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6" r:id="rId5"/>
    <p:sldId id="257" r:id="rId6"/>
    <p:sldId id="269" r:id="rId7"/>
    <p:sldId id="258" r:id="rId8"/>
    <p:sldId id="266" r:id="rId9"/>
    <p:sldId id="272" r:id="rId10"/>
    <p:sldId id="259" r:id="rId11"/>
    <p:sldId id="280" r:id="rId12"/>
    <p:sldId id="260" r:id="rId13"/>
    <p:sldId id="261" r:id="rId14"/>
    <p:sldId id="277" r:id="rId15"/>
    <p:sldId id="271" r:id="rId16"/>
    <p:sldId id="283" r:id="rId17"/>
    <p:sldId id="291" r:id="rId18"/>
    <p:sldId id="276" r:id="rId19"/>
    <p:sldId id="290" r:id="rId20"/>
    <p:sldId id="285" r:id="rId21"/>
    <p:sldId id="279" r:id="rId22"/>
    <p:sldId id="289" r:id="rId23"/>
    <p:sldId id="282" r:id="rId24"/>
    <p:sldId id="292" r:id="rId25"/>
    <p:sldId id="26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94257" autoAdjust="0"/>
  </p:normalViewPr>
  <p:slideViewPr>
    <p:cSldViewPr snapToGrid="0">
      <p:cViewPr varScale="1">
        <p:scale>
          <a:sx n="95" d="100"/>
          <a:sy n="95" d="100"/>
        </p:scale>
        <p:origin x="533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92349-7E41-4CAC-BB92-B3EF9659906E}" type="datetimeFigureOut">
              <a:rPr lang="en-US" smtClean="0"/>
              <a:pPr/>
              <a:t>26-Mar-22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D3D03-96EE-45BA-9182-446CB5D14D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6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D3D03-96EE-45BA-9182-446CB5D14DA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09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E000-C496-41A1-958C-EFC7B8DE4DA8}" type="datetimeFigureOut">
              <a:rPr lang="en-US" smtClean="0"/>
              <a:pPr/>
              <a:t>26-Mar-22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E000-C496-41A1-958C-EFC7B8DE4DA8}" type="datetimeFigureOut">
              <a:rPr lang="en-US" smtClean="0"/>
              <a:pPr/>
              <a:t>26-Mar-22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E000-C496-41A1-958C-EFC7B8DE4DA8}" type="datetimeFigureOut">
              <a:rPr lang="en-US" smtClean="0"/>
              <a:pPr/>
              <a:t>26-Mar-22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E000-C496-41A1-958C-EFC7B8DE4DA8}" type="datetimeFigureOut">
              <a:rPr lang="en-US" smtClean="0"/>
              <a:pPr/>
              <a:t>26-Mar-22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E000-C496-41A1-958C-EFC7B8DE4DA8}" type="datetimeFigureOut">
              <a:rPr lang="en-US" smtClean="0"/>
              <a:pPr/>
              <a:t>26-Mar-22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E000-C496-41A1-958C-EFC7B8DE4DA8}" type="datetimeFigureOut">
              <a:rPr lang="en-US" smtClean="0"/>
              <a:pPr/>
              <a:t>26-Mar-22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E000-C496-41A1-958C-EFC7B8DE4DA8}" type="datetimeFigureOut">
              <a:rPr lang="en-US" smtClean="0"/>
              <a:pPr/>
              <a:t>26-Mar-22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E000-C496-41A1-958C-EFC7B8DE4DA8}" type="datetimeFigureOut">
              <a:rPr lang="en-US" smtClean="0"/>
              <a:pPr/>
              <a:t>26-Mar-22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E000-C496-41A1-958C-EFC7B8DE4DA8}" type="datetimeFigureOut">
              <a:rPr lang="en-US" smtClean="0"/>
              <a:pPr/>
              <a:t>26-Mar-22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E000-C496-41A1-958C-EFC7B8DE4DA8}" type="datetimeFigureOut">
              <a:rPr lang="en-US" smtClean="0"/>
              <a:pPr/>
              <a:t>26-Mar-22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E000-C496-41A1-958C-EFC7B8DE4DA8}" type="datetimeFigureOut">
              <a:rPr lang="en-US" smtClean="0"/>
              <a:pPr/>
              <a:t>26-Mar-22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8D0-972F-472E-AFE5-1F27E299D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DE000-C496-41A1-958C-EFC7B8DE4DA8}" type="datetimeFigureOut">
              <a:rPr lang="en-US" smtClean="0"/>
              <a:pPr/>
              <a:t>26-Mar-22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1F8D0-972F-472E-AFE5-1F27E299D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155235"/>
              </p:ext>
            </p:extLst>
          </p:nvPr>
        </p:nvGraphicFramePr>
        <p:xfrm>
          <a:off x="304800" y="254523"/>
          <a:ext cx="8534400" cy="611898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972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93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378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815004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Department of Computer Engineering</a:t>
                      </a:r>
                    </a:p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S.S.V.P.S’s B. S. </a:t>
                      </a:r>
                      <a:r>
                        <a:rPr lang="en-US" sz="2800" baseline="0" dirty="0" err="1">
                          <a:solidFill>
                            <a:schemeClr val="bg1"/>
                          </a:solidFill>
                        </a:rPr>
                        <a:t>Deore</a:t>
                      </a:r>
                      <a:r>
                        <a:rPr lang="en-US" sz="2800" baseline="0" dirty="0">
                          <a:solidFill>
                            <a:schemeClr val="bg1"/>
                          </a:solidFill>
                        </a:rPr>
                        <a:t> Polytechnic, Dhule</a:t>
                      </a:r>
                      <a:endParaRPr lang="en-US" sz="3200" baseline="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400" i="1" baseline="0" dirty="0">
                          <a:solidFill>
                            <a:schemeClr val="bg1"/>
                          </a:solidFill>
                        </a:rPr>
                        <a:t>Academic Year : 2021 – 2022</a:t>
                      </a:r>
                    </a:p>
                    <a:p>
                      <a:pPr algn="ctr"/>
                      <a:r>
                        <a:rPr lang="en-US" sz="2800" i="1" baseline="0" dirty="0">
                          <a:solidFill>
                            <a:schemeClr val="bg1"/>
                          </a:solidFill>
                        </a:rPr>
                        <a:t>First Shift (0059)</a:t>
                      </a:r>
                      <a:endParaRPr lang="en-US" sz="22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450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2"/>
                          </a:solidFill>
                        </a:rPr>
                        <a:t>A presentation on semester </a:t>
                      </a:r>
                      <a:r>
                        <a:rPr lang="en-US" sz="2800" b="1" dirty="0" smtClean="0">
                          <a:solidFill>
                            <a:schemeClr val="tx2"/>
                          </a:solidFill>
                        </a:rPr>
                        <a:t>V </a:t>
                      </a:r>
                      <a:r>
                        <a:rPr lang="en-US" sz="2800" b="1" dirty="0">
                          <a:solidFill>
                            <a:schemeClr val="tx2"/>
                          </a:solidFill>
                        </a:rPr>
                        <a:t>Capstone</a:t>
                      </a:r>
                      <a:r>
                        <a:rPr lang="en-US" sz="2800" b="1" baseline="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2800" b="1" dirty="0">
                          <a:solidFill>
                            <a:schemeClr val="tx2"/>
                          </a:solidFill>
                        </a:rPr>
                        <a:t>Project Planning</a:t>
                      </a:r>
                      <a:endParaRPr lang="en-US" sz="2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8036">
                <a:tc gridSpan="2">
                  <a:txBody>
                    <a:bodyPr/>
                    <a:lstStyle/>
                    <a:p>
                      <a:r>
                        <a:rPr lang="en-US" sz="2200" dirty="0"/>
                        <a:t>Topic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Android  App For Cryptographic Algorithms 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2520">
                <a:tc rowSpan="4" gridSpan="2">
                  <a:txBody>
                    <a:bodyPr/>
                    <a:lstStyle/>
                    <a:p>
                      <a:r>
                        <a:rPr lang="en-US" sz="2200" dirty="0"/>
                        <a:t>Presented</a:t>
                      </a:r>
                      <a:r>
                        <a:rPr lang="en-US" sz="2200" baseline="0" dirty="0"/>
                        <a:t> by </a:t>
                      </a:r>
                      <a:endParaRPr lang="en-US" sz="2200" dirty="0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2520">
                <a:tc gridSpan="2" vMerge="1">
                  <a:txBody>
                    <a:bodyPr/>
                    <a:lstStyle/>
                    <a:p>
                      <a:endParaRPr lang="en-US" sz="2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22520">
                <a:tc gridSpan="2" vMerge="1">
                  <a:txBody>
                    <a:bodyPr/>
                    <a:lstStyle/>
                    <a:p>
                      <a:endParaRPr lang="en-US" sz="2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3.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22520">
                <a:tc gridSpan="2" vMerge="1">
                  <a:txBody>
                    <a:bodyPr/>
                    <a:lstStyle/>
                    <a:p>
                      <a:endParaRPr lang="en-US" sz="2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4.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0679">
                <a:tc gridSpan="2">
                  <a:txBody>
                    <a:bodyPr/>
                    <a:lstStyle/>
                    <a:p>
                      <a:r>
                        <a:rPr lang="en-US" sz="2200" dirty="0"/>
                        <a:t>Guided by</a:t>
                      </a:r>
                      <a:r>
                        <a:rPr lang="en-US" sz="2200" baseline="0" dirty="0"/>
                        <a:t> </a:t>
                      </a:r>
                      <a:endParaRPr lang="en-US" sz="2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Mr.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30679">
                <a:tc gridSpan="2">
                  <a:txBody>
                    <a:bodyPr/>
                    <a:lstStyle/>
                    <a:p>
                      <a:r>
                        <a:rPr lang="en-US" sz="2200" dirty="0"/>
                        <a:t>Semester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5 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676577-E6A0-4A60-AA73-ECA911734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6" y="240499"/>
            <a:ext cx="7841673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</a:t>
            </a:r>
            <a:r>
              <a:rPr lang="en-US" b="1" u="sng" dirty="0"/>
              <a:t>Requirement analysis (User Requirements)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AED11E-3FF0-442A-A83C-2F974A870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7610"/>
            <a:ext cx="8229600" cy="4917989"/>
          </a:xfrm>
        </p:spPr>
        <p:txBody>
          <a:bodyPr>
            <a:normAutofit/>
          </a:bodyPr>
          <a:lstStyle/>
          <a:p>
            <a:r>
              <a:rPr lang="en-IN" dirty="0"/>
              <a:t>Communication between sender and receiver should be private and secure.</a:t>
            </a:r>
          </a:p>
          <a:p>
            <a:endParaRPr lang="en-IN" sz="1400" dirty="0"/>
          </a:p>
          <a:p>
            <a:r>
              <a:rPr lang="en-IN" dirty="0"/>
              <a:t>Data communication should be done using encryption and decryption techniques.</a:t>
            </a:r>
          </a:p>
          <a:p>
            <a:pPr marL="0" indent="0">
              <a:buNone/>
            </a:pPr>
            <a:endParaRPr lang="en-IN" sz="800" dirty="0"/>
          </a:p>
          <a:p>
            <a:r>
              <a:rPr lang="en-IN" dirty="0"/>
              <a:t>Use a symmetric key.</a:t>
            </a:r>
          </a:p>
          <a:p>
            <a:pPr marL="0" indent="0">
              <a:buNone/>
            </a:pPr>
            <a:endParaRPr lang="en-IN" sz="900" dirty="0"/>
          </a:p>
          <a:p>
            <a:r>
              <a:rPr lang="en-IN" dirty="0"/>
              <a:t>The original text must be protected from hackers.</a:t>
            </a:r>
          </a:p>
          <a:p>
            <a:endParaRPr lang="en-IN" dirty="0"/>
          </a:p>
          <a:p>
            <a:endParaRPr lang="en-US" sz="3200" dirty="0"/>
          </a:p>
          <a:p>
            <a:endParaRPr lang="en-IN" sz="3200" dirty="0"/>
          </a:p>
          <a:p>
            <a:endParaRPr lang="en-IN" dirty="0"/>
          </a:p>
          <a:p>
            <a:endParaRPr lang="en-IN" sz="800" dirty="0"/>
          </a:p>
          <a:p>
            <a:endParaRPr lang="en-IN" sz="800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0911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E53FE4-C58A-4855-B13D-B622832A2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472" y="274638"/>
            <a:ext cx="7398327" cy="114300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Requirement analysis (User Requirements)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17560F-76A5-4DD7-8490-A4991CF57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66136"/>
            <a:ext cx="8229600" cy="4260027"/>
          </a:xfrm>
        </p:spPr>
        <p:txBody>
          <a:bodyPr/>
          <a:lstStyle/>
          <a:p>
            <a:r>
              <a:rPr lang="en-IN" sz="2800" dirty="0"/>
              <a:t>Multiple encryption and decryption algorithms are provided in single application.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0953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307"/>
          </a:xfrm>
        </p:spPr>
        <p:txBody>
          <a:bodyPr/>
          <a:lstStyle/>
          <a:p>
            <a:r>
              <a:rPr lang="en-US" b="1" u="sng" dirty="0"/>
              <a:t>Proposed work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70A2578-09B2-4892-B562-DE3ED9D60208}"/>
              </a:ext>
            </a:extLst>
          </p:cNvPr>
          <p:cNvSpPr/>
          <p:nvPr/>
        </p:nvSpPr>
        <p:spPr>
          <a:xfrm>
            <a:off x="1521279" y="2489950"/>
            <a:ext cx="1995055" cy="6264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Open program</a:t>
            </a:r>
          </a:p>
          <a:p>
            <a:pPr algn="ctr"/>
            <a:r>
              <a:rPr lang="en-US" sz="2000" dirty="0"/>
              <a:t>System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A25BBE5-2164-4CEC-B103-E3A7D7C6A74F}"/>
              </a:ext>
            </a:extLst>
          </p:cNvPr>
          <p:cNvSpPr/>
          <p:nvPr/>
        </p:nvSpPr>
        <p:spPr>
          <a:xfrm>
            <a:off x="1764662" y="1637681"/>
            <a:ext cx="1508289" cy="4294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User</a:t>
            </a:r>
            <a:endParaRPr lang="en-IN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AB59BB5-B3D1-41D3-A399-D345D3D46CF6}"/>
              </a:ext>
            </a:extLst>
          </p:cNvPr>
          <p:cNvSpPr/>
          <p:nvPr/>
        </p:nvSpPr>
        <p:spPr>
          <a:xfrm>
            <a:off x="1548989" y="3428189"/>
            <a:ext cx="1995055" cy="4294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Enter </a:t>
            </a:r>
            <a:r>
              <a:rPr lang="en-US" sz="2000" dirty="0" err="1"/>
              <a:t>PlainText</a:t>
            </a:r>
            <a:endParaRPr lang="en-IN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A9F60EF-C38B-4913-94CE-CB09CB530428}"/>
              </a:ext>
            </a:extLst>
          </p:cNvPr>
          <p:cNvSpPr/>
          <p:nvPr/>
        </p:nvSpPr>
        <p:spPr>
          <a:xfrm>
            <a:off x="1562844" y="4169432"/>
            <a:ext cx="1995055" cy="5656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Select Algorithm</a:t>
            </a:r>
            <a:endParaRPr lang="en-IN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B06EF2F-F91D-4BE4-9ED4-21174881D17F}"/>
              </a:ext>
            </a:extLst>
          </p:cNvPr>
          <p:cNvSpPr/>
          <p:nvPr/>
        </p:nvSpPr>
        <p:spPr>
          <a:xfrm>
            <a:off x="1576697" y="5121290"/>
            <a:ext cx="1995055" cy="4784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Enter Key</a:t>
            </a:r>
            <a:endParaRPr lang="en-IN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F9CE7AA-7B71-4023-B6DE-BC439EA32600}"/>
              </a:ext>
            </a:extLst>
          </p:cNvPr>
          <p:cNvSpPr/>
          <p:nvPr/>
        </p:nvSpPr>
        <p:spPr>
          <a:xfrm>
            <a:off x="1576698" y="5938912"/>
            <a:ext cx="1995055" cy="4784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Cipher Text</a:t>
            </a:r>
            <a:endParaRPr lang="en-IN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5D1779D-6930-4405-BC68-135383FF84A3}"/>
              </a:ext>
            </a:extLst>
          </p:cNvPr>
          <p:cNvSpPr/>
          <p:nvPr/>
        </p:nvSpPr>
        <p:spPr>
          <a:xfrm>
            <a:off x="5817622" y="1641550"/>
            <a:ext cx="1366886" cy="4294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User</a:t>
            </a:r>
            <a:endParaRPr lang="en-IN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DDE7EC0-A4A0-42E7-A795-B4EBE97B6012}"/>
              </a:ext>
            </a:extLst>
          </p:cNvPr>
          <p:cNvSpPr/>
          <p:nvPr/>
        </p:nvSpPr>
        <p:spPr>
          <a:xfrm>
            <a:off x="5503537" y="2462240"/>
            <a:ext cx="1995055" cy="6163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Open program</a:t>
            </a:r>
          </a:p>
          <a:p>
            <a:pPr algn="ctr"/>
            <a:r>
              <a:rPr lang="en-US" sz="2000" dirty="0"/>
              <a:t>System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D7EC701-A659-4C22-A7AB-0B69C2489F7B}"/>
              </a:ext>
            </a:extLst>
          </p:cNvPr>
          <p:cNvSpPr/>
          <p:nvPr/>
        </p:nvSpPr>
        <p:spPr>
          <a:xfrm>
            <a:off x="5517391" y="3396572"/>
            <a:ext cx="1995055" cy="4294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Enter </a:t>
            </a:r>
            <a:r>
              <a:rPr lang="en-US" sz="2000" dirty="0" err="1"/>
              <a:t>CipherText</a:t>
            </a:r>
            <a:endParaRPr lang="en-IN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17B7EA6-356D-4C03-87F1-BAD53F0D47EC}"/>
              </a:ext>
            </a:extLst>
          </p:cNvPr>
          <p:cNvSpPr/>
          <p:nvPr/>
        </p:nvSpPr>
        <p:spPr>
          <a:xfrm>
            <a:off x="5517393" y="4185584"/>
            <a:ext cx="1995055" cy="5656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Select Algorithm</a:t>
            </a:r>
            <a:endParaRPr lang="en-IN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1E3600E-8E2C-4F7B-B2F6-75ACAE3014C3}"/>
              </a:ext>
            </a:extLst>
          </p:cNvPr>
          <p:cNvSpPr/>
          <p:nvPr/>
        </p:nvSpPr>
        <p:spPr>
          <a:xfrm>
            <a:off x="5517391" y="5105739"/>
            <a:ext cx="1995055" cy="4784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Enter Key</a:t>
            </a:r>
            <a:endParaRPr lang="en-IN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25C4C97-45C3-456D-986F-A0ADF2F52FF8}"/>
              </a:ext>
            </a:extLst>
          </p:cNvPr>
          <p:cNvSpPr/>
          <p:nvPr/>
        </p:nvSpPr>
        <p:spPr>
          <a:xfrm>
            <a:off x="5517391" y="5980477"/>
            <a:ext cx="1995055" cy="4784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Plain Text</a:t>
            </a:r>
            <a:endParaRPr lang="en-IN" sz="20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35673479-9CE7-453D-A965-F478937CCF4E}"/>
              </a:ext>
            </a:extLst>
          </p:cNvPr>
          <p:cNvCxnSpPr/>
          <p:nvPr/>
        </p:nvCxnSpPr>
        <p:spPr>
          <a:xfrm rot="16200000" flipH="1">
            <a:off x="2403762" y="3262745"/>
            <a:ext cx="346367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3857D0AF-C5D3-41EB-AC33-B91CC884711F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2397568" y="4006628"/>
            <a:ext cx="311752" cy="1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CDFCCF5F-DA87-467A-A494-F667236A8DE4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2374174" y="4921238"/>
            <a:ext cx="386249" cy="13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0490F54D-A29C-4523-9AE3-D8A50282BF95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16200000" flipH="1">
            <a:off x="2404619" y="5769305"/>
            <a:ext cx="3392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43AEDC97-4D7E-4300-92E9-1C6A6839DAD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6305466" y="2266640"/>
            <a:ext cx="391199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9593E279-09FE-4BD3-AEAB-51B96E3C3333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16200000" flipH="1">
            <a:off x="6349014" y="3230666"/>
            <a:ext cx="317957" cy="1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274EF53B-9DAE-43DD-8005-1D38FB36AFE6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16200000" flipH="1">
            <a:off x="6335160" y="4005822"/>
            <a:ext cx="35952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A1DDF892-1375-483A-9898-73119BED1CEB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5400000">
            <a:off x="6337647" y="4928465"/>
            <a:ext cx="35454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BD6FE9E5-3C1F-4C7D-9ECD-CB7DF43BE415}"/>
              </a:ext>
            </a:extLst>
          </p:cNvPr>
          <p:cNvCxnSpPr>
            <a:endCxn id="15" idx="0"/>
          </p:cNvCxnSpPr>
          <p:nvPr/>
        </p:nvCxnSpPr>
        <p:spPr>
          <a:xfrm rot="5400000">
            <a:off x="6323684" y="5789238"/>
            <a:ext cx="382474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FEBA9BC-DBC5-43E6-8542-02855DEAF5DC}"/>
              </a:ext>
            </a:extLst>
          </p:cNvPr>
          <p:cNvSpPr txBox="1"/>
          <p:nvPr/>
        </p:nvSpPr>
        <p:spPr>
          <a:xfrm>
            <a:off x="7706555" y="5994332"/>
            <a:ext cx="1008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Output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A6F0C5A-167B-41F1-9AE2-B9F2D5C3949F}"/>
              </a:ext>
            </a:extLst>
          </p:cNvPr>
          <p:cNvSpPr txBox="1"/>
          <p:nvPr/>
        </p:nvSpPr>
        <p:spPr>
          <a:xfrm>
            <a:off x="1981200" y="1145416"/>
            <a:ext cx="2382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Sender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527A196-046F-4869-9DD4-0605061BA69E}"/>
              </a:ext>
            </a:extLst>
          </p:cNvPr>
          <p:cNvSpPr txBox="1"/>
          <p:nvPr/>
        </p:nvSpPr>
        <p:spPr>
          <a:xfrm>
            <a:off x="6043437" y="1177638"/>
            <a:ext cx="2338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Receiver</a:t>
            </a:r>
            <a:endParaRPr lang="en-IN" sz="2400" dirty="0"/>
          </a:p>
        </p:txBody>
      </p:sp>
      <p:sp>
        <p:nvSpPr>
          <p:cNvPr id="30" name="Rectangle 29"/>
          <p:cNvSpPr/>
          <p:nvPr/>
        </p:nvSpPr>
        <p:spPr>
          <a:xfrm>
            <a:off x="271205" y="6070661"/>
            <a:ext cx="8707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Output</a:t>
            </a:r>
          </a:p>
          <a:p>
            <a:endParaRPr lang="en-US" b="1" u="sng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xmlns="" id="{35673479-9CE7-453D-A965-F478937CCF4E}"/>
              </a:ext>
            </a:extLst>
          </p:cNvPr>
          <p:cNvCxnSpPr/>
          <p:nvPr/>
        </p:nvCxnSpPr>
        <p:spPr>
          <a:xfrm rot="16200000" flipH="1">
            <a:off x="2362199" y="2306781"/>
            <a:ext cx="346367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1863436" y="3886199"/>
            <a:ext cx="5486400" cy="13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4000"/>
            <a:ext cx="8229600" cy="1556327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/>
            </a:r>
            <a:br>
              <a:rPr lang="en-US" u="sng" dirty="0"/>
            </a:br>
            <a:r>
              <a:rPr lang="en-US" sz="4900" b="1" u="sng" dirty="0"/>
              <a:t>Rail-Fence Algorithm </a:t>
            </a:r>
            <a:r>
              <a:rPr lang="en-US" b="1" u="sng" dirty="0"/>
              <a:t/>
            </a:r>
            <a:br>
              <a:rPr lang="en-US" b="1" u="sng" dirty="0"/>
            </a:b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527" y="1046481"/>
            <a:ext cx="8742218" cy="5603702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A99CBF0-7D69-46E8-9B96-73FDF2C9354A}"/>
              </a:ext>
            </a:extLst>
          </p:cNvPr>
          <p:cNvSpPr/>
          <p:nvPr/>
        </p:nvSpPr>
        <p:spPr>
          <a:xfrm>
            <a:off x="1577569" y="1486685"/>
            <a:ext cx="1859280" cy="5142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 Plain Text</a:t>
            </a:r>
            <a:endParaRPr lang="en-IN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0C86441-0CCB-4C61-871B-254F3871468A}"/>
              </a:ext>
            </a:extLst>
          </p:cNvPr>
          <p:cNvSpPr/>
          <p:nvPr/>
        </p:nvSpPr>
        <p:spPr>
          <a:xfrm>
            <a:off x="853900" y="2361973"/>
            <a:ext cx="3251200" cy="9198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Create Matrix  C = A*2 </a:t>
            </a:r>
          </a:p>
          <a:p>
            <a:pPr algn="ctr"/>
            <a:r>
              <a:rPr lang="en-US" sz="1600" dirty="0"/>
              <a:t>A =</a:t>
            </a:r>
            <a:r>
              <a:rPr lang="en-US" sz="1600" dirty="0" err="1"/>
              <a:t>len</a:t>
            </a:r>
            <a:r>
              <a:rPr lang="en-US" sz="1600" dirty="0"/>
              <a:t>(</a:t>
            </a:r>
            <a:r>
              <a:rPr lang="en-US" sz="1600" dirty="0" err="1"/>
              <a:t>PlainText</a:t>
            </a:r>
            <a:r>
              <a:rPr lang="en-US" sz="1600" dirty="0"/>
              <a:t>)/2 </a:t>
            </a:r>
          </a:p>
          <a:p>
            <a:pPr algn="ctr"/>
            <a:r>
              <a:rPr lang="en-IN" sz="1600" dirty="0"/>
              <a:t>No of rails =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30BC110-C078-4246-9816-861E2A761795}"/>
              </a:ext>
            </a:extLst>
          </p:cNvPr>
          <p:cNvSpPr/>
          <p:nvPr/>
        </p:nvSpPr>
        <p:spPr>
          <a:xfrm>
            <a:off x="775854" y="3569122"/>
            <a:ext cx="3269673" cy="795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Plain Text is written in zigzag pattern</a:t>
            </a:r>
          </a:p>
          <a:p>
            <a:pPr algn="ctr"/>
            <a:r>
              <a:rPr lang="en-US" sz="1600" dirty="0"/>
              <a:t>In  matrix.</a:t>
            </a:r>
            <a:endParaRPr lang="en-IN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312442B-4B89-47BD-9D43-E1E7351EDA2C}"/>
              </a:ext>
            </a:extLst>
          </p:cNvPr>
          <p:cNvSpPr/>
          <p:nvPr/>
        </p:nvSpPr>
        <p:spPr>
          <a:xfrm>
            <a:off x="1145305" y="5562495"/>
            <a:ext cx="2498438" cy="3256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Cipher Text</a:t>
            </a:r>
            <a:endParaRPr lang="en-IN" sz="1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9E8D5B4-F448-42FC-A350-ABA10EFCDBE2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2333802" y="2174388"/>
            <a:ext cx="346814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EEA77EE5-361F-437F-ADD0-D4D2C06717B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05178" y="5220747"/>
            <a:ext cx="671487" cy="1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6DFC6CA3-95FB-44A7-AB51-92E8352C9441}"/>
              </a:ext>
            </a:extLst>
          </p:cNvPr>
          <p:cNvSpPr/>
          <p:nvPr/>
        </p:nvSpPr>
        <p:spPr>
          <a:xfrm>
            <a:off x="5159674" y="1442653"/>
            <a:ext cx="1859280" cy="3974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 Cipher Text</a:t>
            </a:r>
            <a:endParaRPr lang="en-IN" sz="2000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xmlns="" id="{DE34208E-BA5C-4223-8B25-0CC6AD099193}"/>
              </a:ext>
            </a:extLst>
          </p:cNvPr>
          <p:cNvCxnSpPr>
            <a:cxnSpLocks/>
            <a:stCxn id="102" idx="2"/>
            <a:endCxn id="171" idx="0"/>
          </p:cNvCxnSpPr>
          <p:nvPr/>
        </p:nvCxnSpPr>
        <p:spPr>
          <a:xfrm rot="5400000">
            <a:off x="5900861" y="2028274"/>
            <a:ext cx="376667" cy="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Diamond 170">
            <a:extLst>
              <a:ext uri="{FF2B5EF4-FFF2-40B4-BE49-F238E27FC236}">
                <a16:creationId xmlns:a16="http://schemas.microsoft.com/office/drawing/2014/main" xmlns="" id="{F7A4C2AB-8231-4F8E-BC71-BC03B291FA61}"/>
              </a:ext>
            </a:extLst>
          </p:cNvPr>
          <p:cNvSpPr/>
          <p:nvPr/>
        </p:nvSpPr>
        <p:spPr>
          <a:xfrm>
            <a:off x="5126181" y="2216728"/>
            <a:ext cx="1925783" cy="1219200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If</a:t>
            </a:r>
          </a:p>
          <a:p>
            <a:pPr algn="ctr"/>
            <a:r>
              <a:rPr lang="en-US" sz="1400" dirty="0"/>
              <a:t>Length of cipher text is odd </a:t>
            </a:r>
            <a:endParaRPr lang="en-IN" sz="1400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xmlns="" id="{B4265C2D-7314-4039-B886-959E9E9B0542}"/>
              </a:ext>
            </a:extLst>
          </p:cNvPr>
          <p:cNvSpPr/>
          <p:nvPr/>
        </p:nvSpPr>
        <p:spPr>
          <a:xfrm>
            <a:off x="7232766" y="2410691"/>
            <a:ext cx="1472276" cy="8004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X letter in last of cipher Text</a:t>
            </a:r>
            <a:endParaRPr lang="en-IN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683EE4B-A174-4909-A9DE-9FC2057D0B7B}"/>
              </a:ext>
            </a:extLst>
          </p:cNvPr>
          <p:cNvSpPr/>
          <p:nvPr/>
        </p:nvSpPr>
        <p:spPr>
          <a:xfrm>
            <a:off x="4975198" y="3588328"/>
            <a:ext cx="2734823" cy="720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400" dirty="0"/>
              <a:t>Create matrix = C =A*2</a:t>
            </a:r>
          </a:p>
          <a:p>
            <a:pPr algn="ctr"/>
            <a:r>
              <a:rPr lang="en-US" sz="1400" dirty="0"/>
              <a:t>A= Length of </a:t>
            </a:r>
            <a:r>
              <a:rPr lang="en-US" sz="1400" dirty="0" err="1"/>
              <a:t>Ciphertext</a:t>
            </a:r>
            <a:r>
              <a:rPr lang="en-US" sz="1400" dirty="0"/>
              <a:t>/2</a:t>
            </a:r>
          </a:p>
          <a:p>
            <a:pPr algn="ctr"/>
            <a:r>
              <a:rPr lang="en-IN" sz="1400" dirty="0"/>
              <a:t>No of rails = 2</a:t>
            </a:r>
            <a:endParaRPr lang="en-US" sz="1600" dirty="0"/>
          </a:p>
          <a:p>
            <a:pPr algn="ctr"/>
            <a:r>
              <a:rPr lang="en-US" sz="1200" dirty="0"/>
              <a:t>            </a:t>
            </a:r>
            <a:endParaRPr lang="en-IN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9BF436F-221B-4194-8E4C-2BD1D084C18A}"/>
              </a:ext>
            </a:extLst>
          </p:cNvPr>
          <p:cNvSpPr/>
          <p:nvPr/>
        </p:nvSpPr>
        <p:spPr>
          <a:xfrm>
            <a:off x="4682835" y="4465082"/>
            <a:ext cx="3338946" cy="7442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Cipher text is written down in matrix, row by row.</a:t>
            </a:r>
            <a:endParaRPr lang="en-IN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640DB0F-840C-4DDB-820E-FEF11919DDB7}"/>
              </a:ext>
            </a:extLst>
          </p:cNvPr>
          <p:cNvSpPr/>
          <p:nvPr/>
        </p:nvSpPr>
        <p:spPr>
          <a:xfrm>
            <a:off x="5212902" y="6349251"/>
            <a:ext cx="2314832" cy="4217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Plain Text</a:t>
            </a:r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CBC9D7EC-ADEB-4A9D-AB54-490192990A08}"/>
              </a:ext>
            </a:extLst>
          </p:cNvPr>
          <p:cNvCxnSpPr>
            <a:cxnSpLocks/>
            <a:stCxn id="171" idx="2"/>
          </p:cNvCxnSpPr>
          <p:nvPr/>
        </p:nvCxnSpPr>
        <p:spPr>
          <a:xfrm rot="5400000">
            <a:off x="5974773" y="3543300"/>
            <a:ext cx="221672" cy="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5CF8CB0B-0CE9-4F7A-91C7-FB2F38ED8FC2}"/>
              </a:ext>
            </a:extLst>
          </p:cNvPr>
          <p:cNvCxnSpPr>
            <a:cxnSpLocks/>
            <a:stCxn id="80" idx="2"/>
            <a:endCxn id="19" idx="0"/>
          </p:cNvCxnSpPr>
          <p:nvPr/>
        </p:nvCxnSpPr>
        <p:spPr>
          <a:xfrm rot="16200000" flipH="1">
            <a:off x="6182737" y="6161669"/>
            <a:ext cx="364081" cy="1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27ECF88E-50D3-46D0-9DB4-A43CE45D0CC9}"/>
              </a:ext>
            </a:extLst>
          </p:cNvPr>
          <p:cNvCxnSpPr>
            <a:cxnSpLocks/>
            <a:stCxn id="171" idx="3"/>
            <a:endCxn id="173" idx="1"/>
          </p:cNvCxnSpPr>
          <p:nvPr/>
        </p:nvCxnSpPr>
        <p:spPr>
          <a:xfrm flipV="1">
            <a:off x="7051964" y="2810904"/>
            <a:ext cx="180802" cy="1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5DA712EA-30EB-4D9F-855E-96BCA23CD245}"/>
              </a:ext>
            </a:extLst>
          </p:cNvPr>
          <p:cNvSpPr txBox="1"/>
          <p:nvPr/>
        </p:nvSpPr>
        <p:spPr>
          <a:xfrm>
            <a:off x="2208173" y="989452"/>
            <a:ext cx="3849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Sender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7458B958-9E2F-49EE-BCDD-5C3BDA09FC2F}"/>
              </a:ext>
            </a:extLst>
          </p:cNvPr>
          <p:cNvSpPr txBox="1"/>
          <p:nvPr/>
        </p:nvSpPr>
        <p:spPr>
          <a:xfrm>
            <a:off x="5402522" y="914296"/>
            <a:ext cx="40797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Receiver  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0F22829A-729E-42F9-A867-B24313E2C696}"/>
              </a:ext>
            </a:extLst>
          </p:cNvPr>
          <p:cNvSpPr txBox="1"/>
          <p:nvPr/>
        </p:nvSpPr>
        <p:spPr>
          <a:xfrm>
            <a:off x="8046040" y="6401718"/>
            <a:ext cx="931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Output</a:t>
            </a:r>
            <a:endParaRPr lang="en-IN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F2B162BA-D9F7-4C47-B0AC-2ED9491C7A1E}"/>
              </a:ext>
            </a:extLst>
          </p:cNvPr>
          <p:cNvSpPr txBox="1"/>
          <p:nvPr/>
        </p:nvSpPr>
        <p:spPr>
          <a:xfrm>
            <a:off x="249382" y="6155436"/>
            <a:ext cx="6433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Output</a:t>
            </a:r>
          </a:p>
        </p:txBody>
      </p:sp>
      <p:cxnSp>
        <p:nvCxnSpPr>
          <p:cNvPr id="58" name="Shape 57"/>
          <p:cNvCxnSpPr>
            <a:stCxn id="173" idx="3"/>
            <a:endCxn id="7" idx="3"/>
          </p:cNvCxnSpPr>
          <p:nvPr/>
        </p:nvCxnSpPr>
        <p:spPr>
          <a:xfrm flipH="1">
            <a:off x="7710021" y="2810904"/>
            <a:ext cx="995021" cy="1137642"/>
          </a:xfrm>
          <a:prstGeom prst="bentConnector3">
            <a:avLst>
              <a:gd name="adj1" fmla="val -229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430BC110-C078-4246-9816-861E2A761795}"/>
              </a:ext>
            </a:extLst>
          </p:cNvPr>
          <p:cNvSpPr/>
          <p:nvPr/>
        </p:nvSpPr>
        <p:spPr>
          <a:xfrm>
            <a:off x="928255" y="4668983"/>
            <a:ext cx="2770909" cy="5264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Read matrix row by row</a:t>
            </a:r>
            <a:endParaRPr lang="en-IN" sz="16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FE450C87-2389-4E07-B20A-08F1BBF1AB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71062" y="4501648"/>
            <a:ext cx="306502" cy="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FE450C87-2389-4E07-B20A-08F1BBF1AB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12627" y="3434810"/>
            <a:ext cx="306502" cy="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5CF8CB0B-0CE9-4F7A-91C7-FB2F38ED8FC2}"/>
              </a:ext>
            </a:extLst>
          </p:cNvPr>
          <p:cNvCxnSpPr>
            <a:cxnSpLocks/>
          </p:cNvCxnSpPr>
          <p:nvPr/>
        </p:nvCxnSpPr>
        <p:spPr>
          <a:xfrm rot="5400000">
            <a:off x="6095966" y="4391869"/>
            <a:ext cx="180171" cy="13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D9BF436F-221B-4194-8E4C-2BD1D084C18A}"/>
              </a:ext>
            </a:extLst>
          </p:cNvPr>
          <p:cNvSpPr/>
          <p:nvPr/>
        </p:nvSpPr>
        <p:spPr>
          <a:xfrm>
            <a:off x="4724399" y="5531889"/>
            <a:ext cx="3269674" cy="4532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Read matrix column by column.</a:t>
            </a:r>
            <a:r>
              <a:rPr lang="en-US" sz="1400" dirty="0"/>
              <a:t>(eliminate x, if added.)</a:t>
            </a:r>
            <a:endParaRPr lang="en-IN" sz="14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5CF8CB0B-0CE9-4F7A-91C7-FB2F38ED8FC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12877" y="5389421"/>
            <a:ext cx="3602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5400000">
            <a:off x="1385456" y="3754582"/>
            <a:ext cx="5818907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18040FA9-B0A6-4496-AD33-6AF1649E92F4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RailFence</a:t>
            </a:r>
            <a:r>
              <a:rPr kumimoji="0" lang="en-US" sz="4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Algorithm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u="sng" dirty="0">
                <a:latin typeface="+mj-lt"/>
                <a:ea typeface="+mj-ea"/>
                <a:cs typeface="+mj-cs"/>
              </a:rPr>
              <a:t>Example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AEA9E2A-24F5-4E95-8350-599CCF77B359}"/>
              </a:ext>
            </a:extLst>
          </p:cNvPr>
          <p:cNvSpPr txBox="1"/>
          <p:nvPr/>
        </p:nvSpPr>
        <p:spPr>
          <a:xfrm>
            <a:off x="221530" y="734292"/>
            <a:ext cx="4502870" cy="689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Plain text=“</a:t>
            </a:r>
            <a:r>
              <a:rPr lang="en-US" i="1" dirty="0">
                <a:solidFill>
                  <a:schemeClr val="accent1"/>
                </a:solidFill>
              </a:rPr>
              <a:t>Hello India</a:t>
            </a:r>
            <a:r>
              <a:rPr lang="en-US" dirty="0"/>
              <a:t>”	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    Rails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Matrix -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    Read matrix row by row</a:t>
            </a: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    Output  : </a:t>
            </a:r>
            <a:r>
              <a:rPr lang="en-US" i="1" dirty="0" err="1">
                <a:solidFill>
                  <a:schemeClr val="accent1"/>
                </a:solidFill>
              </a:rPr>
              <a:t>Hloldael_ni</a:t>
            </a:r>
            <a:endParaRPr lang="en-US" i="1" dirty="0">
              <a:solidFill>
                <a:schemeClr val="accent1"/>
              </a:solidFill>
            </a:endParaRPr>
          </a:p>
          <a:p>
            <a:endParaRPr lang="en-US" i="1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i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Cipher Text:  “</a:t>
            </a:r>
            <a:r>
              <a:rPr lang="en-US" i="1" dirty="0" err="1">
                <a:solidFill>
                  <a:schemeClr val="accent1"/>
                </a:solidFill>
              </a:rPr>
              <a:t>Hloldael_ni</a:t>
            </a:r>
            <a:r>
              <a:rPr lang="en-US" i="1" dirty="0">
                <a:solidFill>
                  <a:schemeClr val="accent1"/>
                </a:solidFill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accent1"/>
              </a:solidFill>
            </a:endParaRPr>
          </a:p>
          <a:p>
            <a:endParaRPr lang="en-US" i="1" dirty="0">
              <a:solidFill>
                <a:schemeClr val="accent1"/>
              </a:solidFill>
            </a:endParaRPr>
          </a:p>
          <a:p>
            <a:endParaRPr lang="en-US" i="1" dirty="0">
              <a:solidFill>
                <a:schemeClr val="accent1"/>
              </a:solidFill>
            </a:endParaRPr>
          </a:p>
          <a:p>
            <a:r>
              <a:rPr lang="en-US" sz="2800" dirty="0"/>
              <a:t>                Sender</a:t>
            </a:r>
          </a:p>
          <a:p>
            <a:endParaRPr lang="en-US" i="1" dirty="0">
              <a:solidFill>
                <a:schemeClr val="accent1"/>
              </a:solidFill>
            </a:endParaRPr>
          </a:p>
          <a:p>
            <a:endParaRPr lang="en-US" i="1" dirty="0">
              <a:solidFill>
                <a:schemeClr val="accent1"/>
              </a:solidFill>
            </a:endParaRPr>
          </a:p>
          <a:p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ACADC6D-CC30-458A-BB08-B397DFDF1FE5}"/>
              </a:ext>
            </a:extLst>
          </p:cNvPr>
          <p:cNvSpPr txBox="1"/>
          <p:nvPr/>
        </p:nvSpPr>
        <p:spPr>
          <a:xfrm>
            <a:off x="4572000" y="687594"/>
            <a:ext cx="4238859" cy="689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Cipher text=“</a:t>
            </a:r>
            <a:r>
              <a:rPr lang="en-US" i="1" dirty="0" err="1">
                <a:solidFill>
                  <a:schemeClr val="accent1"/>
                </a:solidFill>
              </a:rPr>
              <a:t>Hlodael_nl</a:t>
            </a:r>
            <a:r>
              <a:rPr lang="en-US" dirty="0"/>
              <a:t>”	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    Rails = 2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Matrix-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matrix column by column.</a:t>
            </a:r>
            <a:r>
              <a:rPr lang="en-US" sz="1600" dirty="0"/>
              <a:t>(eliminate x, if added.)</a:t>
            </a:r>
            <a:endParaRPr lang="en-IN" sz="1600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   Output : </a:t>
            </a:r>
            <a:r>
              <a:rPr lang="en-US" i="1" dirty="0">
                <a:solidFill>
                  <a:schemeClr val="accent1"/>
                </a:solidFill>
              </a:rPr>
              <a:t>Hello India ”x” </a:t>
            </a:r>
          </a:p>
          <a:p>
            <a:pPr>
              <a:buNone/>
            </a:pPr>
            <a:endParaRPr lang="en-US" i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Plain Text:  “</a:t>
            </a:r>
            <a:r>
              <a:rPr lang="en-US" i="1" dirty="0">
                <a:solidFill>
                  <a:schemeClr val="accent1"/>
                </a:solidFill>
              </a:rPr>
              <a:t> Hello India”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i="1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800" i="1" dirty="0">
                <a:solidFill>
                  <a:schemeClr val="accent1"/>
                </a:solidFill>
              </a:rPr>
              <a:t>           </a:t>
            </a:r>
            <a:r>
              <a:rPr lang="en-US" sz="2800" dirty="0"/>
              <a:t>  Receiver</a:t>
            </a:r>
            <a:endParaRPr lang="en-IN" sz="2800" dirty="0"/>
          </a:p>
          <a:p>
            <a:pPr>
              <a:buNone/>
            </a:pPr>
            <a:endParaRPr lang="en-US" i="1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dirty="0"/>
              <a:t>   </a:t>
            </a:r>
          </a:p>
          <a:p>
            <a:pPr>
              <a:buNone/>
            </a:pPr>
            <a:r>
              <a:rPr lang="en-US" dirty="0"/>
              <a:t>      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8BA6C085-E7EC-45FD-A309-A93A0C99E8F8}"/>
              </a:ext>
            </a:extLst>
          </p:cNvPr>
          <p:cNvCxnSpPr/>
          <p:nvPr/>
        </p:nvCxnSpPr>
        <p:spPr>
          <a:xfrm>
            <a:off x="-586819" y="360046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52">
            <a:extLst>
              <a:ext uri="{FF2B5EF4-FFF2-40B4-BE49-F238E27FC236}">
                <a16:creationId xmlns:a16="http://schemas.microsoft.com/office/drawing/2014/main" xmlns="" id="{C715CC32-E72C-4EAE-890A-657F4AC3F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327063"/>
              </p:ext>
            </p:extLst>
          </p:nvPr>
        </p:nvGraphicFramePr>
        <p:xfrm>
          <a:off x="4572000" y="3058160"/>
          <a:ext cx="4226352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4392">
                  <a:extLst>
                    <a:ext uri="{9D8B030D-6E8A-4147-A177-3AD203B41FA5}">
                      <a16:colId xmlns:a16="http://schemas.microsoft.com/office/drawing/2014/main" xmlns="" val="4172744980"/>
                    </a:ext>
                  </a:extLst>
                </a:gridCol>
                <a:gridCol w="704392">
                  <a:extLst>
                    <a:ext uri="{9D8B030D-6E8A-4147-A177-3AD203B41FA5}">
                      <a16:colId xmlns:a16="http://schemas.microsoft.com/office/drawing/2014/main" xmlns="" val="861285574"/>
                    </a:ext>
                  </a:extLst>
                </a:gridCol>
                <a:gridCol w="704392">
                  <a:extLst>
                    <a:ext uri="{9D8B030D-6E8A-4147-A177-3AD203B41FA5}">
                      <a16:colId xmlns:a16="http://schemas.microsoft.com/office/drawing/2014/main" xmlns="" val="2338108472"/>
                    </a:ext>
                  </a:extLst>
                </a:gridCol>
                <a:gridCol w="704392">
                  <a:extLst>
                    <a:ext uri="{9D8B030D-6E8A-4147-A177-3AD203B41FA5}">
                      <a16:colId xmlns:a16="http://schemas.microsoft.com/office/drawing/2014/main" xmlns="" val="3556354935"/>
                    </a:ext>
                  </a:extLst>
                </a:gridCol>
                <a:gridCol w="704392">
                  <a:extLst>
                    <a:ext uri="{9D8B030D-6E8A-4147-A177-3AD203B41FA5}">
                      <a16:colId xmlns:a16="http://schemas.microsoft.com/office/drawing/2014/main" xmlns="" val="4049832542"/>
                    </a:ext>
                  </a:extLst>
                </a:gridCol>
                <a:gridCol w="704392">
                  <a:extLst>
                    <a:ext uri="{9D8B030D-6E8A-4147-A177-3AD203B41FA5}">
                      <a16:colId xmlns:a16="http://schemas.microsoft.com/office/drawing/2014/main" xmlns="" val="1066491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5518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_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US" dirty="0" err="1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321871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80042"/>
              </p:ext>
            </p:extLst>
          </p:nvPr>
        </p:nvGraphicFramePr>
        <p:xfrm>
          <a:off x="180109" y="3073400"/>
          <a:ext cx="4114803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40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40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40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7407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740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7407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7407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407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7407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7407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7407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 rot="16200000" flipH="1">
            <a:off x="464128" y="3401290"/>
            <a:ext cx="193963" cy="124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1108364" y="3394362"/>
            <a:ext cx="221673" cy="138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1932710" y="3442854"/>
            <a:ext cx="193963" cy="124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2708565" y="3428999"/>
            <a:ext cx="193963" cy="124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3470564" y="3373581"/>
            <a:ext cx="193963" cy="124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3027219" y="3431285"/>
            <a:ext cx="249383" cy="96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3816929" y="3470564"/>
            <a:ext cx="249383" cy="96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2320636" y="3456709"/>
            <a:ext cx="249383" cy="96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1600200" y="3456709"/>
            <a:ext cx="249383" cy="96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831198" y="3395749"/>
            <a:ext cx="249383" cy="96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1863441" y="3927767"/>
            <a:ext cx="5112327" cy="27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BEE022-9373-4C23-80B6-B766D6DC5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604"/>
            <a:ext cx="8229600" cy="996885"/>
          </a:xfrm>
        </p:spPr>
        <p:txBody>
          <a:bodyPr/>
          <a:lstStyle/>
          <a:p>
            <a:r>
              <a:rPr lang="en-US" b="1" u="sng" dirty="0"/>
              <a:t>Caesar Cipher Algorithm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A96F40-9D6E-4A70-96C4-3CB7F8B01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8634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2A2769E-EAB7-43A4-8003-3EAF3275E9B5}"/>
              </a:ext>
            </a:extLst>
          </p:cNvPr>
          <p:cNvSpPr/>
          <p:nvPr/>
        </p:nvSpPr>
        <p:spPr>
          <a:xfrm>
            <a:off x="1571787" y="1571156"/>
            <a:ext cx="1338606" cy="4619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User</a:t>
            </a:r>
            <a:endParaRPr lang="en-IN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D872D66-A60F-432C-B218-2C95E05C449D}"/>
              </a:ext>
            </a:extLst>
          </p:cNvPr>
          <p:cNvSpPr/>
          <p:nvPr/>
        </p:nvSpPr>
        <p:spPr>
          <a:xfrm>
            <a:off x="5557385" y="1519835"/>
            <a:ext cx="1399309" cy="4619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User</a:t>
            </a:r>
            <a:endParaRPr lang="en-IN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3FF8369-F461-4E55-A22C-01349CE7BBC9}"/>
              </a:ext>
            </a:extLst>
          </p:cNvPr>
          <p:cNvSpPr/>
          <p:nvPr/>
        </p:nvSpPr>
        <p:spPr>
          <a:xfrm>
            <a:off x="1293411" y="2349360"/>
            <a:ext cx="1923068" cy="4619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Plain Text</a:t>
            </a:r>
            <a:endParaRPr lang="en-IN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1CFFD72-5DBD-46BE-8431-B0EBE2800633}"/>
              </a:ext>
            </a:extLst>
          </p:cNvPr>
          <p:cNvSpPr/>
          <p:nvPr/>
        </p:nvSpPr>
        <p:spPr>
          <a:xfrm>
            <a:off x="5195146" y="2344438"/>
            <a:ext cx="2139885" cy="4949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Cipher Text</a:t>
            </a:r>
            <a:endParaRPr lang="en-IN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D5274D2-4FD6-486C-9129-75E17C35A964}"/>
              </a:ext>
            </a:extLst>
          </p:cNvPr>
          <p:cNvSpPr/>
          <p:nvPr/>
        </p:nvSpPr>
        <p:spPr>
          <a:xfrm>
            <a:off x="1704047" y="3009292"/>
            <a:ext cx="1108425" cy="3712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Key</a:t>
            </a:r>
            <a:endParaRPr lang="en-IN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A229616-377B-4310-BF49-7022327C2ED7}"/>
              </a:ext>
            </a:extLst>
          </p:cNvPr>
          <p:cNvSpPr/>
          <p:nvPr/>
        </p:nvSpPr>
        <p:spPr>
          <a:xfrm>
            <a:off x="5642112" y="3063488"/>
            <a:ext cx="1206631" cy="4140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Key</a:t>
            </a:r>
            <a:endParaRPr lang="en-IN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076AB17-57D1-417E-BF2B-921B341747BB}"/>
              </a:ext>
            </a:extLst>
          </p:cNvPr>
          <p:cNvSpPr/>
          <p:nvPr/>
        </p:nvSpPr>
        <p:spPr>
          <a:xfrm>
            <a:off x="692729" y="3740727"/>
            <a:ext cx="3103418" cy="6788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Assign value for (A to Z) is from  (0 to 25) respectively.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5427895-802B-4358-A513-F01EF0FACCD7}"/>
              </a:ext>
            </a:extLst>
          </p:cNvPr>
          <p:cNvSpPr/>
          <p:nvPr/>
        </p:nvSpPr>
        <p:spPr>
          <a:xfrm>
            <a:off x="1108363" y="4829674"/>
            <a:ext cx="2313710" cy="7164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Formula</a:t>
            </a:r>
          </a:p>
          <a:p>
            <a:pPr algn="ctr"/>
            <a:r>
              <a:rPr lang="en-US" sz="2000" dirty="0"/>
              <a:t> C = (P+K) mod 26</a:t>
            </a:r>
            <a:endParaRPr lang="en-IN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4036C0-7E8C-405D-9F0F-66825CF3F2EA}"/>
              </a:ext>
            </a:extLst>
          </p:cNvPr>
          <p:cNvSpPr/>
          <p:nvPr/>
        </p:nvSpPr>
        <p:spPr>
          <a:xfrm>
            <a:off x="5108927" y="4805314"/>
            <a:ext cx="2337848" cy="7164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Formula</a:t>
            </a:r>
          </a:p>
          <a:p>
            <a:pPr algn="ctr"/>
            <a:r>
              <a:rPr lang="en-US" sz="2000" dirty="0"/>
              <a:t> P = (C-K) mod 26</a:t>
            </a:r>
            <a:endParaRPr lang="en-IN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F3D399B-DFEE-4AF3-9E4C-20E6FF3A8182}"/>
              </a:ext>
            </a:extLst>
          </p:cNvPr>
          <p:cNvSpPr/>
          <p:nvPr/>
        </p:nvSpPr>
        <p:spPr>
          <a:xfrm>
            <a:off x="1180289" y="5934171"/>
            <a:ext cx="2149311" cy="457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Cipher Text</a:t>
            </a:r>
            <a:endParaRPr lang="en-IN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93D6C05-ADDD-4BC0-8C0A-3DB44788DA0F}"/>
              </a:ext>
            </a:extLst>
          </p:cNvPr>
          <p:cNvSpPr/>
          <p:nvPr/>
        </p:nvSpPr>
        <p:spPr>
          <a:xfrm>
            <a:off x="5104329" y="5934172"/>
            <a:ext cx="2333134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Plain text</a:t>
            </a:r>
            <a:endParaRPr lang="en-IN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F3440ADD-2D59-47AD-99AC-5415FE64BA62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2089872" y="2184287"/>
            <a:ext cx="316290" cy="1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1A9AA164-495F-4B9C-A58D-F50037E48D85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2157593" y="2908625"/>
            <a:ext cx="198018" cy="3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4D59971A-E1D8-4A9A-8070-4E2608141EC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2071240" y="3553707"/>
            <a:ext cx="360218" cy="1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638D9130-2A01-4D47-8F01-2AF22CA1162D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16200000" flipH="1">
            <a:off x="2049791" y="4614247"/>
            <a:ext cx="410074" cy="2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FDDB721C-6A52-4E57-B390-B59C910D411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5400000">
            <a:off x="2066052" y="5735005"/>
            <a:ext cx="388060" cy="10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9B3BDAFB-BB4B-46F2-A613-F453C43F5B2A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>
            <a:off x="6143188" y="2941586"/>
            <a:ext cx="224143" cy="19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AD682869-490D-4558-A8EF-78CEE9848013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6087023" y="3632562"/>
            <a:ext cx="313476" cy="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901FADE5-BAD7-40D0-B88B-7BC228C608E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269800" y="4487599"/>
            <a:ext cx="8051" cy="31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BA69C193-FD09-4D17-A76D-A58DD0A4CD2F}"/>
              </a:ext>
            </a:extLst>
          </p:cNvPr>
          <p:cNvCxnSpPr>
            <a:stCxn id="13" idx="2"/>
          </p:cNvCxnSpPr>
          <p:nvPr/>
        </p:nvCxnSpPr>
        <p:spPr>
          <a:xfrm flipH="1">
            <a:off x="6273137" y="5521751"/>
            <a:ext cx="4714" cy="43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E84B9E34-1799-4A47-B400-F360C6765466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257040" y="1981749"/>
            <a:ext cx="8049" cy="36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7449C35-A0E8-4E60-9E18-D37CA3FED988}"/>
              </a:ext>
            </a:extLst>
          </p:cNvPr>
          <p:cNvSpPr txBox="1"/>
          <p:nvPr/>
        </p:nvSpPr>
        <p:spPr>
          <a:xfrm>
            <a:off x="1679871" y="1113098"/>
            <a:ext cx="12711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Sender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A226EE7A-E4A1-490E-A363-A29D00645722}"/>
              </a:ext>
            </a:extLst>
          </p:cNvPr>
          <p:cNvSpPr txBox="1"/>
          <p:nvPr/>
        </p:nvSpPr>
        <p:spPr>
          <a:xfrm>
            <a:off x="5638798" y="1060925"/>
            <a:ext cx="1371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Receiver</a:t>
            </a:r>
            <a:r>
              <a:rPr lang="en-US" sz="2000" dirty="0"/>
              <a:t> 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A094C94C-007E-49F4-8229-60F2A5764045}"/>
              </a:ext>
            </a:extLst>
          </p:cNvPr>
          <p:cNvSpPr txBox="1"/>
          <p:nvPr/>
        </p:nvSpPr>
        <p:spPr>
          <a:xfrm>
            <a:off x="215057" y="5938558"/>
            <a:ext cx="2641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Output</a:t>
            </a:r>
            <a:endParaRPr lang="en-IN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526FDC5D-C86C-4C05-A5EB-4AF187931765}"/>
              </a:ext>
            </a:extLst>
          </p:cNvPr>
          <p:cNvSpPr txBox="1"/>
          <p:nvPr/>
        </p:nvSpPr>
        <p:spPr>
          <a:xfrm>
            <a:off x="7495857" y="5977621"/>
            <a:ext cx="1409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Output</a:t>
            </a:r>
            <a:endParaRPr lang="en-IN" dirty="0"/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1655618" y="3830782"/>
            <a:ext cx="552796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5076AB17-57D1-417E-BF2B-921B341747BB}"/>
              </a:ext>
            </a:extLst>
          </p:cNvPr>
          <p:cNvSpPr/>
          <p:nvPr/>
        </p:nvSpPr>
        <p:spPr>
          <a:xfrm>
            <a:off x="4738256" y="3823855"/>
            <a:ext cx="3103418" cy="6373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Assign value for (A to Z) is from  (0 to 25)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532724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660074"/>
            <a:ext cx="4038600" cy="346609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r>
              <a:rPr lang="en-IN" sz="6400" dirty="0">
                <a:solidFill>
                  <a:schemeClr val="tx2"/>
                </a:solidFill>
              </a:rPr>
              <a:t> Plain Text </a:t>
            </a:r>
            <a:r>
              <a:rPr lang="en-IN" sz="6400" dirty="0"/>
              <a:t>= “</a:t>
            </a:r>
            <a:r>
              <a:rPr lang="en-IN" sz="6400" b="1" dirty="0"/>
              <a:t>Hello</a:t>
            </a:r>
            <a:r>
              <a:rPr lang="en-IN" sz="6400" dirty="0"/>
              <a:t>”                                    	</a:t>
            </a:r>
          </a:p>
          <a:p>
            <a:r>
              <a:rPr lang="en-IN" sz="6400" dirty="0">
                <a:solidFill>
                  <a:schemeClr val="tx2"/>
                </a:solidFill>
              </a:rPr>
              <a:t> Key </a:t>
            </a:r>
            <a:r>
              <a:rPr lang="en-IN" sz="6400" dirty="0"/>
              <a:t>= “4”    </a:t>
            </a:r>
          </a:p>
          <a:p>
            <a:pPr>
              <a:buNone/>
            </a:pPr>
            <a:r>
              <a:rPr lang="en-IN" sz="6400" dirty="0"/>
              <a:t>                                                	</a:t>
            </a:r>
          </a:p>
          <a:p>
            <a:r>
              <a:rPr lang="en-IN" sz="6400" dirty="0">
                <a:solidFill>
                  <a:schemeClr val="tx2"/>
                </a:solidFill>
              </a:rPr>
              <a:t> Formula </a:t>
            </a:r>
            <a:r>
              <a:rPr lang="en-IN" sz="6400" dirty="0"/>
              <a:t>: C = (</a:t>
            </a:r>
            <a:r>
              <a:rPr lang="en-IN" sz="6400" dirty="0" err="1"/>
              <a:t>P+k</a:t>
            </a:r>
            <a:r>
              <a:rPr lang="en-IN" sz="6400" dirty="0"/>
              <a:t>) mod 26   </a:t>
            </a:r>
          </a:p>
          <a:p>
            <a:pPr>
              <a:buNone/>
            </a:pPr>
            <a:r>
              <a:rPr lang="en-IN" sz="6400" dirty="0"/>
              <a:t>                     	</a:t>
            </a:r>
          </a:p>
          <a:p>
            <a:pPr algn="just">
              <a:buNone/>
            </a:pPr>
            <a:r>
              <a:rPr lang="en-IN" sz="6400" dirty="0"/>
              <a:t>C(H)  = (7+4) mod 26    =  11(L)                       	</a:t>
            </a:r>
          </a:p>
          <a:p>
            <a:pPr algn="just">
              <a:buNone/>
            </a:pPr>
            <a:r>
              <a:rPr lang="en-IN" sz="6400" dirty="0"/>
              <a:t>C(e)   = (4+4 ) mod 26   =  8(</a:t>
            </a:r>
            <a:r>
              <a:rPr lang="en-IN" sz="6400" dirty="0" err="1"/>
              <a:t>i</a:t>
            </a:r>
            <a:r>
              <a:rPr lang="en-IN" sz="6400" dirty="0"/>
              <a:t>)                           	</a:t>
            </a:r>
          </a:p>
          <a:p>
            <a:pPr algn="just">
              <a:buNone/>
            </a:pPr>
            <a:r>
              <a:rPr lang="en-IN" sz="6400" dirty="0"/>
              <a:t>C( l )  = (11+4) mod  26 =  15(p)                       	</a:t>
            </a:r>
          </a:p>
          <a:p>
            <a:pPr algn="just">
              <a:buNone/>
            </a:pPr>
            <a:r>
              <a:rPr lang="en-IN" sz="6400" dirty="0"/>
              <a:t>C( l )  = (11+4) mod 26  =  15(p)                    	</a:t>
            </a:r>
          </a:p>
          <a:p>
            <a:pPr algn="just">
              <a:buNone/>
            </a:pPr>
            <a:r>
              <a:rPr lang="en-IN" sz="6400" dirty="0"/>
              <a:t>C(o)  =  (14+4) mod 26 =  18(s)                    	</a:t>
            </a:r>
          </a:p>
          <a:p>
            <a:pPr marL="0" indent="0">
              <a:buNone/>
            </a:pPr>
            <a:endParaRPr lang="en-IN" sz="6400" dirty="0"/>
          </a:p>
          <a:p>
            <a:r>
              <a:rPr lang="en-IN" sz="6400" dirty="0">
                <a:solidFill>
                  <a:schemeClr val="tx2"/>
                </a:solidFill>
              </a:rPr>
              <a:t>Cipher  Text </a:t>
            </a:r>
            <a:r>
              <a:rPr lang="en-IN" sz="6400" dirty="0"/>
              <a:t>= “</a:t>
            </a:r>
            <a:r>
              <a:rPr lang="en-IN" sz="6400" b="1" dirty="0" err="1"/>
              <a:t>Lipps</a:t>
            </a:r>
            <a:r>
              <a:rPr lang="en-IN" sz="6400" dirty="0"/>
              <a:t>”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770907"/>
            <a:ext cx="4038600" cy="3699165"/>
          </a:xfrm>
        </p:spPr>
        <p:txBody>
          <a:bodyPr>
            <a:normAutofit fontScale="25000" lnSpcReduction="20000"/>
          </a:bodyPr>
          <a:lstStyle/>
          <a:p>
            <a:r>
              <a:rPr lang="en-IN" sz="6400" dirty="0">
                <a:solidFill>
                  <a:schemeClr val="tx2"/>
                </a:solidFill>
              </a:rPr>
              <a:t> Cipher Text  </a:t>
            </a:r>
            <a:r>
              <a:rPr lang="en-IN" sz="6400" dirty="0"/>
              <a:t>= “</a:t>
            </a:r>
            <a:r>
              <a:rPr lang="en-IN" sz="6400" b="1" dirty="0" err="1"/>
              <a:t>Lipps</a:t>
            </a:r>
            <a:r>
              <a:rPr lang="en-IN" sz="6400" dirty="0"/>
              <a:t>”                                    	</a:t>
            </a:r>
          </a:p>
          <a:p>
            <a:r>
              <a:rPr lang="en-IN" sz="6400" dirty="0">
                <a:solidFill>
                  <a:schemeClr val="tx2"/>
                </a:solidFill>
              </a:rPr>
              <a:t> Key </a:t>
            </a:r>
            <a:r>
              <a:rPr lang="en-IN" sz="6400" dirty="0"/>
              <a:t>= “4” </a:t>
            </a:r>
          </a:p>
          <a:p>
            <a:r>
              <a:rPr lang="en-IN" sz="6400" dirty="0"/>
              <a:t>                                                   	</a:t>
            </a:r>
          </a:p>
          <a:p>
            <a:r>
              <a:rPr lang="en-IN" sz="6400" dirty="0"/>
              <a:t> </a:t>
            </a:r>
            <a:r>
              <a:rPr lang="en-IN" sz="6400" dirty="0">
                <a:solidFill>
                  <a:schemeClr val="tx2"/>
                </a:solidFill>
              </a:rPr>
              <a:t>Formula</a:t>
            </a:r>
            <a:r>
              <a:rPr lang="en-IN" sz="6400" dirty="0"/>
              <a:t> : P = (C-k) mod 26    </a:t>
            </a:r>
          </a:p>
          <a:p>
            <a:pPr>
              <a:buNone/>
            </a:pPr>
            <a:r>
              <a:rPr lang="en-IN" sz="6400" dirty="0"/>
              <a:t>                    	</a:t>
            </a:r>
          </a:p>
          <a:p>
            <a:pPr algn="just">
              <a:buNone/>
            </a:pPr>
            <a:r>
              <a:rPr lang="en-IN" sz="6400" dirty="0"/>
              <a:t>P(L)  = (11-4) mod 26  =  7(H)                       	</a:t>
            </a:r>
          </a:p>
          <a:p>
            <a:pPr algn="just">
              <a:buNone/>
            </a:pPr>
            <a:r>
              <a:rPr lang="en-IN" sz="6400" dirty="0"/>
              <a:t>P(</a:t>
            </a:r>
            <a:r>
              <a:rPr lang="en-IN" sz="6400" dirty="0" err="1"/>
              <a:t>i</a:t>
            </a:r>
            <a:r>
              <a:rPr lang="en-IN" sz="6400" dirty="0"/>
              <a:t>)   = (8-4 ) mod 26   =  4(e)                           	</a:t>
            </a:r>
          </a:p>
          <a:p>
            <a:pPr algn="just">
              <a:buNone/>
            </a:pPr>
            <a:r>
              <a:rPr lang="en-IN" sz="6400" dirty="0"/>
              <a:t>P(p)  = (15-4) mod  26 =  11(l)                       	</a:t>
            </a:r>
          </a:p>
          <a:p>
            <a:pPr algn="just">
              <a:buNone/>
            </a:pPr>
            <a:r>
              <a:rPr lang="en-IN" sz="6400" dirty="0"/>
              <a:t>P(p)  = (15-4) mod 26  =  11(l)                    	</a:t>
            </a:r>
          </a:p>
          <a:p>
            <a:pPr algn="just">
              <a:buNone/>
            </a:pPr>
            <a:r>
              <a:rPr lang="en-IN" sz="6400" dirty="0"/>
              <a:t>P(s)   = (18-4) mod 26 = 14(o)</a:t>
            </a:r>
          </a:p>
          <a:p>
            <a:pPr algn="just">
              <a:buNone/>
            </a:pPr>
            <a:endParaRPr lang="en-IN" sz="6400" dirty="0"/>
          </a:p>
          <a:p>
            <a:r>
              <a:rPr lang="en-IN" sz="6400" dirty="0">
                <a:solidFill>
                  <a:schemeClr val="tx2"/>
                </a:solidFill>
              </a:rPr>
              <a:t>Plain Text </a:t>
            </a:r>
            <a:r>
              <a:rPr lang="en-IN" sz="6400" dirty="0"/>
              <a:t>= “</a:t>
            </a:r>
            <a:r>
              <a:rPr lang="en-IN" sz="6400" b="1" dirty="0"/>
              <a:t>Hello</a:t>
            </a:r>
            <a:r>
              <a:rPr lang="en-IN" sz="6400" dirty="0"/>
              <a:t>” 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C227E08-D5EF-4723-85F4-5E9061DA37DA}"/>
              </a:ext>
            </a:extLst>
          </p:cNvPr>
          <p:cNvSpPr txBox="1">
            <a:spLocks/>
          </p:cNvSpPr>
          <p:nvPr/>
        </p:nvSpPr>
        <p:spPr>
          <a:xfrm>
            <a:off x="457200" y="-1"/>
            <a:ext cx="8229600" cy="1080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Caesar Cipher Algorithm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b="1" u="sng" dirty="0">
                <a:latin typeface="+mj-lt"/>
                <a:ea typeface="+mj-ea"/>
                <a:cs typeface="+mj-cs"/>
              </a:rPr>
              <a:t>Example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ED6B5B8C-AFE1-4AA2-BD36-E674D72CAD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5326844"/>
              </p:ext>
            </p:extLst>
          </p:nvPr>
        </p:nvGraphicFramePr>
        <p:xfrm>
          <a:off x="0" y="1607128"/>
          <a:ext cx="9074720" cy="91439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4160">
                  <a:extLst>
                    <a:ext uri="{9D8B030D-6E8A-4147-A177-3AD203B41FA5}">
                      <a16:colId xmlns:a16="http://schemas.microsoft.com/office/drawing/2014/main" xmlns="" val="3424197650"/>
                    </a:ext>
                  </a:extLst>
                </a:gridCol>
                <a:gridCol w="288791">
                  <a:extLst>
                    <a:ext uri="{9D8B030D-6E8A-4147-A177-3AD203B41FA5}">
                      <a16:colId xmlns:a16="http://schemas.microsoft.com/office/drawing/2014/main" xmlns="" val="2469717711"/>
                    </a:ext>
                  </a:extLst>
                </a:gridCol>
                <a:gridCol w="311503">
                  <a:extLst>
                    <a:ext uri="{9D8B030D-6E8A-4147-A177-3AD203B41FA5}">
                      <a16:colId xmlns:a16="http://schemas.microsoft.com/office/drawing/2014/main" xmlns="" val="1349059497"/>
                    </a:ext>
                  </a:extLst>
                </a:gridCol>
                <a:gridCol w="301194">
                  <a:extLst>
                    <a:ext uri="{9D8B030D-6E8A-4147-A177-3AD203B41FA5}">
                      <a16:colId xmlns:a16="http://schemas.microsoft.com/office/drawing/2014/main" xmlns="" val="481830876"/>
                    </a:ext>
                  </a:extLst>
                </a:gridCol>
                <a:gridCol w="280661">
                  <a:extLst>
                    <a:ext uri="{9D8B030D-6E8A-4147-A177-3AD203B41FA5}">
                      <a16:colId xmlns:a16="http://schemas.microsoft.com/office/drawing/2014/main" xmlns="" val="1272379441"/>
                    </a:ext>
                  </a:extLst>
                </a:gridCol>
                <a:gridCol w="280661">
                  <a:extLst>
                    <a:ext uri="{9D8B030D-6E8A-4147-A177-3AD203B41FA5}">
                      <a16:colId xmlns:a16="http://schemas.microsoft.com/office/drawing/2014/main" xmlns="" val="3693277927"/>
                    </a:ext>
                  </a:extLst>
                </a:gridCol>
                <a:gridCol w="291698">
                  <a:extLst>
                    <a:ext uri="{9D8B030D-6E8A-4147-A177-3AD203B41FA5}">
                      <a16:colId xmlns:a16="http://schemas.microsoft.com/office/drawing/2014/main" xmlns="" val="460458147"/>
                    </a:ext>
                  </a:extLst>
                </a:gridCol>
                <a:gridCol w="314974">
                  <a:extLst>
                    <a:ext uri="{9D8B030D-6E8A-4147-A177-3AD203B41FA5}">
                      <a16:colId xmlns:a16="http://schemas.microsoft.com/office/drawing/2014/main" xmlns="" val="4098520681"/>
                    </a:ext>
                  </a:extLst>
                </a:gridCol>
                <a:gridCol w="280661">
                  <a:extLst>
                    <a:ext uri="{9D8B030D-6E8A-4147-A177-3AD203B41FA5}">
                      <a16:colId xmlns:a16="http://schemas.microsoft.com/office/drawing/2014/main" xmlns="" val="2089192772"/>
                    </a:ext>
                  </a:extLst>
                </a:gridCol>
                <a:gridCol w="376495">
                  <a:extLst>
                    <a:ext uri="{9D8B030D-6E8A-4147-A177-3AD203B41FA5}">
                      <a16:colId xmlns:a16="http://schemas.microsoft.com/office/drawing/2014/main" xmlns="" val="1767972708"/>
                    </a:ext>
                  </a:extLst>
                </a:gridCol>
                <a:gridCol w="376495">
                  <a:extLst>
                    <a:ext uri="{9D8B030D-6E8A-4147-A177-3AD203B41FA5}">
                      <a16:colId xmlns:a16="http://schemas.microsoft.com/office/drawing/2014/main" xmlns="" val="3838137390"/>
                    </a:ext>
                  </a:extLst>
                </a:gridCol>
                <a:gridCol w="376495">
                  <a:extLst>
                    <a:ext uri="{9D8B030D-6E8A-4147-A177-3AD203B41FA5}">
                      <a16:colId xmlns:a16="http://schemas.microsoft.com/office/drawing/2014/main" xmlns="" val="1829119941"/>
                    </a:ext>
                  </a:extLst>
                </a:gridCol>
                <a:gridCol w="366430">
                  <a:extLst>
                    <a:ext uri="{9D8B030D-6E8A-4147-A177-3AD203B41FA5}">
                      <a16:colId xmlns:a16="http://schemas.microsoft.com/office/drawing/2014/main" xmlns="" val="2655932212"/>
                    </a:ext>
                  </a:extLst>
                </a:gridCol>
                <a:gridCol w="386560">
                  <a:extLst>
                    <a:ext uri="{9D8B030D-6E8A-4147-A177-3AD203B41FA5}">
                      <a16:colId xmlns:a16="http://schemas.microsoft.com/office/drawing/2014/main" xmlns="" val="3219963135"/>
                    </a:ext>
                  </a:extLst>
                </a:gridCol>
                <a:gridCol w="376495">
                  <a:extLst>
                    <a:ext uri="{9D8B030D-6E8A-4147-A177-3AD203B41FA5}">
                      <a16:colId xmlns:a16="http://schemas.microsoft.com/office/drawing/2014/main" xmlns="" val="2819538783"/>
                    </a:ext>
                  </a:extLst>
                </a:gridCol>
                <a:gridCol w="376495">
                  <a:extLst>
                    <a:ext uri="{9D8B030D-6E8A-4147-A177-3AD203B41FA5}">
                      <a16:colId xmlns:a16="http://schemas.microsoft.com/office/drawing/2014/main" xmlns="" val="1026124312"/>
                    </a:ext>
                  </a:extLst>
                </a:gridCol>
                <a:gridCol w="379246">
                  <a:extLst>
                    <a:ext uri="{9D8B030D-6E8A-4147-A177-3AD203B41FA5}">
                      <a16:colId xmlns:a16="http://schemas.microsoft.com/office/drawing/2014/main" xmlns="" val="1528920338"/>
                    </a:ext>
                  </a:extLst>
                </a:gridCol>
                <a:gridCol w="373746">
                  <a:extLst>
                    <a:ext uri="{9D8B030D-6E8A-4147-A177-3AD203B41FA5}">
                      <a16:colId xmlns:a16="http://schemas.microsoft.com/office/drawing/2014/main" xmlns="" val="1518725904"/>
                    </a:ext>
                  </a:extLst>
                </a:gridCol>
                <a:gridCol w="376495">
                  <a:extLst>
                    <a:ext uri="{9D8B030D-6E8A-4147-A177-3AD203B41FA5}">
                      <a16:colId xmlns:a16="http://schemas.microsoft.com/office/drawing/2014/main" xmlns="" val="1701622920"/>
                    </a:ext>
                  </a:extLst>
                </a:gridCol>
                <a:gridCol w="376495">
                  <a:extLst>
                    <a:ext uri="{9D8B030D-6E8A-4147-A177-3AD203B41FA5}">
                      <a16:colId xmlns:a16="http://schemas.microsoft.com/office/drawing/2014/main" xmlns="" val="783019841"/>
                    </a:ext>
                  </a:extLst>
                </a:gridCol>
                <a:gridCol w="376495">
                  <a:extLst>
                    <a:ext uri="{9D8B030D-6E8A-4147-A177-3AD203B41FA5}">
                      <a16:colId xmlns:a16="http://schemas.microsoft.com/office/drawing/2014/main" xmlns="" val="1335496914"/>
                    </a:ext>
                  </a:extLst>
                </a:gridCol>
                <a:gridCol w="376495">
                  <a:extLst>
                    <a:ext uri="{9D8B030D-6E8A-4147-A177-3AD203B41FA5}">
                      <a16:colId xmlns:a16="http://schemas.microsoft.com/office/drawing/2014/main" xmlns="" val="3285752347"/>
                    </a:ext>
                  </a:extLst>
                </a:gridCol>
                <a:gridCol w="376495">
                  <a:extLst>
                    <a:ext uri="{9D8B030D-6E8A-4147-A177-3AD203B41FA5}">
                      <a16:colId xmlns:a16="http://schemas.microsoft.com/office/drawing/2014/main" xmlns="" val="2953112792"/>
                    </a:ext>
                  </a:extLst>
                </a:gridCol>
                <a:gridCol w="376495">
                  <a:extLst>
                    <a:ext uri="{9D8B030D-6E8A-4147-A177-3AD203B41FA5}">
                      <a16:colId xmlns:a16="http://schemas.microsoft.com/office/drawing/2014/main" xmlns="" val="359883916"/>
                    </a:ext>
                  </a:extLst>
                </a:gridCol>
                <a:gridCol w="376495">
                  <a:extLst>
                    <a:ext uri="{9D8B030D-6E8A-4147-A177-3AD203B41FA5}">
                      <a16:colId xmlns:a16="http://schemas.microsoft.com/office/drawing/2014/main" xmlns="" val="2923237801"/>
                    </a:ext>
                  </a:extLst>
                </a:gridCol>
                <a:gridCol w="376495">
                  <a:extLst>
                    <a:ext uri="{9D8B030D-6E8A-4147-A177-3AD203B41FA5}">
                      <a16:colId xmlns:a16="http://schemas.microsoft.com/office/drawing/2014/main" xmlns="" val="1666571987"/>
                    </a:ext>
                  </a:extLst>
                </a:gridCol>
              </a:tblGrid>
              <a:tr h="2840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B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C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F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H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J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K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P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Q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U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V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W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X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Z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41565348"/>
                  </a:ext>
                </a:extLst>
              </a:tr>
              <a:tr h="2840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b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c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f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h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j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k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m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o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p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q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u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v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w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x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z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17803111"/>
                  </a:ext>
                </a:extLst>
              </a:tr>
              <a:tr h="3462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07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08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09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10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11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12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13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14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15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16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17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18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19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20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21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22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23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24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25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78644454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 rot="5400000">
            <a:off x="2299856" y="4585855"/>
            <a:ext cx="4142510" cy="13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ACA1FEF-AF31-41E5-A4FD-E7F4D567913F}"/>
              </a:ext>
            </a:extLst>
          </p:cNvPr>
          <p:cNvSpPr txBox="1"/>
          <p:nvPr/>
        </p:nvSpPr>
        <p:spPr>
          <a:xfrm>
            <a:off x="896825" y="6043425"/>
            <a:ext cx="1888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Sender</a:t>
            </a:r>
            <a:endParaRPr lang="en-IN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FC08059-8D77-47AB-9760-1AA2A0829757}"/>
              </a:ext>
            </a:extLst>
          </p:cNvPr>
          <p:cNvSpPr txBox="1"/>
          <p:nvPr/>
        </p:nvSpPr>
        <p:spPr>
          <a:xfrm>
            <a:off x="5429364" y="6078863"/>
            <a:ext cx="1888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Receiver</a:t>
            </a:r>
            <a:endParaRPr lang="en-IN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19BB7D-F667-4F30-AA8D-8F866F20C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11" y="-20482"/>
            <a:ext cx="7600007" cy="769437"/>
          </a:xfrm>
        </p:spPr>
        <p:txBody>
          <a:bodyPr>
            <a:normAutofit/>
          </a:bodyPr>
          <a:lstStyle/>
          <a:p>
            <a:r>
              <a:rPr lang="en-US" b="1" u="sng" dirty="0" err="1"/>
              <a:t>PlayFair</a:t>
            </a:r>
            <a:r>
              <a:rPr lang="en-US" b="1" u="sng" dirty="0"/>
              <a:t> Algorithm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622C42-46EA-4019-B9E9-C3FBB17A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7457"/>
            <a:ext cx="9068586" cy="58705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xmlns="" id="{AACABBE8-59A8-435B-9CD4-B31D769CD918}"/>
              </a:ext>
            </a:extLst>
          </p:cNvPr>
          <p:cNvSpPr/>
          <p:nvPr/>
        </p:nvSpPr>
        <p:spPr>
          <a:xfrm>
            <a:off x="2046695" y="3318100"/>
            <a:ext cx="1974906" cy="997477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If</a:t>
            </a:r>
            <a:r>
              <a:rPr lang="en-US" sz="1200" dirty="0"/>
              <a:t> both alphabets are in same row </a:t>
            </a:r>
            <a:endParaRPr lang="en-IN" sz="1200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xmlns="" id="{837449CD-F10E-417E-AE19-4C8CF8DCFC8C}"/>
              </a:ext>
            </a:extLst>
          </p:cNvPr>
          <p:cNvSpPr/>
          <p:nvPr/>
        </p:nvSpPr>
        <p:spPr>
          <a:xfrm>
            <a:off x="2003343" y="4462105"/>
            <a:ext cx="2010255" cy="934848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If</a:t>
            </a:r>
            <a:r>
              <a:rPr lang="en-US" sz="1200" dirty="0"/>
              <a:t> both alphabets are in same column</a:t>
            </a:r>
            <a:endParaRPr lang="en-IN" sz="1200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xmlns="" id="{CD02D0D2-3623-4EDF-88B2-09344BD7710B}"/>
              </a:ext>
            </a:extLst>
          </p:cNvPr>
          <p:cNvSpPr/>
          <p:nvPr/>
        </p:nvSpPr>
        <p:spPr>
          <a:xfrm>
            <a:off x="1914970" y="5509969"/>
            <a:ext cx="2187001" cy="889795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If</a:t>
            </a:r>
            <a:r>
              <a:rPr lang="en-US" sz="1200" dirty="0"/>
              <a:t> both alphabets are not In row or column</a:t>
            </a:r>
            <a:endParaRPr lang="en-IN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8D52871-BF88-41B1-8DA2-B29561F42C01}"/>
              </a:ext>
            </a:extLst>
          </p:cNvPr>
          <p:cNvSpPr/>
          <p:nvPr/>
        </p:nvSpPr>
        <p:spPr>
          <a:xfrm>
            <a:off x="2173360" y="6577262"/>
            <a:ext cx="1608931" cy="2807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Cipher Text</a:t>
            </a:r>
            <a:endParaRPr lang="en-IN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98FB679-99F8-4287-8CBE-3C01844EA0AC}"/>
              </a:ext>
            </a:extLst>
          </p:cNvPr>
          <p:cNvSpPr/>
          <p:nvPr/>
        </p:nvSpPr>
        <p:spPr>
          <a:xfrm>
            <a:off x="5334002" y="3352231"/>
            <a:ext cx="3075707" cy="8771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Then</a:t>
            </a:r>
            <a:r>
              <a:rPr lang="en-US" sz="1600" dirty="0"/>
              <a:t> take the alphabets  to the right of each one.</a:t>
            </a:r>
            <a:endParaRPr lang="en-IN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0D50F32-4EA7-45F4-8571-7988DEA80A44}"/>
              </a:ext>
            </a:extLst>
          </p:cNvPr>
          <p:cNvSpPr/>
          <p:nvPr/>
        </p:nvSpPr>
        <p:spPr>
          <a:xfrm>
            <a:off x="5334000" y="4419600"/>
            <a:ext cx="3075709" cy="7758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Then  t</a:t>
            </a:r>
            <a:r>
              <a:rPr lang="en-US" sz="1600" dirty="0"/>
              <a:t>ake the alphabets below each one.</a:t>
            </a:r>
            <a:endParaRPr lang="en-IN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6EE7554-B267-4453-85BF-223C12C0948F}"/>
              </a:ext>
            </a:extLst>
          </p:cNvPr>
          <p:cNvSpPr/>
          <p:nvPr/>
        </p:nvSpPr>
        <p:spPr>
          <a:xfrm>
            <a:off x="5334000" y="5401084"/>
            <a:ext cx="3089564" cy="1049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 </a:t>
            </a:r>
            <a:r>
              <a:rPr lang="en-US" sz="1600" b="1" dirty="0"/>
              <a:t>Then </a:t>
            </a:r>
            <a:r>
              <a:rPr lang="en-US" sz="1600" dirty="0"/>
              <a:t>From a rectangle with take a two alphabets on the horizontal opposite corner of the rectangle.</a:t>
            </a:r>
            <a:endParaRPr lang="en-IN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52D4490E-71E6-4A5F-9134-407E105416C2}"/>
              </a:ext>
            </a:extLst>
          </p:cNvPr>
          <p:cNvCxnSpPr>
            <a:cxnSpLocks/>
          </p:cNvCxnSpPr>
          <p:nvPr/>
        </p:nvCxnSpPr>
        <p:spPr>
          <a:xfrm>
            <a:off x="3029699" y="3089950"/>
            <a:ext cx="0" cy="22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821303CB-6DC2-4A28-B10A-0905B0E4F48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008471" y="4315577"/>
            <a:ext cx="25677" cy="14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D4DA7831-D6EE-4F09-8CD5-B736A4E1465A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4021601" y="3790797"/>
            <a:ext cx="1312401" cy="26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C0FC9873-EFE9-472C-AE92-9951E1C50FBD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4101971" y="5925745"/>
            <a:ext cx="1232029" cy="2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E9B71571-F418-4C35-B2B3-D62205AA05A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013598" y="4929529"/>
            <a:ext cx="1306547" cy="1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4E212CD8-28F0-4C05-BD72-325AF3593C26}"/>
              </a:ext>
            </a:extLst>
          </p:cNvPr>
          <p:cNvSpPr/>
          <p:nvPr/>
        </p:nvSpPr>
        <p:spPr>
          <a:xfrm>
            <a:off x="2366912" y="839157"/>
            <a:ext cx="1677971" cy="3429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Plain Text</a:t>
            </a:r>
            <a:endParaRPr lang="en-IN" sz="1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EDF6C5B8-15AF-439B-8DD3-DF57A80D204F}"/>
              </a:ext>
            </a:extLst>
          </p:cNvPr>
          <p:cNvSpPr/>
          <p:nvPr/>
        </p:nvSpPr>
        <p:spPr>
          <a:xfrm>
            <a:off x="2698347" y="1365451"/>
            <a:ext cx="1098226" cy="3167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Key</a:t>
            </a:r>
            <a:endParaRPr lang="en-IN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C7EA7928-7875-4F8A-BFD7-41C403BAA2A6}"/>
              </a:ext>
            </a:extLst>
          </p:cNvPr>
          <p:cNvSpPr/>
          <p:nvPr/>
        </p:nvSpPr>
        <p:spPr>
          <a:xfrm>
            <a:off x="2004480" y="1839851"/>
            <a:ext cx="2498103" cy="3429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Create 5*5 Matrix</a:t>
            </a:r>
            <a:endParaRPr lang="en-IN" sz="16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B40607C4-8291-426A-AA75-4342685E408B}"/>
              </a:ext>
            </a:extLst>
          </p:cNvPr>
          <p:cNvSpPr/>
          <p:nvPr/>
        </p:nvSpPr>
        <p:spPr>
          <a:xfrm>
            <a:off x="1191489" y="2325467"/>
            <a:ext cx="4100945" cy="3429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Inserting  key &amp; remaining  alphabets in matrix</a:t>
            </a:r>
            <a:endParaRPr lang="en-IN" sz="16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2A84F973-5380-476B-971A-F235439B48AA}"/>
              </a:ext>
            </a:extLst>
          </p:cNvPr>
          <p:cNvSpPr/>
          <p:nvPr/>
        </p:nvSpPr>
        <p:spPr>
          <a:xfrm>
            <a:off x="1149926" y="2839918"/>
            <a:ext cx="4197929" cy="3429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Split the Plaintext into the pairs using rules</a:t>
            </a:r>
            <a:endParaRPr lang="en-IN" sz="16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1A228931-331C-41E8-AE22-7C186A0C4D77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3247460" y="1195911"/>
            <a:ext cx="1" cy="16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71EB106D-D22C-465B-8047-2961863FF210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rot="16200000" flipH="1">
            <a:off x="3171647" y="1757965"/>
            <a:ext cx="157699" cy="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8359BE7B-A57B-48AB-85F1-72E07A4C12D7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3176390" y="2248324"/>
            <a:ext cx="142715" cy="1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E3178E5B-DE36-4C9C-A138-2352DF5544A6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rot="16200000" flipH="1">
            <a:off x="3159652" y="2750678"/>
            <a:ext cx="171549" cy="6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E36EBED5-E5B6-455F-B587-C1288F2EC0DA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008471" y="5374893"/>
            <a:ext cx="21228" cy="135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xmlns="" id="{24CD67A4-45E6-4ECE-9EEB-6EC5AF9D526F}"/>
              </a:ext>
            </a:extLst>
          </p:cNvPr>
          <p:cNvCxnSpPr>
            <a:cxnSpLocks/>
          </p:cNvCxnSpPr>
          <p:nvPr/>
        </p:nvCxnSpPr>
        <p:spPr>
          <a:xfrm rot="5400000">
            <a:off x="2916884" y="6461607"/>
            <a:ext cx="236566" cy="2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6D5955D8-28A0-4CC6-A45C-763FEBF32D75}"/>
              </a:ext>
            </a:extLst>
          </p:cNvPr>
          <p:cNvSpPr txBox="1"/>
          <p:nvPr/>
        </p:nvSpPr>
        <p:spPr>
          <a:xfrm>
            <a:off x="3210908" y="4165643"/>
            <a:ext cx="49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AD06E4FC-7CE7-4B05-A30E-3FAA1D221FC4}"/>
              </a:ext>
            </a:extLst>
          </p:cNvPr>
          <p:cNvSpPr txBox="1"/>
          <p:nvPr/>
        </p:nvSpPr>
        <p:spPr>
          <a:xfrm>
            <a:off x="3172668" y="5252956"/>
            <a:ext cx="63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xmlns="" id="{18D8F036-24F0-492C-8A80-9C3F769739E0}"/>
              </a:ext>
            </a:extLst>
          </p:cNvPr>
          <p:cNvSpPr txBox="1"/>
          <p:nvPr/>
        </p:nvSpPr>
        <p:spPr>
          <a:xfrm>
            <a:off x="3927602" y="3353620"/>
            <a:ext cx="57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xmlns="" id="{9B42691C-17C4-4FE6-9E37-4DE3FA4350F5}"/>
              </a:ext>
            </a:extLst>
          </p:cNvPr>
          <p:cNvSpPr txBox="1"/>
          <p:nvPr/>
        </p:nvSpPr>
        <p:spPr>
          <a:xfrm>
            <a:off x="4013598" y="4560197"/>
            <a:ext cx="57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7FA0183E-F956-43EF-975B-7390295C5B3C}"/>
              </a:ext>
            </a:extLst>
          </p:cNvPr>
          <p:cNvSpPr txBox="1"/>
          <p:nvPr/>
        </p:nvSpPr>
        <p:spPr>
          <a:xfrm>
            <a:off x="4061658" y="5585534"/>
            <a:ext cx="57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xmlns="" id="{63F5586C-134F-48D4-BD38-47CB12D02163}"/>
              </a:ext>
            </a:extLst>
          </p:cNvPr>
          <p:cNvSpPr txBox="1"/>
          <p:nvPr/>
        </p:nvSpPr>
        <p:spPr>
          <a:xfrm rot="16200000">
            <a:off x="-387925" y="3239070"/>
            <a:ext cx="1888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Sender</a:t>
            </a:r>
            <a:endParaRPr lang="en-IN" sz="2800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xmlns="" id="{10EB2332-5ED0-494F-8F28-D2F5F7B1318C}"/>
              </a:ext>
            </a:extLst>
          </p:cNvPr>
          <p:cNvSpPr txBox="1"/>
          <p:nvPr/>
        </p:nvSpPr>
        <p:spPr>
          <a:xfrm>
            <a:off x="925539" y="6488668"/>
            <a:ext cx="2641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Output</a:t>
            </a:r>
            <a:endParaRPr lang="en-IN" dirty="0"/>
          </a:p>
        </p:txBody>
      </p:sp>
      <p:cxnSp>
        <p:nvCxnSpPr>
          <p:cNvPr id="86" name="Elbow Connector 85"/>
          <p:cNvCxnSpPr/>
          <p:nvPr/>
        </p:nvCxnSpPr>
        <p:spPr>
          <a:xfrm rot="10800000" flipV="1">
            <a:off x="3754583" y="3574471"/>
            <a:ext cx="4641273" cy="3101595"/>
          </a:xfrm>
          <a:prstGeom prst="bentConnector3">
            <a:avLst>
              <a:gd name="adj1" fmla="val -79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0" idx="3"/>
          </p:cNvCxnSpPr>
          <p:nvPr/>
        </p:nvCxnSpPr>
        <p:spPr>
          <a:xfrm flipV="1">
            <a:off x="8409709" y="4807527"/>
            <a:ext cx="34636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8451273" y="5708073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956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74362A-7420-4557-9428-5944FD1F6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57" y="-40422"/>
            <a:ext cx="8229600" cy="701410"/>
          </a:xfrm>
        </p:spPr>
        <p:txBody>
          <a:bodyPr>
            <a:noAutofit/>
          </a:bodyPr>
          <a:lstStyle/>
          <a:p>
            <a:r>
              <a:rPr lang="en-US" b="1" u="sng" dirty="0" err="1"/>
              <a:t>PlayFair</a:t>
            </a:r>
            <a:r>
              <a:rPr lang="en-US" b="1" u="sng" dirty="0"/>
              <a:t> Algorithm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0DDFEA-B473-47E0-8DD2-32C8EC541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369" y="633977"/>
            <a:ext cx="9144000" cy="6161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6DDAE45-898B-4BDA-B569-43D710458F9B}"/>
              </a:ext>
            </a:extLst>
          </p:cNvPr>
          <p:cNvSpPr/>
          <p:nvPr/>
        </p:nvSpPr>
        <p:spPr>
          <a:xfrm>
            <a:off x="2494231" y="780260"/>
            <a:ext cx="1677971" cy="3429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Cipher Text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A2731C2-AECC-444F-94EB-5900603058CA}"/>
              </a:ext>
            </a:extLst>
          </p:cNvPr>
          <p:cNvSpPr/>
          <p:nvPr/>
        </p:nvSpPr>
        <p:spPr>
          <a:xfrm>
            <a:off x="2810028" y="1302327"/>
            <a:ext cx="1046375" cy="3002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1ECFF3E-B1E1-4609-A171-0C80BF353F2B}"/>
              </a:ext>
            </a:extLst>
          </p:cNvPr>
          <p:cNvSpPr/>
          <p:nvPr/>
        </p:nvSpPr>
        <p:spPr>
          <a:xfrm>
            <a:off x="2070021" y="1759247"/>
            <a:ext cx="2498103" cy="3429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5*5 Matrix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8DF10B0-A73F-4E4F-B6AE-D0E210ADAF35}"/>
              </a:ext>
            </a:extLst>
          </p:cNvPr>
          <p:cNvSpPr/>
          <p:nvPr/>
        </p:nvSpPr>
        <p:spPr>
          <a:xfrm>
            <a:off x="1136073" y="2285979"/>
            <a:ext cx="4378036" cy="3429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Inserting  key &amp; remaining  alphabets in matrix</a:t>
            </a:r>
            <a:endParaRPr lang="en-IN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491DFF1-E4EA-475D-9021-F17CCB70224F}"/>
              </a:ext>
            </a:extLst>
          </p:cNvPr>
          <p:cNvSpPr/>
          <p:nvPr/>
        </p:nvSpPr>
        <p:spPr>
          <a:xfrm>
            <a:off x="1177636" y="2755918"/>
            <a:ext cx="4336473" cy="3429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Split the Cipher Text into the pairs using rules</a:t>
            </a:r>
            <a:endParaRPr lang="en-IN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3748BEA6-D2A6-446D-A86E-F6A621738B9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3243634" y="1212744"/>
            <a:ext cx="1791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EB654734-1C7A-4292-9D8F-D84A6988185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3247802" y="1673833"/>
            <a:ext cx="156686" cy="1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15107E56-FF9C-494C-B5C4-BDFDABB0193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3230167" y="2191054"/>
            <a:ext cx="183831" cy="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FC203591-6714-46AF-A2BC-ABB6E611B459}"/>
              </a:ext>
            </a:extLst>
          </p:cNvPr>
          <p:cNvCxnSpPr>
            <a:cxnSpLocks/>
          </p:cNvCxnSpPr>
          <p:nvPr/>
        </p:nvCxnSpPr>
        <p:spPr>
          <a:xfrm rot="5400000">
            <a:off x="3207326" y="2680858"/>
            <a:ext cx="18011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6297D9D7-07AD-49EC-8798-634118D7855D}"/>
              </a:ext>
            </a:extLst>
          </p:cNvPr>
          <p:cNvCxnSpPr>
            <a:cxnSpLocks/>
          </p:cNvCxnSpPr>
          <p:nvPr/>
        </p:nvCxnSpPr>
        <p:spPr>
          <a:xfrm>
            <a:off x="3165258" y="3098820"/>
            <a:ext cx="0" cy="185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Content Placeholder 2">
            <a:extLst>
              <a:ext uri="{FF2B5EF4-FFF2-40B4-BE49-F238E27FC236}">
                <a16:creationId xmlns:a16="http://schemas.microsoft.com/office/drawing/2014/main" xmlns="" id="{A7CE4809-EADD-42B5-AC04-856DE8E641B5}"/>
              </a:ext>
            </a:extLst>
          </p:cNvPr>
          <p:cNvSpPr txBox="1">
            <a:spLocks/>
          </p:cNvSpPr>
          <p:nvPr/>
        </p:nvSpPr>
        <p:spPr>
          <a:xfrm>
            <a:off x="-2369" y="952108"/>
            <a:ext cx="9068586" cy="5870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/>
              <a:t> </a:t>
            </a:r>
            <a:endParaRPr lang="en-IN" dirty="0"/>
          </a:p>
        </p:txBody>
      </p:sp>
      <p:sp>
        <p:nvSpPr>
          <p:cNvPr id="183" name="Diamond 182">
            <a:extLst>
              <a:ext uri="{FF2B5EF4-FFF2-40B4-BE49-F238E27FC236}">
                <a16:creationId xmlns:a16="http://schemas.microsoft.com/office/drawing/2014/main" xmlns="" id="{3876032D-F1AB-48A3-9F41-513C322C73C9}"/>
              </a:ext>
            </a:extLst>
          </p:cNvPr>
          <p:cNvSpPr/>
          <p:nvPr/>
        </p:nvSpPr>
        <p:spPr>
          <a:xfrm>
            <a:off x="2169588" y="3289542"/>
            <a:ext cx="1974906" cy="997477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If</a:t>
            </a:r>
            <a:r>
              <a:rPr lang="en-US" sz="1200" dirty="0"/>
              <a:t> both alphabets are in same row </a:t>
            </a:r>
            <a:endParaRPr lang="en-IN" sz="1200" dirty="0"/>
          </a:p>
        </p:txBody>
      </p:sp>
      <p:sp>
        <p:nvSpPr>
          <p:cNvPr id="184" name="Diamond 183">
            <a:extLst>
              <a:ext uri="{FF2B5EF4-FFF2-40B4-BE49-F238E27FC236}">
                <a16:creationId xmlns:a16="http://schemas.microsoft.com/office/drawing/2014/main" xmlns="" id="{FE0C1B55-519F-4DAF-8E13-CF500CA93C01}"/>
              </a:ext>
            </a:extLst>
          </p:cNvPr>
          <p:cNvSpPr/>
          <p:nvPr/>
        </p:nvSpPr>
        <p:spPr>
          <a:xfrm>
            <a:off x="2128023" y="4421340"/>
            <a:ext cx="2010255" cy="934848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If</a:t>
            </a:r>
            <a:r>
              <a:rPr lang="en-US" sz="1200" dirty="0"/>
              <a:t> both alphabets are in same column</a:t>
            </a:r>
            <a:endParaRPr lang="en-IN" sz="1200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xmlns="" id="{3BE55549-ADBF-41BB-851C-C6385A9ADEAD}"/>
              </a:ext>
            </a:extLst>
          </p:cNvPr>
          <p:cNvSpPr/>
          <p:nvPr/>
        </p:nvSpPr>
        <p:spPr>
          <a:xfrm>
            <a:off x="2231429" y="6523604"/>
            <a:ext cx="1869516" cy="3343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Cipher Text</a:t>
            </a:r>
            <a:endParaRPr lang="en-IN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xmlns="" id="{12531734-F8CD-476E-A2B9-03B235287DD6}"/>
              </a:ext>
            </a:extLst>
          </p:cNvPr>
          <p:cNvSpPr/>
          <p:nvPr/>
        </p:nvSpPr>
        <p:spPr>
          <a:xfrm>
            <a:off x="5361709" y="3363568"/>
            <a:ext cx="3144982" cy="8771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Then</a:t>
            </a:r>
            <a:r>
              <a:rPr lang="en-US" sz="1600" dirty="0"/>
              <a:t> take the alphabets  to the left of each one.</a:t>
            </a:r>
            <a:endParaRPr lang="en-IN" sz="16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xmlns="" id="{528D090B-B30E-4EF1-8FE6-B421E7F8096F}"/>
              </a:ext>
            </a:extLst>
          </p:cNvPr>
          <p:cNvSpPr/>
          <p:nvPr/>
        </p:nvSpPr>
        <p:spPr>
          <a:xfrm>
            <a:off x="5389417" y="4508766"/>
            <a:ext cx="3172691" cy="7655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Then</a:t>
            </a:r>
            <a:r>
              <a:rPr lang="en-US" sz="1600" dirty="0"/>
              <a:t>  take the alphabets above each one.</a:t>
            </a:r>
            <a:endParaRPr lang="en-IN" sz="1600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xmlns="" id="{8DB09171-1983-424D-BE39-81CDC43E93CD}"/>
              </a:ext>
            </a:extLst>
          </p:cNvPr>
          <p:cNvSpPr/>
          <p:nvPr/>
        </p:nvSpPr>
        <p:spPr>
          <a:xfrm>
            <a:off x="5320146" y="5458690"/>
            <a:ext cx="3241964" cy="9559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Then </a:t>
            </a:r>
            <a:r>
              <a:rPr lang="en-US" sz="1600" dirty="0"/>
              <a:t>From a rectangle with take a two alphabets on the horizontal opposite corner of the rectangle.</a:t>
            </a:r>
            <a:endParaRPr lang="en-IN" sz="1600" dirty="0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xmlns="" id="{40AA41A5-1643-4299-AA13-5E74758224D6}"/>
              </a:ext>
            </a:extLst>
          </p:cNvPr>
          <p:cNvCxnSpPr>
            <a:cxnSpLocks/>
            <a:stCxn id="183" idx="2"/>
            <a:endCxn id="184" idx="0"/>
          </p:cNvCxnSpPr>
          <p:nvPr/>
        </p:nvCxnSpPr>
        <p:spPr>
          <a:xfrm rot="5400000">
            <a:off x="3077936" y="4342234"/>
            <a:ext cx="134321" cy="2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xmlns="" id="{4C29E282-0792-49D8-A703-FB986ABD585A}"/>
              </a:ext>
            </a:extLst>
          </p:cNvPr>
          <p:cNvCxnSpPr>
            <a:cxnSpLocks/>
            <a:stCxn id="183" idx="3"/>
            <a:endCxn id="186" idx="1"/>
          </p:cNvCxnSpPr>
          <p:nvPr/>
        </p:nvCxnSpPr>
        <p:spPr>
          <a:xfrm>
            <a:off x="4144494" y="3788281"/>
            <a:ext cx="1217215" cy="13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xmlns="" id="{600DA5FE-3A51-4989-AD07-EB27900317EF}"/>
              </a:ext>
            </a:extLst>
          </p:cNvPr>
          <p:cNvCxnSpPr>
            <a:cxnSpLocks/>
            <a:endCxn id="188" idx="1"/>
          </p:cNvCxnSpPr>
          <p:nvPr/>
        </p:nvCxnSpPr>
        <p:spPr>
          <a:xfrm>
            <a:off x="3841386" y="5927958"/>
            <a:ext cx="1478760" cy="8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xmlns="" id="{CE0DD0FE-7315-45B1-B28D-2303B94074ED}"/>
              </a:ext>
            </a:extLst>
          </p:cNvPr>
          <p:cNvCxnSpPr>
            <a:cxnSpLocks/>
            <a:stCxn id="184" idx="3"/>
            <a:endCxn id="187" idx="1"/>
          </p:cNvCxnSpPr>
          <p:nvPr/>
        </p:nvCxnSpPr>
        <p:spPr>
          <a:xfrm>
            <a:off x="4138278" y="4888764"/>
            <a:ext cx="1251139" cy="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xmlns="" id="{50CA6108-25C3-4FA4-B0D9-80989A05681E}"/>
              </a:ext>
            </a:extLst>
          </p:cNvPr>
          <p:cNvCxnSpPr>
            <a:cxnSpLocks/>
            <a:endCxn id="236" idx="0"/>
          </p:cNvCxnSpPr>
          <p:nvPr/>
        </p:nvCxnSpPr>
        <p:spPr>
          <a:xfrm rot="5400000">
            <a:off x="3093578" y="5417799"/>
            <a:ext cx="107494" cy="23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xmlns="" id="{1EA7EB12-DA18-4C43-927C-04839E6DCCF3}"/>
              </a:ext>
            </a:extLst>
          </p:cNvPr>
          <p:cNvCxnSpPr>
            <a:cxnSpLocks/>
            <a:stCxn id="236" idx="2"/>
            <a:endCxn id="185" idx="0"/>
          </p:cNvCxnSpPr>
          <p:nvPr/>
        </p:nvCxnSpPr>
        <p:spPr>
          <a:xfrm rot="16200000" flipH="1">
            <a:off x="3075624" y="6433041"/>
            <a:ext cx="150752" cy="30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xmlns="" id="{98969503-FE17-433F-BD34-6639D2859220}"/>
              </a:ext>
            </a:extLst>
          </p:cNvPr>
          <p:cNvSpPr txBox="1"/>
          <p:nvPr/>
        </p:nvSpPr>
        <p:spPr>
          <a:xfrm>
            <a:off x="3306290" y="4184597"/>
            <a:ext cx="49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xmlns="" id="{AF5C6172-D897-4F20-94DC-78A2C03C7BBB}"/>
              </a:ext>
            </a:extLst>
          </p:cNvPr>
          <p:cNvSpPr txBox="1"/>
          <p:nvPr/>
        </p:nvSpPr>
        <p:spPr>
          <a:xfrm>
            <a:off x="3361452" y="5290980"/>
            <a:ext cx="63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xmlns="" id="{3AF75944-966F-42FE-A5C9-FFF3E31A604A}"/>
              </a:ext>
            </a:extLst>
          </p:cNvPr>
          <p:cNvSpPr txBox="1"/>
          <p:nvPr/>
        </p:nvSpPr>
        <p:spPr>
          <a:xfrm>
            <a:off x="4232615" y="3503559"/>
            <a:ext cx="57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B3A97CAE-FF52-4AB0-9482-345011CA058F}"/>
              </a:ext>
            </a:extLst>
          </p:cNvPr>
          <p:cNvSpPr txBox="1"/>
          <p:nvPr/>
        </p:nvSpPr>
        <p:spPr>
          <a:xfrm>
            <a:off x="4232615" y="4567784"/>
            <a:ext cx="57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xmlns="" id="{79D4083A-802E-409B-AF3E-DBD44699A446}"/>
              </a:ext>
            </a:extLst>
          </p:cNvPr>
          <p:cNvSpPr txBox="1"/>
          <p:nvPr/>
        </p:nvSpPr>
        <p:spPr>
          <a:xfrm>
            <a:off x="4232615" y="5614783"/>
            <a:ext cx="57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236" name="Diamond 235">
            <a:extLst>
              <a:ext uri="{FF2B5EF4-FFF2-40B4-BE49-F238E27FC236}">
                <a16:creationId xmlns:a16="http://schemas.microsoft.com/office/drawing/2014/main" xmlns="" id="{C986077D-B11A-4F40-9135-0B09D9F1667F}"/>
              </a:ext>
            </a:extLst>
          </p:cNvPr>
          <p:cNvSpPr/>
          <p:nvPr/>
        </p:nvSpPr>
        <p:spPr>
          <a:xfrm>
            <a:off x="2042312" y="5483057"/>
            <a:ext cx="2187001" cy="889795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If </a:t>
            </a:r>
            <a:r>
              <a:rPr lang="en-US" sz="1200" dirty="0"/>
              <a:t>both alphabets are not In row or column</a:t>
            </a:r>
            <a:endParaRPr lang="en-IN" sz="1200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xmlns="" id="{4F9DA559-C6C1-4618-80B6-B0FDD7383741}"/>
              </a:ext>
            </a:extLst>
          </p:cNvPr>
          <p:cNvSpPr txBox="1"/>
          <p:nvPr/>
        </p:nvSpPr>
        <p:spPr>
          <a:xfrm rot="16200000">
            <a:off x="-374078" y="3267087"/>
            <a:ext cx="1888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Receiver</a:t>
            </a:r>
            <a:endParaRPr lang="en-IN" sz="2800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xmlns="" id="{CF52EED3-08AA-4C5C-A692-8E64A0FB1AF8}"/>
              </a:ext>
            </a:extLst>
          </p:cNvPr>
          <p:cNvSpPr txBox="1"/>
          <p:nvPr/>
        </p:nvSpPr>
        <p:spPr>
          <a:xfrm>
            <a:off x="626003" y="6443314"/>
            <a:ext cx="2641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Output</a:t>
            </a:r>
            <a:endParaRPr lang="en-IN" dirty="0"/>
          </a:p>
        </p:txBody>
      </p:sp>
      <p:cxnSp>
        <p:nvCxnSpPr>
          <p:cNvPr id="46" name="Elbow Connector 45"/>
          <p:cNvCxnSpPr>
            <a:endCxn id="185" idx="3"/>
          </p:cNvCxnSpPr>
          <p:nvPr/>
        </p:nvCxnSpPr>
        <p:spPr>
          <a:xfrm rot="10800000" flipV="1">
            <a:off x="4100946" y="3477488"/>
            <a:ext cx="4391891" cy="3213313"/>
          </a:xfrm>
          <a:prstGeom prst="bentConnector3">
            <a:avLst>
              <a:gd name="adj1" fmla="val -64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8520546" y="4835236"/>
            <a:ext cx="2493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8534400" y="5832764"/>
            <a:ext cx="2493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830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err="1"/>
              <a:t>PlayFair</a:t>
            </a:r>
            <a:r>
              <a:rPr lang="en-US" b="1" u="sng" dirty="0"/>
              <a:t> Algorithm</a:t>
            </a:r>
            <a:br>
              <a:rPr lang="en-US" b="1" u="sng" dirty="0"/>
            </a:br>
            <a:r>
              <a:rPr lang="en-US" sz="2200" b="1" u="sng" dirty="0"/>
              <a:t>Example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42655"/>
            <a:ext cx="4040188" cy="454429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Plain text=“</a:t>
            </a:r>
            <a:r>
              <a:rPr lang="en-US" i="1" dirty="0">
                <a:solidFill>
                  <a:schemeClr val="accent1"/>
                </a:solidFill>
              </a:rPr>
              <a:t>cryptography</a:t>
            </a:r>
            <a:r>
              <a:rPr lang="en-US" dirty="0"/>
              <a:t>”	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r>
              <a:rPr lang="en-US" dirty="0"/>
              <a:t>Key=“</a:t>
            </a:r>
            <a:r>
              <a:rPr lang="en-US" i="1" dirty="0">
                <a:solidFill>
                  <a:srgbClr val="FF0000"/>
                </a:solidFill>
              </a:rPr>
              <a:t>security</a:t>
            </a:r>
            <a:r>
              <a:rPr lang="en-US" dirty="0"/>
              <a:t>”</a:t>
            </a:r>
          </a:p>
          <a:p>
            <a:r>
              <a:rPr lang="en-US" dirty="0"/>
              <a:t>Matrix-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s  e  c  u  r </a:t>
            </a: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        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/j  t  y  </a:t>
            </a:r>
            <a:r>
              <a:rPr lang="en-US" sz="2000" dirty="0"/>
              <a:t>a  b </a:t>
            </a:r>
          </a:p>
          <a:p>
            <a:pPr>
              <a:buNone/>
            </a:pPr>
            <a:r>
              <a:rPr lang="en-US" sz="2000" dirty="0"/>
              <a:t>        d  f  g  h   k </a:t>
            </a:r>
          </a:p>
          <a:p>
            <a:pPr>
              <a:buNone/>
            </a:pPr>
            <a:r>
              <a:rPr lang="en-US" sz="2000" dirty="0"/>
              <a:t> 	l   m  n o p </a:t>
            </a:r>
          </a:p>
          <a:p>
            <a:pPr>
              <a:buNone/>
            </a:pPr>
            <a:r>
              <a:rPr lang="en-US" sz="2000" dirty="0"/>
              <a:t>	q  v  w  x z 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r>
              <a:rPr lang="en-US" dirty="0"/>
              <a:t> make  a pairs of plain text 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i="1" dirty="0" err="1">
                <a:solidFill>
                  <a:schemeClr val="accent1"/>
                </a:solidFill>
              </a:rPr>
              <a:t>cr</a:t>
            </a:r>
            <a:r>
              <a:rPr lang="en-US" i="1" dirty="0">
                <a:solidFill>
                  <a:schemeClr val="accent1"/>
                </a:solidFill>
              </a:rPr>
              <a:t>  </a:t>
            </a:r>
            <a:r>
              <a:rPr lang="en-US" i="1" dirty="0" err="1">
                <a:solidFill>
                  <a:schemeClr val="accent1"/>
                </a:solidFill>
              </a:rPr>
              <a:t>yp</a:t>
            </a:r>
            <a:r>
              <a:rPr lang="en-US" i="1" dirty="0">
                <a:solidFill>
                  <a:schemeClr val="accent1"/>
                </a:solidFill>
              </a:rPr>
              <a:t>  to  </a:t>
            </a:r>
            <a:r>
              <a:rPr lang="en-US" i="1" dirty="0" err="1">
                <a:solidFill>
                  <a:schemeClr val="accent1"/>
                </a:solidFill>
              </a:rPr>
              <a:t>gr</a:t>
            </a:r>
            <a:r>
              <a:rPr lang="en-US" i="1" dirty="0">
                <a:solidFill>
                  <a:schemeClr val="accent1"/>
                </a:solidFill>
              </a:rPr>
              <a:t>  </a:t>
            </a:r>
            <a:r>
              <a:rPr lang="en-US" i="1" dirty="0" err="1">
                <a:solidFill>
                  <a:schemeClr val="accent1"/>
                </a:solidFill>
              </a:rPr>
              <a:t>ap</a:t>
            </a:r>
            <a:r>
              <a:rPr lang="en-US" i="1" dirty="0">
                <a:solidFill>
                  <a:schemeClr val="accent1"/>
                </a:solidFill>
              </a:rPr>
              <a:t>  </a:t>
            </a:r>
            <a:r>
              <a:rPr lang="en-US" i="1" dirty="0" err="1">
                <a:solidFill>
                  <a:schemeClr val="accent1"/>
                </a:solidFill>
              </a:rPr>
              <a:t>hy</a:t>
            </a:r>
            <a:endParaRPr lang="en-US" i="1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i="1" dirty="0">
              <a:solidFill>
                <a:schemeClr val="accent1"/>
              </a:solidFill>
            </a:endParaRPr>
          </a:p>
          <a:p>
            <a:r>
              <a:rPr lang="en-US" dirty="0">
                <a:sym typeface="Wingdings" pitchFamily="2" charset="2"/>
              </a:rPr>
              <a:t>Output: </a:t>
            </a:r>
            <a:r>
              <a:rPr lang="en-US" i="1" dirty="0">
                <a:solidFill>
                  <a:schemeClr val="accent1"/>
                </a:solidFill>
              </a:rPr>
              <a:t>us  bn  am  kc  </a:t>
            </a:r>
            <a:r>
              <a:rPr lang="en-US" i="1" dirty="0" err="1">
                <a:solidFill>
                  <a:schemeClr val="accent1"/>
                </a:solidFill>
              </a:rPr>
              <a:t>bo</a:t>
            </a:r>
            <a:r>
              <a:rPr lang="en-US" i="1" dirty="0">
                <a:solidFill>
                  <a:schemeClr val="accent1"/>
                </a:solidFill>
              </a:rPr>
              <a:t>  ga</a:t>
            </a:r>
            <a:br>
              <a:rPr lang="en-US" i="1" dirty="0">
                <a:solidFill>
                  <a:schemeClr val="accent1"/>
                </a:solidFill>
              </a:rPr>
            </a:br>
            <a:endParaRPr lang="en-US" i="1" dirty="0">
              <a:solidFill>
                <a:schemeClr val="accent1"/>
              </a:solidFill>
            </a:endParaRPr>
          </a:p>
          <a:p>
            <a:r>
              <a:rPr lang="en-US" dirty="0"/>
              <a:t>Cipher text :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i="1" dirty="0" err="1">
                <a:solidFill>
                  <a:schemeClr val="accent1"/>
                </a:solidFill>
              </a:rPr>
              <a:t>usbnamkcboga</a:t>
            </a:r>
            <a:r>
              <a:rPr lang="en-US" i="1" dirty="0">
                <a:solidFill>
                  <a:schemeClr val="accent1"/>
                </a:solidFill>
              </a:rPr>
              <a:t/>
            </a:r>
            <a:br>
              <a:rPr lang="en-US" i="1" dirty="0">
                <a:solidFill>
                  <a:schemeClr val="accent1"/>
                </a:solidFill>
              </a:rPr>
            </a:br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2973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Cipher text=“</a:t>
            </a:r>
            <a:r>
              <a:rPr lang="en-US" i="1" dirty="0" err="1">
                <a:solidFill>
                  <a:schemeClr val="accent1"/>
                </a:solidFill>
              </a:rPr>
              <a:t>usbnamkcboga</a:t>
            </a:r>
            <a:r>
              <a:rPr lang="en-US" dirty="0"/>
              <a:t>”		</a:t>
            </a:r>
          </a:p>
          <a:p>
            <a:r>
              <a:rPr lang="en-US" dirty="0"/>
              <a:t>Key=“</a:t>
            </a:r>
            <a:r>
              <a:rPr lang="en-US" i="1" dirty="0">
                <a:solidFill>
                  <a:srgbClr val="FF0000"/>
                </a:solidFill>
              </a:rPr>
              <a:t>security</a:t>
            </a:r>
            <a:r>
              <a:rPr lang="en-US" dirty="0"/>
              <a:t>”</a:t>
            </a:r>
          </a:p>
          <a:p>
            <a:r>
              <a:rPr lang="en-US" dirty="0"/>
              <a:t>Matrix-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s  e  c  u  r </a:t>
            </a: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        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/j   t  y  </a:t>
            </a:r>
            <a:r>
              <a:rPr lang="en-US" sz="2000" dirty="0"/>
              <a:t>a  b </a:t>
            </a:r>
          </a:p>
          <a:p>
            <a:pPr>
              <a:buNone/>
            </a:pPr>
            <a:r>
              <a:rPr lang="en-US" sz="2000" dirty="0"/>
              <a:t>        d  f  g  h   k </a:t>
            </a:r>
          </a:p>
          <a:p>
            <a:pPr>
              <a:buNone/>
            </a:pPr>
            <a:r>
              <a:rPr lang="en-US" sz="2000" dirty="0"/>
              <a:t> 	l   m  n o p </a:t>
            </a:r>
          </a:p>
          <a:p>
            <a:pPr>
              <a:buNone/>
            </a:pPr>
            <a:r>
              <a:rPr lang="en-US" sz="2000" dirty="0"/>
              <a:t>	q  v  w  x z 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r>
              <a:rPr lang="en-US" dirty="0"/>
              <a:t> make  a pairs of cipher text 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i="1" dirty="0">
                <a:solidFill>
                  <a:schemeClr val="accent1"/>
                </a:solidFill>
              </a:rPr>
              <a:t> us  </a:t>
            </a:r>
            <a:r>
              <a:rPr lang="en-US" i="1" dirty="0" err="1">
                <a:solidFill>
                  <a:schemeClr val="accent1"/>
                </a:solidFill>
              </a:rPr>
              <a:t>bn</a:t>
            </a:r>
            <a:r>
              <a:rPr lang="en-US" i="1" dirty="0">
                <a:solidFill>
                  <a:schemeClr val="accent1"/>
                </a:solidFill>
              </a:rPr>
              <a:t>  am  </a:t>
            </a:r>
            <a:r>
              <a:rPr lang="en-US" i="1" dirty="0" err="1">
                <a:solidFill>
                  <a:schemeClr val="accent1"/>
                </a:solidFill>
              </a:rPr>
              <a:t>kc</a:t>
            </a:r>
            <a:r>
              <a:rPr lang="en-US" i="1" dirty="0">
                <a:solidFill>
                  <a:schemeClr val="accent1"/>
                </a:solidFill>
              </a:rPr>
              <a:t>  </a:t>
            </a:r>
            <a:r>
              <a:rPr lang="en-US" i="1" dirty="0" err="1">
                <a:solidFill>
                  <a:schemeClr val="accent1"/>
                </a:solidFill>
              </a:rPr>
              <a:t>bo</a:t>
            </a:r>
            <a:r>
              <a:rPr lang="en-US" i="1" dirty="0">
                <a:solidFill>
                  <a:schemeClr val="accent1"/>
                </a:solidFill>
              </a:rPr>
              <a:t>  </a:t>
            </a:r>
            <a:r>
              <a:rPr lang="en-US" i="1" dirty="0" err="1">
                <a:solidFill>
                  <a:schemeClr val="accent1"/>
                </a:solidFill>
              </a:rPr>
              <a:t>ga</a:t>
            </a:r>
            <a:endParaRPr lang="en-US" i="1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i="1" dirty="0">
              <a:solidFill>
                <a:schemeClr val="accent1"/>
              </a:solidFill>
            </a:endParaRPr>
          </a:p>
          <a:p>
            <a:r>
              <a:rPr lang="en-US" dirty="0">
                <a:sym typeface="Wingdings" pitchFamily="2" charset="2"/>
              </a:rPr>
              <a:t>Output: </a:t>
            </a:r>
            <a:r>
              <a:rPr lang="en-US" i="1" dirty="0">
                <a:solidFill>
                  <a:schemeClr val="accent1"/>
                </a:solidFill>
                <a:sym typeface="Wingdings" pitchFamily="2" charset="2"/>
              </a:rPr>
              <a:t> </a:t>
            </a:r>
            <a:r>
              <a:rPr lang="en-US" i="1" dirty="0" err="1">
                <a:solidFill>
                  <a:schemeClr val="accent1"/>
                </a:solidFill>
              </a:rPr>
              <a:t>cr</a:t>
            </a:r>
            <a:r>
              <a:rPr lang="en-US" i="1" dirty="0">
                <a:solidFill>
                  <a:schemeClr val="accent1"/>
                </a:solidFill>
              </a:rPr>
              <a:t>  </a:t>
            </a:r>
            <a:r>
              <a:rPr lang="en-US" i="1" dirty="0" err="1">
                <a:solidFill>
                  <a:schemeClr val="accent1"/>
                </a:solidFill>
              </a:rPr>
              <a:t>yp</a:t>
            </a:r>
            <a:r>
              <a:rPr lang="en-US" i="1" dirty="0">
                <a:solidFill>
                  <a:schemeClr val="accent1"/>
                </a:solidFill>
              </a:rPr>
              <a:t>  to  gr  ap  </a:t>
            </a:r>
            <a:r>
              <a:rPr lang="en-US" i="1" dirty="0" err="1">
                <a:solidFill>
                  <a:schemeClr val="accent1"/>
                </a:solidFill>
              </a:rPr>
              <a:t>hy</a:t>
            </a:r>
            <a:endParaRPr lang="en-US" i="1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dirty="0"/>
              <a:t> Plain Text </a:t>
            </a:r>
            <a:r>
              <a:rPr lang="en-US" sz="2200" dirty="0"/>
              <a:t>:</a:t>
            </a:r>
            <a:r>
              <a:rPr lang="en-US" sz="2200" i="1" dirty="0">
                <a:solidFill>
                  <a:schemeClr val="accent1"/>
                </a:solidFill>
              </a:rPr>
              <a:t> </a:t>
            </a:r>
            <a:r>
              <a:rPr lang="en-US" i="1" dirty="0" err="1">
                <a:solidFill>
                  <a:schemeClr val="accent1"/>
                </a:solidFill>
              </a:rPr>
              <a:t>usbnamkcboga</a:t>
            </a:r>
            <a:endParaRPr lang="en-US" i="1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Left Bracket 6"/>
          <p:cNvSpPr/>
          <p:nvPr/>
        </p:nvSpPr>
        <p:spPr>
          <a:xfrm>
            <a:off x="789708" y="2937164"/>
            <a:ext cx="110836" cy="1080654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>
            <a:off x="1634838" y="2909455"/>
            <a:ext cx="96982" cy="1108364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/>
          <p:cNvSpPr/>
          <p:nvPr/>
        </p:nvSpPr>
        <p:spPr>
          <a:xfrm>
            <a:off x="4973781" y="2840182"/>
            <a:ext cx="110836" cy="1080654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ket 9"/>
          <p:cNvSpPr/>
          <p:nvPr/>
        </p:nvSpPr>
        <p:spPr>
          <a:xfrm>
            <a:off x="5818911" y="2812473"/>
            <a:ext cx="96982" cy="1108364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1794168" y="3969331"/>
            <a:ext cx="5112327" cy="27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ACA1FEF-AF31-41E5-A4FD-E7F4D567913F}"/>
              </a:ext>
            </a:extLst>
          </p:cNvPr>
          <p:cNvSpPr txBox="1"/>
          <p:nvPr/>
        </p:nvSpPr>
        <p:spPr>
          <a:xfrm>
            <a:off x="896825" y="6043425"/>
            <a:ext cx="1888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Sender</a:t>
            </a:r>
            <a:endParaRPr lang="en-IN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FC08059-8D77-47AB-9760-1AA2A0829757}"/>
              </a:ext>
            </a:extLst>
          </p:cNvPr>
          <p:cNvSpPr txBox="1"/>
          <p:nvPr/>
        </p:nvSpPr>
        <p:spPr>
          <a:xfrm>
            <a:off x="5429364" y="6078863"/>
            <a:ext cx="1888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Receiver</a:t>
            </a:r>
            <a:endParaRPr lang="en-I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u="sng" dirty="0"/>
              <a:t>Contents</a:t>
            </a:r>
            <a:br>
              <a:rPr lang="en-US" b="1" u="sng" dirty="0"/>
            </a:b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Existing system and  its limitations  /  Need for the system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Problem Definition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Requirement analysis (User Requirements)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Proposed work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575381-DFFE-41AE-BFD9-CE5942955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218" y="0"/>
            <a:ext cx="8021782" cy="1122217"/>
          </a:xfrm>
        </p:spPr>
        <p:txBody>
          <a:bodyPr/>
          <a:lstStyle/>
          <a:p>
            <a:r>
              <a:rPr lang="en-US" b="1" u="sng" dirty="0" err="1"/>
              <a:t>Vigenere</a:t>
            </a:r>
            <a:r>
              <a:rPr lang="en-US" b="1" u="sng" dirty="0"/>
              <a:t> Cipher Algorithm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213A78-DF1D-4B6E-8A7F-7DFC237BE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46376"/>
            <a:ext cx="9144000" cy="58116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F3FA42E-7160-45DC-8A7E-7508EEC43E8D}"/>
              </a:ext>
            </a:extLst>
          </p:cNvPr>
          <p:cNvSpPr/>
          <p:nvPr/>
        </p:nvSpPr>
        <p:spPr>
          <a:xfrm>
            <a:off x="265969" y="1790366"/>
            <a:ext cx="1809945" cy="4524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Plain Text  (P)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D282493-E1B7-4E21-96A5-41C99DE70D87}"/>
              </a:ext>
            </a:extLst>
          </p:cNvPr>
          <p:cNvSpPr/>
          <p:nvPr/>
        </p:nvSpPr>
        <p:spPr>
          <a:xfrm>
            <a:off x="691827" y="2705127"/>
            <a:ext cx="958227" cy="425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 (K)</a:t>
            </a:r>
            <a:endParaRPr lang="en-IN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xmlns="" id="{C9A33843-0C0E-4F04-9F9D-2846B902AD9F}"/>
              </a:ext>
            </a:extLst>
          </p:cNvPr>
          <p:cNvSpPr/>
          <p:nvPr/>
        </p:nvSpPr>
        <p:spPr>
          <a:xfrm>
            <a:off x="195849" y="3429000"/>
            <a:ext cx="1977894" cy="1220768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len</a:t>
            </a:r>
            <a:r>
              <a:rPr lang="en-US" dirty="0"/>
              <a:t>(P)==</a:t>
            </a:r>
          </a:p>
          <a:p>
            <a:pPr algn="ctr"/>
            <a:r>
              <a:rPr lang="en-US" dirty="0" err="1"/>
              <a:t>len</a:t>
            </a:r>
            <a:r>
              <a:rPr lang="en-US" dirty="0"/>
              <a:t>(K)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BD8BE21-2B15-4EC3-BD3E-3CB4E54A9B76}"/>
              </a:ext>
            </a:extLst>
          </p:cNvPr>
          <p:cNvSpPr/>
          <p:nvPr/>
        </p:nvSpPr>
        <p:spPr>
          <a:xfrm>
            <a:off x="195847" y="4973781"/>
            <a:ext cx="3170808" cy="8312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Assign value for (A to Z) is from  (0 to 25) respectively.</a:t>
            </a:r>
            <a:endParaRPr lang="en-US" sz="2000" dirty="0"/>
          </a:p>
          <a:p>
            <a:pPr algn="ctr"/>
            <a:r>
              <a:rPr lang="en-US" sz="2000" dirty="0"/>
              <a:t>C = (P+(K or </a:t>
            </a:r>
            <a:r>
              <a:rPr lang="en-US" sz="2000" dirty="0" err="1"/>
              <a:t>Ki</a:t>
            </a:r>
            <a:r>
              <a:rPr lang="en-US" sz="2000" dirty="0"/>
              <a:t>)) mod 26</a:t>
            </a:r>
            <a:endParaRPr lang="en-IN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DFFD09E-B932-4882-99D1-1227F9F968D9}"/>
              </a:ext>
            </a:extLst>
          </p:cNvPr>
          <p:cNvSpPr/>
          <p:nvPr/>
        </p:nvSpPr>
        <p:spPr>
          <a:xfrm>
            <a:off x="195848" y="6088426"/>
            <a:ext cx="1970202" cy="4800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Cipher Text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AC9005E-EFEF-4F8B-9D56-D60B44BCCB59}"/>
              </a:ext>
            </a:extLst>
          </p:cNvPr>
          <p:cNvSpPr/>
          <p:nvPr/>
        </p:nvSpPr>
        <p:spPr>
          <a:xfrm>
            <a:off x="2377103" y="3761298"/>
            <a:ext cx="1749722" cy="518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Generate Key Ki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8BCEA58-EAC6-48B4-A0EB-8E1F14FADB82}"/>
              </a:ext>
            </a:extLst>
          </p:cNvPr>
          <p:cNvSpPr/>
          <p:nvPr/>
        </p:nvSpPr>
        <p:spPr>
          <a:xfrm>
            <a:off x="4805433" y="1715999"/>
            <a:ext cx="1772239" cy="4524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Cipher Text (C)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C84930E-5E98-4725-8F61-92A25BBA5B70}"/>
              </a:ext>
            </a:extLst>
          </p:cNvPr>
          <p:cNvSpPr/>
          <p:nvPr/>
        </p:nvSpPr>
        <p:spPr>
          <a:xfrm>
            <a:off x="5212442" y="2604655"/>
            <a:ext cx="958227" cy="4433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 (K)</a:t>
            </a:r>
            <a:endParaRPr lang="en-IN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xmlns="" id="{BAD55833-88F3-4B5B-9751-0B44EFDC3C66}"/>
              </a:ext>
            </a:extLst>
          </p:cNvPr>
          <p:cNvSpPr/>
          <p:nvPr/>
        </p:nvSpPr>
        <p:spPr>
          <a:xfrm>
            <a:off x="4696690" y="3505200"/>
            <a:ext cx="2008909" cy="1122217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len</a:t>
            </a:r>
            <a:r>
              <a:rPr lang="en-US" sz="1600" dirty="0"/>
              <a:t>(C)==</a:t>
            </a:r>
          </a:p>
          <a:p>
            <a:pPr algn="ctr"/>
            <a:r>
              <a:rPr lang="en-US" sz="1600" dirty="0" err="1"/>
              <a:t>len</a:t>
            </a:r>
            <a:r>
              <a:rPr lang="en-US" sz="1600" dirty="0"/>
              <a:t>(K)</a:t>
            </a:r>
            <a:endParaRPr lang="en-IN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EB66E29-4D58-4AAF-ADD0-BFF8D13A5F24}"/>
              </a:ext>
            </a:extLst>
          </p:cNvPr>
          <p:cNvSpPr/>
          <p:nvPr/>
        </p:nvSpPr>
        <p:spPr>
          <a:xfrm>
            <a:off x="4793149" y="6086811"/>
            <a:ext cx="2073897" cy="4800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Plain Text 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058F8CB-65A9-4B00-9884-2993564AE31B}"/>
              </a:ext>
            </a:extLst>
          </p:cNvPr>
          <p:cNvSpPr/>
          <p:nvPr/>
        </p:nvSpPr>
        <p:spPr>
          <a:xfrm>
            <a:off x="6942550" y="3778271"/>
            <a:ext cx="1823411" cy="5443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Genrate</a:t>
            </a:r>
            <a:r>
              <a:rPr lang="en-US" dirty="0"/>
              <a:t>  Key </a:t>
            </a:r>
            <a:r>
              <a:rPr lang="en-US" dirty="0" err="1"/>
              <a:t>Ki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A760B15-73F2-4444-9BC7-22F28C6A092B}"/>
              </a:ext>
            </a:extLst>
          </p:cNvPr>
          <p:cNvSpPr/>
          <p:nvPr/>
        </p:nvSpPr>
        <p:spPr>
          <a:xfrm>
            <a:off x="4752109" y="4987635"/>
            <a:ext cx="3297382" cy="8174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Assign value for (A to Z) is from  (0 to 25) respectively</a:t>
            </a:r>
            <a:r>
              <a:rPr lang="en-US" sz="2000" dirty="0"/>
              <a:t>.</a:t>
            </a:r>
          </a:p>
          <a:p>
            <a:pPr algn="ctr"/>
            <a:r>
              <a:rPr lang="en-US" sz="2000" dirty="0"/>
              <a:t>P = (C+(K or </a:t>
            </a:r>
            <a:r>
              <a:rPr lang="en-US" sz="2000" dirty="0" err="1"/>
              <a:t>Ki</a:t>
            </a:r>
            <a:r>
              <a:rPr lang="en-US" sz="2000" dirty="0"/>
              <a:t>)+26) mod 26</a:t>
            </a:r>
            <a:endParaRPr lang="en-IN" sz="20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xmlns="" id="{E6759070-FD5E-47D9-9AD0-8552800A0A93}"/>
              </a:ext>
            </a:extLst>
          </p:cNvPr>
          <p:cNvCxnSpPr>
            <a:cxnSpLocks/>
            <a:stCxn id="10" idx="3"/>
            <a:endCxn id="8" idx="3"/>
          </p:cNvCxnSpPr>
          <p:nvPr/>
        </p:nvCxnSpPr>
        <p:spPr>
          <a:xfrm flipH="1">
            <a:off x="3366655" y="4020535"/>
            <a:ext cx="760170" cy="1368883"/>
          </a:xfrm>
          <a:prstGeom prst="bentConnector3">
            <a:avLst>
              <a:gd name="adj1" fmla="val -300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259A0023-B4E0-4893-857B-AE6E164543B8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116025" y="4020535"/>
            <a:ext cx="261078" cy="3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8818B7B0-27B2-4A91-B3DF-31AF2806742E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6705599" y="4050444"/>
            <a:ext cx="236951" cy="15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6A5B32F9-8D4C-42A3-A2D2-D1BE3657BFD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939805" y="2473989"/>
            <a:ext cx="4622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1EAA91D5-7447-4EA5-AC14-600B03A2505D}"/>
              </a:ext>
            </a:extLst>
          </p:cNvPr>
          <p:cNvCxnSpPr/>
          <p:nvPr/>
        </p:nvCxnSpPr>
        <p:spPr>
          <a:xfrm rot="5400000">
            <a:off x="1032165" y="3290458"/>
            <a:ext cx="332511" cy="1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8FE6D8AC-10A9-4565-81C7-B1743D1EC0C9}"/>
              </a:ext>
            </a:extLst>
          </p:cNvPr>
          <p:cNvCxnSpPr>
            <a:stCxn id="7" idx="2"/>
          </p:cNvCxnSpPr>
          <p:nvPr/>
        </p:nvCxnSpPr>
        <p:spPr>
          <a:xfrm rot="5400000">
            <a:off x="1019209" y="4808195"/>
            <a:ext cx="324014" cy="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0F47F0CA-6566-403D-96CE-619632C6C9FA}"/>
              </a:ext>
            </a:extLst>
          </p:cNvPr>
          <p:cNvCxnSpPr/>
          <p:nvPr/>
        </p:nvCxnSpPr>
        <p:spPr>
          <a:xfrm rot="16200000" flipH="1">
            <a:off x="1004453" y="5881252"/>
            <a:ext cx="401785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0B24F449-CF7F-4450-B242-9E3A76B724FA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16200000" flipH="1">
            <a:off x="5473469" y="2386568"/>
            <a:ext cx="436170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52739422-9532-4CB0-A248-521F1E821D63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16200000" flipH="1">
            <a:off x="5467751" y="3271805"/>
            <a:ext cx="457199" cy="9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EEA7EEC1-80CE-47A5-A502-9813473A03CE}"/>
              </a:ext>
            </a:extLst>
          </p:cNvPr>
          <p:cNvCxnSpPr>
            <a:stCxn id="13" idx="2"/>
          </p:cNvCxnSpPr>
          <p:nvPr/>
        </p:nvCxnSpPr>
        <p:spPr>
          <a:xfrm rot="5400000">
            <a:off x="5524500" y="4797136"/>
            <a:ext cx="346365" cy="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97E164DC-55CD-4F01-9197-334379DB65AA}"/>
              </a:ext>
            </a:extLst>
          </p:cNvPr>
          <p:cNvCxnSpPr/>
          <p:nvPr/>
        </p:nvCxnSpPr>
        <p:spPr>
          <a:xfrm rot="5400000">
            <a:off x="5565862" y="5944599"/>
            <a:ext cx="254047" cy="2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xmlns="" id="{C24713E6-F9D7-4AAD-9350-EEC73427A9A2}"/>
              </a:ext>
            </a:extLst>
          </p:cNvPr>
          <p:cNvCxnSpPr>
            <a:cxnSpLocks/>
            <a:stCxn id="15" idx="3"/>
            <a:endCxn id="16" idx="3"/>
          </p:cNvCxnSpPr>
          <p:nvPr/>
        </p:nvCxnSpPr>
        <p:spPr>
          <a:xfrm flipH="1">
            <a:off x="8049491" y="4050444"/>
            <a:ext cx="716470" cy="1345901"/>
          </a:xfrm>
          <a:prstGeom prst="bentConnector3">
            <a:avLst>
              <a:gd name="adj1" fmla="val -31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2FC08059-8D77-47AB-9760-1AA2A0829757}"/>
              </a:ext>
            </a:extLst>
          </p:cNvPr>
          <p:cNvSpPr txBox="1"/>
          <p:nvPr/>
        </p:nvSpPr>
        <p:spPr>
          <a:xfrm>
            <a:off x="5637182" y="1021953"/>
            <a:ext cx="1888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Receiver</a:t>
            </a:r>
            <a:endParaRPr lang="en-IN" sz="28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1ACA1FEF-AF31-41E5-A4FD-E7F4D567913F}"/>
              </a:ext>
            </a:extLst>
          </p:cNvPr>
          <p:cNvSpPr txBox="1"/>
          <p:nvPr/>
        </p:nvSpPr>
        <p:spPr>
          <a:xfrm>
            <a:off x="1658825" y="1083497"/>
            <a:ext cx="1888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Sender</a:t>
            </a:r>
            <a:endParaRPr lang="en-IN" sz="28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00FE9D45-0A3F-4ADB-8012-CFE84E8E3617}"/>
              </a:ext>
            </a:extLst>
          </p:cNvPr>
          <p:cNvSpPr txBox="1"/>
          <p:nvPr/>
        </p:nvSpPr>
        <p:spPr>
          <a:xfrm>
            <a:off x="2109851" y="6174194"/>
            <a:ext cx="2641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Output</a:t>
            </a:r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D553A111-F827-4D99-80E6-E773CAF7EEF6}"/>
              </a:ext>
            </a:extLst>
          </p:cNvPr>
          <p:cNvSpPr txBox="1"/>
          <p:nvPr/>
        </p:nvSpPr>
        <p:spPr>
          <a:xfrm>
            <a:off x="6888450" y="6142191"/>
            <a:ext cx="2641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Output</a:t>
            </a:r>
            <a:endParaRPr lang="en-IN" dirty="0"/>
          </a:p>
        </p:txBody>
      </p:sp>
      <p:cxnSp>
        <p:nvCxnSpPr>
          <p:cNvPr id="36" name="Straight Connector 35"/>
          <p:cNvCxnSpPr/>
          <p:nvPr/>
        </p:nvCxnSpPr>
        <p:spPr>
          <a:xfrm rot="16200000" flipH="1">
            <a:off x="1870369" y="3823851"/>
            <a:ext cx="5403272" cy="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2FC08059-8D77-47AB-9760-1AA2A0829757}"/>
              </a:ext>
            </a:extLst>
          </p:cNvPr>
          <p:cNvSpPr txBox="1"/>
          <p:nvPr/>
        </p:nvSpPr>
        <p:spPr>
          <a:xfrm>
            <a:off x="6454602" y="3654318"/>
            <a:ext cx="99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2FC08059-8D77-47AB-9760-1AA2A0829757}"/>
              </a:ext>
            </a:extLst>
          </p:cNvPr>
          <p:cNvSpPr txBox="1"/>
          <p:nvPr/>
        </p:nvSpPr>
        <p:spPr>
          <a:xfrm>
            <a:off x="1854893" y="3529627"/>
            <a:ext cx="99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2FC08059-8D77-47AB-9760-1AA2A0829757}"/>
              </a:ext>
            </a:extLst>
          </p:cNvPr>
          <p:cNvSpPr txBox="1"/>
          <p:nvPr/>
        </p:nvSpPr>
        <p:spPr>
          <a:xfrm>
            <a:off x="5761874" y="4624137"/>
            <a:ext cx="99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xmlns="" id="{2FC08059-8D77-47AB-9760-1AA2A0829757}"/>
              </a:ext>
            </a:extLst>
          </p:cNvPr>
          <p:cNvSpPr txBox="1"/>
          <p:nvPr/>
        </p:nvSpPr>
        <p:spPr>
          <a:xfrm>
            <a:off x="1259148" y="4665700"/>
            <a:ext cx="99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5053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90945" y="2410691"/>
            <a:ext cx="4038600" cy="444730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6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6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Plaintext =P </a:t>
            </a:r>
            <a:r>
              <a:rPr lang="en-IN" sz="6400" dirty="0"/>
              <a:t>=</a:t>
            </a:r>
            <a:r>
              <a:rPr kumimoji="0" lang="en-IN" sz="64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64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en-IN" sz="6400" b="0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Maharastra</a:t>
            </a:r>
            <a:r>
              <a:rPr kumimoji="0" lang="en-IN" sz="64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r>
              <a:rPr kumimoji="0" lang="en-IN" sz="6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6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Key =k=  </a:t>
            </a:r>
            <a:r>
              <a:rPr kumimoji="0" lang="en-IN" sz="6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en-IN" sz="6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Hello</a:t>
            </a:r>
            <a:r>
              <a:rPr kumimoji="0" lang="en-IN" sz="6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6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6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Check</a:t>
            </a:r>
            <a:r>
              <a:rPr kumimoji="0" lang="en-IN" sz="6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IN" sz="6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len</a:t>
            </a:r>
            <a:r>
              <a:rPr kumimoji="0" lang="en-IN" sz="6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(P) ==</a:t>
            </a:r>
            <a:r>
              <a:rPr kumimoji="0" lang="en-IN" sz="6400" b="0" i="0" u="none" strike="noStrike" kern="1200" cap="none" spc="0" normalizeH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6400" b="0" i="0" u="none" strike="noStrike" kern="1200" cap="none" spc="0" normalizeH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len</a:t>
            </a:r>
            <a:r>
              <a:rPr kumimoji="0" lang="en-IN" sz="6400" b="0" i="0" u="none" strike="noStrike" kern="1200" cap="none" spc="0" normalizeH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</a:t>
            </a:r>
            <a:r>
              <a:rPr kumimoji="0" lang="en-IN" sz="64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IN" sz="6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If</a:t>
            </a:r>
            <a:r>
              <a:rPr kumimoji="0" lang="en-IN" sz="64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not then generate new key  = </a:t>
            </a:r>
            <a:r>
              <a:rPr kumimoji="0" lang="en-IN" sz="6400" b="0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ki</a:t>
            </a:r>
            <a:endParaRPr kumimoji="0" lang="en-IN" sz="6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6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New key </a:t>
            </a:r>
            <a:r>
              <a:rPr lang="en-IN" sz="6400" dirty="0"/>
              <a:t>=k</a:t>
            </a:r>
            <a:r>
              <a:rPr kumimoji="0" lang="en-IN" sz="6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IN" sz="6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=“</a:t>
            </a:r>
            <a:r>
              <a:rPr kumimoji="0" lang="en-IN" sz="6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HelloHell</a:t>
            </a:r>
            <a:r>
              <a:rPr lang="en-IN" sz="6400" dirty="0">
                <a:solidFill>
                  <a:schemeClr val="tx2"/>
                </a:solidFill>
              </a:rPr>
              <a:t>o</a:t>
            </a:r>
            <a:r>
              <a:rPr kumimoji="0" lang="en-IN" sz="6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  </a:t>
            </a:r>
            <a:r>
              <a:rPr kumimoji="0" lang="en-IN" sz="6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6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6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Formula </a:t>
            </a:r>
            <a:r>
              <a:rPr kumimoji="0" lang="en-IN" sz="6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en-US" sz="6600" dirty="0">
                <a:solidFill>
                  <a:schemeClr val="accent2"/>
                </a:solidFill>
              </a:rPr>
              <a:t>C = (</a:t>
            </a:r>
            <a:r>
              <a:rPr lang="en-US" sz="6600" dirty="0" err="1">
                <a:solidFill>
                  <a:schemeClr val="accent2"/>
                </a:solidFill>
              </a:rPr>
              <a:t>P+Ki</a:t>
            </a:r>
            <a:r>
              <a:rPr lang="en-US" sz="6600" dirty="0">
                <a:solidFill>
                  <a:schemeClr val="accent2"/>
                </a:solidFill>
              </a:rPr>
              <a:t>)) mod 26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IN" sz="6600" dirty="0">
              <a:solidFill>
                <a:schemeClr val="accent2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lang="en-IN" sz="4400" dirty="0">
                <a:solidFill>
                  <a:schemeClr val="tx2"/>
                </a:solidFill>
              </a:rPr>
              <a:t>     </a:t>
            </a: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    a    h    a      r    a    s       t      r      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4400" dirty="0">
                <a:solidFill>
                  <a:schemeClr val="tx2"/>
                </a:solidFill>
              </a:rPr>
              <a:t>		     </a:t>
            </a:r>
            <a:r>
              <a:rPr lang="en-IN" sz="4400" dirty="0">
                <a:solidFill>
                  <a:schemeClr val="accent2"/>
                </a:solidFill>
              </a:rPr>
              <a:t>12  00  07  00   17  00  18   19   17   00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+	     </a:t>
            </a: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en-IN" sz="44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e     l     </a:t>
            </a:r>
            <a:r>
              <a:rPr lang="en-IN" sz="4400" dirty="0">
                <a:solidFill>
                  <a:schemeClr val="tx2"/>
                </a:solidFill>
              </a:rPr>
              <a:t>l      o    H    e     l       </a:t>
            </a:r>
            <a:r>
              <a:rPr lang="en-IN" sz="4400" dirty="0" err="1">
                <a:solidFill>
                  <a:schemeClr val="tx2"/>
                </a:solidFill>
              </a:rPr>
              <a:t>l</a:t>
            </a:r>
            <a:r>
              <a:rPr lang="en-IN" sz="4400" dirty="0">
                <a:solidFill>
                  <a:schemeClr val="tx2"/>
                </a:solidFill>
              </a:rPr>
              <a:t>      o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</a:t>
            </a:r>
            <a:r>
              <a:rPr lang="en-IN" sz="4400" dirty="0">
                <a:solidFill>
                  <a:schemeClr val="accent2"/>
                </a:solidFill>
              </a:rPr>
              <a:t> 07  04  11  11  14  07  04   11   11   14</a:t>
            </a:r>
          </a:p>
          <a:p>
            <a:pPr marL="342900" lvl="0" indent="-342900">
              <a:spcBef>
                <a:spcPct val="20000"/>
              </a:spcBef>
            </a:pPr>
            <a:endParaRPr lang="en-IN" sz="4400" dirty="0">
              <a:solidFill>
                <a:schemeClr val="accent2"/>
              </a:solidFill>
            </a:endParaRPr>
          </a:p>
          <a:p>
            <a:pPr lv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6400" dirty="0"/>
              <a:t>    O</a:t>
            </a:r>
            <a:r>
              <a:rPr kumimoji="0" lang="en-IN" sz="6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utput</a:t>
            </a:r>
            <a:r>
              <a:rPr kumimoji="0" lang="en-IN" sz="6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</a:t>
            </a:r>
            <a:r>
              <a:rPr lang="en-IN" sz="6400" dirty="0"/>
              <a:t> </a:t>
            </a: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19   4   18  11</a:t>
            </a:r>
            <a:r>
              <a:rPr kumimoji="0" lang="en-IN" sz="4800" b="0" i="0" u="none" strike="noStrike" kern="1200" cap="none" spc="0" normalizeH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31   7   22  30  28   14</a:t>
            </a:r>
          </a:p>
          <a:p>
            <a:pPr lvl="0">
              <a:spcBef>
                <a:spcPct val="20000"/>
              </a:spcBef>
              <a:defRPr/>
            </a:pPr>
            <a:r>
              <a:rPr kumimoji="0" lang="en-IN" sz="48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lang="en-IN" sz="4800" dirty="0">
                <a:solidFill>
                  <a:schemeClr val="tx2"/>
                </a:solidFill>
              </a:rPr>
              <a:t>              </a:t>
            </a:r>
            <a:r>
              <a:rPr lang="en-IN" sz="4800" dirty="0"/>
              <a:t>mod 26</a:t>
            </a:r>
            <a:endParaRPr kumimoji="0" lang="en-IN" sz="4800" b="0" i="0" u="none" strike="noStrike" kern="120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lang="en-IN" sz="4800" dirty="0"/>
              <a:t>                         </a:t>
            </a:r>
            <a:r>
              <a:rPr lang="en-IN" sz="4800" baseline="0" dirty="0">
                <a:solidFill>
                  <a:schemeClr val="accent2"/>
                </a:solidFill>
              </a:rPr>
              <a:t>19  4    18  11   5   7    22    7     2</a:t>
            </a:r>
            <a:r>
              <a:rPr lang="en-IN" sz="4800" dirty="0">
                <a:solidFill>
                  <a:schemeClr val="accent2"/>
                </a:solidFill>
              </a:rPr>
              <a:t>   </a:t>
            </a:r>
            <a:r>
              <a:rPr lang="en-IN" sz="4800" baseline="0" dirty="0">
                <a:solidFill>
                  <a:schemeClr val="accent2"/>
                </a:solidFill>
              </a:rPr>
              <a:t>  14</a:t>
            </a:r>
            <a:r>
              <a:rPr lang="en-IN" sz="4800" baseline="0" dirty="0"/>
              <a:t>	</a:t>
            </a:r>
            <a:r>
              <a:rPr lang="en-IN" sz="4800" dirty="0"/>
              <a:t>                              </a:t>
            </a:r>
          </a:p>
          <a:p>
            <a:pPr lvl="0">
              <a:spcBef>
                <a:spcPct val="20000"/>
              </a:spcBef>
              <a:defRPr/>
            </a:pPr>
            <a:r>
              <a:rPr lang="en-IN" sz="4800" dirty="0">
                <a:solidFill>
                  <a:schemeClr val="tx2"/>
                </a:solidFill>
              </a:rPr>
              <a:t>                          T    e      s     l     f    h    w    h    c      o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6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6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Cipher  Text </a:t>
            </a:r>
            <a:r>
              <a:rPr kumimoji="0" lang="en-IN" sz="6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=“</a:t>
            </a:r>
            <a:r>
              <a:rPr lang="en-IN" sz="6400" dirty="0">
                <a:solidFill>
                  <a:schemeClr val="tx2"/>
                </a:solidFill>
              </a:rPr>
              <a:t>T</a:t>
            </a:r>
            <a:r>
              <a:rPr kumimoji="0" lang="en-IN" sz="6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eslfhwhco</a:t>
            </a:r>
            <a:r>
              <a:rPr kumimoji="0" lang="en-IN" sz="6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6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6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6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6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48200" y="2493819"/>
            <a:ext cx="4038600" cy="3976254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6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Ciphertext</a:t>
            </a:r>
            <a:r>
              <a:rPr kumimoji="0" lang="en-IN" sz="6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IN" sz="6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C</a:t>
            </a:r>
            <a:r>
              <a:rPr lang="en-IN" sz="6400" dirty="0"/>
              <a:t>=“</a:t>
            </a:r>
            <a:r>
              <a:rPr lang="en-IN" sz="6400" dirty="0" err="1">
                <a:solidFill>
                  <a:schemeClr val="tx2"/>
                </a:solidFill>
              </a:rPr>
              <a:t>Teslfhwhco</a:t>
            </a:r>
            <a:r>
              <a:rPr lang="en-IN" sz="6400" dirty="0"/>
              <a:t>”    </a:t>
            </a:r>
            <a:endParaRPr kumimoji="0" lang="en-IN" sz="6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6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6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Key </a:t>
            </a:r>
            <a:r>
              <a:rPr kumimoji="0" lang="en-IN" sz="6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K= “</a:t>
            </a:r>
            <a:r>
              <a:rPr lang="en-IN" sz="6400" dirty="0" err="1">
                <a:solidFill>
                  <a:schemeClr val="tx2"/>
                </a:solidFill>
              </a:rPr>
              <a:t>Helllo</a:t>
            </a:r>
            <a:r>
              <a:rPr kumimoji="0" lang="en-IN" sz="6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                                                  	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6400" dirty="0"/>
              <a:t> Check</a:t>
            </a:r>
            <a:r>
              <a:rPr lang="en-IN" sz="6400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IN" sz="6400" dirty="0" err="1">
                <a:solidFill>
                  <a:schemeClr val="accent2"/>
                </a:solidFill>
              </a:rPr>
              <a:t>len</a:t>
            </a:r>
            <a:r>
              <a:rPr lang="en-IN" sz="6400" dirty="0">
                <a:solidFill>
                  <a:schemeClr val="accent2"/>
                </a:solidFill>
              </a:rPr>
              <a:t>(C) == </a:t>
            </a:r>
            <a:r>
              <a:rPr lang="en-IN" sz="6400" dirty="0" err="1">
                <a:solidFill>
                  <a:schemeClr val="accent2"/>
                </a:solidFill>
              </a:rPr>
              <a:t>len</a:t>
            </a:r>
            <a:r>
              <a:rPr lang="en-IN" sz="6400" dirty="0">
                <a:solidFill>
                  <a:schemeClr val="accent2"/>
                </a:solidFill>
              </a:rPr>
              <a:t>(k</a:t>
            </a:r>
            <a:r>
              <a:rPr lang="en-IN" sz="6400" dirty="0"/>
              <a:t>)    If not then generate new key  = </a:t>
            </a:r>
            <a:r>
              <a:rPr lang="en-IN" sz="6400" dirty="0" err="1"/>
              <a:t>ki</a:t>
            </a:r>
            <a:endParaRPr lang="en-IN" sz="6400" dirty="0">
              <a:solidFill>
                <a:schemeClr val="accent2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6400" dirty="0"/>
              <a:t> New key =</a:t>
            </a:r>
            <a:r>
              <a:rPr lang="en-IN" sz="6400" dirty="0" err="1"/>
              <a:t>ki</a:t>
            </a:r>
            <a:r>
              <a:rPr lang="en-IN" sz="6400" dirty="0"/>
              <a:t> =“</a:t>
            </a:r>
            <a:r>
              <a:rPr lang="en-IN" sz="6400" dirty="0" err="1">
                <a:solidFill>
                  <a:schemeClr val="tx2"/>
                </a:solidFill>
              </a:rPr>
              <a:t>HelloHello</a:t>
            </a:r>
            <a:r>
              <a:rPr lang="en-IN" sz="6400" dirty="0">
                <a:solidFill>
                  <a:schemeClr val="tx2"/>
                </a:solidFill>
              </a:rPr>
              <a:t> “  </a:t>
            </a:r>
            <a:r>
              <a:rPr lang="en-IN" sz="6400" dirty="0"/>
              <a:t> </a:t>
            </a:r>
          </a:p>
          <a:p>
            <a:pPr lvl="0">
              <a:spcBef>
                <a:spcPct val="20000"/>
              </a:spcBef>
              <a:defRPr/>
            </a:pPr>
            <a:r>
              <a:rPr lang="en-IN" sz="6400" dirty="0"/>
              <a:t>	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6400" dirty="0"/>
              <a:t> Formula </a:t>
            </a:r>
            <a:r>
              <a:rPr lang="en-IN" sz="6400" dirty="0">
                <a:solidFill>
                  <a:schemeClr val="accent2"/>
                </a:solidFill>
              </a:rPr>
              <a:t>:</a:t>
            </a:r>
            <a:r>
              <a:rPr lang="en-US" sz="6600" dirty="0">
                <a:solidFill>
                  <a:schemeClr val="accent2"/>
                </a:solidFill>
              </a:rPr>
              <a:t> P = (C-Ki)+26) mod 26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IN" sz="6600" dirty="0">
              <a:solidFill>
                <a:schemeClr val="accent2"/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6600" dirty="0">
                <a:solidFill>
                  <a:schemeClr val="tx2"/>
                </a:solidFill>
              </a:rPr>
              <a:t>	                </a:t>
            </a:r>
            <a:r>
              <a:rPr lang="en-IN" sz="4400" dirty="0">
                <a:solidFill>
                  <a:schemeClr val="tx2"/>
                </a:solidFill>
              </a:rPr>
              <a:t> T      e    s      l      f     h   w     h     c       o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4400" dirty="0">
                <a:solidFill>
                  <a:schemeClr val="tx2"/>
                </a:solidFill>
              </a:rPr>
              <a:t>	</a:t>
            </a:r>
            <a:r>
              <a:rPr lang="en-IN" sz="4400" dirty="0">
                <a:solidFill>
                  <a:schemeClr val="accent2"/>
                </a:solidFill>
              </a:rPr>
              <a:t>        -                19    4   18   11   5     7   22    7    2      14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4400" dirty="0">
                <a:solidFill>
                  <a:schemeClr val="accent2"/>
                </a:solidFill>
              </a:rPr>
              <a:t>		        </a:t>
            </a:r>
            <a:r>
              <a:rPr lang="en-IN" sz="4400" dirty="0">
                <a:solidFill>
                  <a:schemeClr val="tx2"/>
                </a:solidFill>
              </a:rPr>
              <a:t>H     e     l     </a:t>
            </a:r>
            <a:r>
              <a:rPr lang="en-IN" sz="4400" dirty="0" err="1">
                <a:solidFill>
                  <a:schemeClr val="tx2"/>
                </a:solidFill>
              </a:rPr>
              <a:t>l</a:t>
            </a:r>
            <a:r>
              <a:rPr lang="en-IN" sz="4400" dirty="0">
                <a:solidFill>
                  <a:schemeClr val="tx2"/>
                </a:solidFill>
              </a:rPr>
              <a:t>      o    H    e     l       </a:t>
            </a:r>
            <a:r>
              <a:rPr lang="en-IN" sz="4400" dirty="0" err="1">
                <a:solidFill>
                  <a:schemeClr val="tx2"/>
                </a:solidFill>
              </a:rPr>
              <a:t>l</a:t>
            </a:r>
            <a:r>
              <a:rPr lang="en-IN" sz="4400" dirty="0">
                <a:solidFill>
                  <a:schemeClr val="tx2"/>
                </a:solidFill>
              </a:rPr>
              <a:t>      o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sz="4400" dirty="0"/>
              <a:t>	                        </a:t>
            </a:r>
            <a:r>
              <a:rPr lang="en-IN" sz="4400" dirty="0">
                <a:solidFill>
                  <a:schemeClr val="accent2"/>
                </a:solidFill>
              </a:rPr>
              <a:t> 07  04  11   11   14  07 04   11   11   14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IN" sz="6600" dirty="0">
              <a:solidFill>
                <a:schemeClr val="tx2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IN" sz="6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Output =</a:t>
            </a:r>
            <a:r>
              <a:rPr lang="en-IN" sz="6600" dirty="0">
                <a:solidFill>
                  <a:schemeClr val="tx2"/>
                </a:solidFill>
              </a:rPr>
              <a:t> </a:t>
            </a:r>
            <a:r>
              <a:rPr lang="en-IN" sz="4800" dirty="0">
                <a:solidFill>
                  <a:schemeClr val="accent2"/>
                </a:solidFill>
              </a:rPr>
              <a:t>12  00  07  00   17  00  18   19   17   00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6600" dirty="0">
                <a:solidFill>
                  <a:schemeClr val="tx2"/>
                </a:solidFill>
              </a:rPr>
              <a:t>		      </a:t>
            </a:r>
            <a:r>
              <a:rPr lang="en-IN" sz="4800" dirty="0">
                <a:solidFill>
                  <a:schemeClr val="tx2"/>
                </a:solidFill>
              </a:rPr>
              <a:t>M    a    h    a      r    a    s       t      r      a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n-IN" sz="6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6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IN" sz="6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Plain Text </a:t>
            </a:r>
            <a:r>
              <a:rPr kumimoji="0" lang="en-IN" sz="6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“</a:t>
            </a:r>
            <a:r>
              <a:rPr lang="en-IN" sz="6400" dirty="0" err="1">
                <a:solidFill>
                  <a:schemeClr val="tx2"/>
                </a:solidFill>
              </a:rPr>
              <a:t>Maharastra</a:t>
            </a:r>
            <a:r>
              <a:rPr kumimoji="0" lang="en-IN" sz="6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6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4C227E08-D5EF-4723-85F4-5E9061DA37DA}"/>
              </a:ext>
            </a:extLst>
          </p:cNvPr>
          <p:cNvSpPr txBox="1">
            <a:spLocks/>
          </p:cNvSpPr>
          <p:nvPr/>
        </p:nvSpPr>
        <p:spPr>
          <a:xfrm>
            <a:off x="457200" y="-1"/>
            <a:ext cx="8229600" cy="1080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u="sng" dirty="0" err="1"/>
              <a:t>Vigenere</a:t>
            </a:r>
            <a:r>
              <a:rPr lang="en-US" sz="4400" b="1" u="sng" dirty="0"/>
              <a:t> Cipher Algorithm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b="1" u="sng" dirty="0">
                <a:latin typeface="+mj-lt"/>
                <a:ea typeface="+mj-ea"/>
                <a:cs typeface="+mj-cs"/>
              </a:rPr>
              <a:t>Example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xmlns="" id="{ED6B5B8C-AFE1-4AA2-BD36-E674D72CAD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5326844"/>
              </p:ext>
            </p:extLst>
          </p:nvPr>
        </p:nvGraphicFramePr>
        <p:xfrm>
          <a:off x="0" y="1607129"/>
          <a:ext cx="9074720" cy="7204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4160">
                  <a:extLst>
                    <a:ext uri="{9D8B030D-6E8A-4147-A177-3AD203B41FA5}">
                      <a16:colId xmlns:a16="http://schemas.microsoft.com/office/drawing/2014/main" xmlns="" val="3424197650"/>
                    </a:ext>
                  </a:extLst>
                </a:gridCol>
                <a:gridCol w="288791">
                  <a:extLst>
                    <a:ext uri="{9D8B030D-6E8A-4147-A177-3AD203B41FA5}">
                      <a16:colId xmlns:a16="http://schemas.microsoft.com/office/drawing/2014/main" xmlns="" val="2469717711"/>
                    </a:ext>
                  </a:extLst>
                </a:gridCol>
                <a:gridCol w="311503">
                  <a:extLst>
                    <a:ext uri="{9D8B030D-6E8A-4147-A177-3AD203B41FA5}">
                      <a16:colId xmlns:a16="http://schemas.microsoft.com/office/drawing/2014/main" xmlns="" val="1349059497"/>
                    </a:ext>
                  </a:extLst>
                </a:gridCol>
                <a:gridCol w="301194">
                  <a:extLst>
                    <a:ext uri="{9D8B030D-6E8A-4147-A177-3AD203B41FA5}">
                      <a16:colId xmlns:a16="http://schemas.microsoft.com/office/drawing/2014/main" xmlns="" val="481830876"/>
                    </a:ext>
                  </a:extLst>
                </a:gridCol>
                <a:gridCol w="280661">
                  <a:extLst>
                    <a:ext uri="{9D8B030D-6E8A-4147-A177-3AD203B41FA5}">
                      <a16:colId xmlns:a16="http://schemas.microsoft.com/office/drawing/2014/main" xmlns="" val="1272379441"/>
                    </a:ext>
                  </a:extLst>
                </a:gridCol>
                <a:gridCol w="280661">
                  <a:extLst>
                    <a:ext uri="{9D8B030D-6E8A-4147-A177-3AD203B41FA5}">
                      <a16:colId xmlns:a16="http://schemas.microsoft.com/office/drawing/2014/main" xmlns="" val="3693277927"/>
                    </a:ext>
                  </a:extLst>
                </a:gridCol>
                <a:gridCol w="291698">
                  <a:extLst>
                    <a:ext uri="{9D8B030D-6E8A-4147-A177-3AD203B41FA5}">
                      <a16:colId xmlns:a16="http://schemas.microsoft.com/office/drawing/2014/main" xmlns="" val="460458147"/>
                    </a:ext>
                  </a:extLst>
                </a:gridCol>
                <a:gridCol w="314974">
                  <a:extLst>
                    <a:ext uri="{9D8B030D-6E8A-4147-A177-3AD203B41FA5}">
                      <a16:colId xmlns:a16="http://schemas.microsoft.com/office/drawing/2014/main" xmlns="" val="4098520681"/>
                    </a:ext>
                  </a:extLst>
                </a:gridCol>
                <a:gridCol w="280661">
                  <a:extLst>
                    <a:ext uri="{9D8B030D-6E8A-4147-A177-3AD203B41FA5}">
                      <a16:colId xmlns:a16="http://schemas.microsoft.com/office/drawing/2014/main" xmlns="" val="2089192772"/>
                    </a:ext>
                  </a:extLst>
                </a:gridCol>
                <a:gridCol w="376495">
                  <a:extLst>
                    <a:ext uri="{9D8B030D-6E8A-4147-A177-3AD203B41FA5}">
                      <a16:colId xmlns:a16="http://schemas.microsoft.com/office/drawing/2014/main" xmlns="" val="1767972708"/>
                    </a:ext>
                  </a:extLst>
                </a:gridCol>
                <a:gridCol w="376495">
                  <a:extLst>
                    <a:ext uri="{9D8B030D-6E8A-4147-A177-3AD203B41FA5}">
                      <a16:colId xmlns:a16="http://schemas.microsoft.com/office/drawing/2014/main" xmlns="" val="3838137390"/>
                    </a:ext>
                  </a:extLst>
                </a:gridCol>
                <a:gridCol w="376495">
                  <a:extLst>
                    <a:ext uri="{9D8B030D-6E8A-4147-A177-3AD203B41FA5}">
                      <a16:colId xmlns:a16="http://schemas.microsoft.com/office/drawing/2014/main" xmlns="" val="1829119941"/>
                    </a:ext>
                  </a:extLst>
                </a:gridCol>
                <a:gridCol w="366430">
                  <a:extLst>
                    <a:ext uri="{9D8B030D-6E8A-4147-A177-3AD203B41FA5}">
                      <a16:colId xmlns:a16="http://schemas.microsoft.com/office/drawing/2014/main" xmlns="" val="2655932212"/>
                    </a:ext>
                  </a:extLst>
                </a:gridCol>
                <a:gridCol w="386560">
                  <a:extLst>
                    <a:ext uri="{9D8B030D-6E8A-4147-A177-3AD203B41FA5}">
                      <a16:colId xmlns:a16="http://schemas.microsoft.com/office/drawing/2014/main" xmlns="" val="3219963135"/>
                    </a:ext>
                  </a:extLst>
                </a:gridCol>
                <a:gridCol w="376495">
                  <a:extLst>
                    <a:ext uri="{9D8B030D-6E8A-4147-A177-3AD203B41FA5}">
                      <a16:colId xmlns:a16="http://schemas.microsoft.com/office/drawing/2014/main" xmlns="" val="2819538783"/>
                    </a:ext>
                  </a:extLst>
                </a:gridCol>
                <a:gridCol w="376495">
                  <a:extLst>
                    <a:ext uri="{9D8B030D-6E8A-4147-A177-3AD203B41FA5}">
                      <a16:colId xmlns:a16="http://schemas.microsoft.com/office/drawing/2014/main" xmlns="" val="1026124312"/>
                    </a:ext>
                  </a:extLst>
                </a:gridCol>
                <a:gridCol w="379246">
                  <a:extLst>
                    <a:ext uri="{9D8B030D-6E8A-4147-A177-3AD203B41FA5}">
                      <a16:colId xmlns:a16="http://schemas.microsoft.com/office/drawing/2014/main" xmlns="" val="1528920338"/>
                    </a:ext>
                  </a:extLst>
                </a:gridCol>
                <a:gridCol w="373746">
                  <a:extLst>
                    <a:ext uri="{9D8B030D-6E8A-4147-A177-3AD203B41FA5}">
                      <a16:colId xmlns:a16="http://schemas.microsoft.com/office/drawing/2014/main" xmlns="" val="1518725904"/>
                    </a:ext>
                  </a:extLst>
                </a:gridCol>
                <a:gridCol w="376495">
                  <a:extLst>
                    <a:ext uri="{9D8B030D-6E8A-4147-A177-3AD203B41FA5}">
                      <a16:colId xmlns:a16="http://schemas.microsoft.com/office/drawing/2014/main" xmlns="" val="1701622920"/>
                    </a:ext>
                  </a:extLst>
                </a:gridCol>
                <a:gridCol w="376495">
                  <a:extLst>
                    <a:ext uri="{9D8B030D-6E8A-4147-A177-3AD203B41FA5}">
                      <a16:colId xmlns:a16="http://schemas.microsoft.com/office/drawing/2014/main" xmlns="" val="783019841"/>
                    </a:ext>
                  </a:extLst>
                </a:gridCol>
                <a:gridCol w="376495">
                  <a:extLst>
                    <a:ext uri="{9D8B030D-6E8A-4147-A177-3AD203B41FA5}">
                      <a16:colId xmlns:a16="http://schemas.microsoft.com/office/drawing/2014/main" xmlns="" val="1335496914"/>
                    </a:ext>
                  </a:extLst>
                </a:gridCol>
                <a:gridCol w="376495">
                  <a:extLst>
                    <a:ext uri="{9D8B030D-6E8A-4147-A177-3AD203B41FA5}">
                      <a16:colId xmlns:a16="http://schemas.microsoft.com/office/drawing/2014/main" xmlns="" val="3285752347"/>
                    </a:ext>
                  </a:extLst>
                </a:gridCol>
                <a:gridCol w="376495">
                  <a:extLst>
                    <a:ext uri="{9D8B030D-6E8A-4147-A177-3AD203B41FA5}">
                      <a16:colId xmlns:a16="http://schemas.microsoft.com/office/drawing/2014/main" xmlns="" val="2953112792"/>
                    </a:ext>
                  </a:extLst>
                </a:gridCol>
                <a:gridCol w="376495">
                  <a:extLst>
                    <a:ext uri="{9D8B030D-6E8A-4147-A177-3AD203B41FA5}">
                      <a16:colId xmlns:a16="http://schemas.microsoft.com/office/drawing/2014/main" xmlns="" val="359883916"/>
                    </a:ext>
                  </a:extLst>
                </a:gridCol>
                <a:gridCol w="376495">
                  <a:extLst>
                    <a:ext uri="{9D8B030D-6E8A-4147-A177-3AD203B41FA5}">
                      <a16:colId xmlns:a16="http://schemas.microsoft.com/office/drawing/2014/main" xmlns="" val="2923237801"/>
                    </a:ext>
                  </a:extLst>
                </a:gridCol>
                <a:gridCol w="376495">
                  <a:extLst>
                    <a:ext uri="{9D8B030D-6E8A-4147-A177-3AD203B41FA5}">
                      <a16:colId xmlns:a16="http://schemas.microsoft.com/office/drawing/2014/main" xmlns="" val="1666571987"/>
                    </a:ext>
                  </a:extLst>
                </a:gridCol>
              </a:tblGrid>
              <a:tr h="2238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B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C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F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H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J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K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P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Q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U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V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W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X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Z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41565348"/>
                  </a:ext>
                </a:extLst>
              </a:tr>
              <a:tr h="2238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b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c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f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h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j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k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m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o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p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q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u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v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w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x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z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17803111"/>
                  </a:ext>
                </a:extLst>
              </a:tr>
              <a:tr h="2727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07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08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09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10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11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12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13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14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15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16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17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18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19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20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21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22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23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24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25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78644454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 rot="16200000" flipH="1">
            <a:off x="2417617" y="4509655"/>
            <a:ext cx="4267202" cy="13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ACA1FEF-AF31-41E5-A4FD-E7F4D567913F}"/>
              </a:ext>
            </a:extLst>
          </p:cNvPr>
          <p:cNvSpPr txBox="1"/>
          <p:nvPr/>
        </p:nvSpPr>
        <p:spPr>
          <a:xfrm>
            <a:off x="3385518" y="6346124"/>
            <a:ext cx="1888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Sender</a:t>
            </a:r>
            <a:endParaRPr lang="en-IN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FC08059-8D77-47AB-9760-1AA2A0829757}"/>
              </a:ext>
            </a:extLst>
          </p:cNvPr>
          <p:cNvSpPr txBox="1"/>
          <p:nvPr/>
        </p:nvSpPr>
        <p:spPr>
          <a:xfrm>
            <a:off x="7576459" y="6334780"/>
            <a:ext cx="1888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Receiver</a:t>
            </a:r>
            <a:endParaRPr lang="en-IN" sz="2800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06582" y="5430983"/>
            <a:ext cx="3352800" cy="1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849091" y="5458691"/>
            <a:ext cx="3352800" cy="1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cap="all" dirty="0">
                <a:ln w="0"/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u="sng" dirty="0"/>
              <a:t>Introduction</a:t>
            </a:r>
            <a:br>
              <a:rPr lang="en-US" b="1" u="sn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0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/>
              <a:t>Security</a:t>
            </a:r>
            <a:r>
              <a:rPr lang="en-US" sz="3000" dirty="0"/>
              <a:t> </a:t>
            </a:r>
          </a:p>
          <a:p>
            <a:pPr algn="just"/>
            <a:r>
              <a:rPr lang="en-US" sz="2800" dirty="0"/>
              <a:t>Security measures are necessary to protect   confidential  information.</a:t>
            </a:r>
          </a:p>
          <a:p>
            <a:pPr algn="just"/>
            <a:r>
              <a:rPr lang="en-US" sz="2800" dirty="0"/>
              <a:t>Information security ensures the protection of both data in motion as well as data in rest.</a:t>
            </a:r>
          </a:p>
          <a:p>
            <a:pPr marL="0" indent="0">
              <a:buNone/>
            </a:pPr>
            <a:r>
              <a:rPr lang="en-US" sz="3600" b="1" u="sng" dirty="0"/>
              <a:t>Need  Of  Security</a:t>
            </a:r>
            <a:endParaRPr lang="en-US" sz="3600" dirty="0"/>
          </a:p>
          <a:p>
            <a:pPr algn="just"/>
            <a:r>
              <a:rPr lang="en-US" sz="2800" dirty="0"/>
              <a:t>Security is when two entities are communicating and do not want a third party to listen in. For this to be the case, the entities need to secure communicate .</a:t>
            </a:r>
          </a:p>
          <a:p>
            <a:pPr marL="0" indent="0">
              <a:buNone/>
            </a:pPr>
            <a:endParaRPr lang="en-US" sz="3000" dirty="0"/>
          </a:p>
          <a:p>
            <a:pPr>
              <a:buNone/>
            </a:pPr>
            <a:endParaRPr lang="en-US" sz="4600" b="1" u="sng" dirty="0"/>
          </a:p>
          <a:p>
            <a:pPr marL="0" indent="0">
              <a:buNone/>
            </a:pPr>
            <a:endParaRPr lang="en-US" sz="4600" b="1" u="sn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8BA639-A0BD-4733-BDBE-03E65551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6927"/>
            <a:ext cx="8229600" cy="1387907"/>
          </a:xfrm>
        </p:spPr>
        <p:txBody>
          <a:bodyPr>
            <a:normAutofit fontScale="90000"/>
          </a:bodyPr>
          <a:lstStyle/>
          <a:p>
            <a:r>
              <a:rPr lang="en-US" sz="4900" b="1" u="sng" dirty="0"/>
              <a:t>Introduction</a:t>
            </a:r>
            <a:r>
              <a:rPr lang="en-US" b="1" u="sng" dirty="0"/>
              <a:t/>
            </a:r>
            <a:br>
              <a:rPr lang="en-US" b="1" u="sng" dirty="0"/>
            </a:b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3377B8-C3F7-49A8-B72C-9724B3F0B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45142"/>
            <a:ext cx="8229600" cy="4938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Cryptography</a:t>
            </a:r>
            <a:r>
              <a:rPr lang="en-US" sz="36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</a:p>
          <a:p>
            <a:pPr marL="0" indent="0">
              <a:buNone/>
            </a:pPr>
            <a:endParaRPr lang="en-US" sz="800" b="1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US" sz="2800" dirty="0">
                <a:ea typeface="Calibri" panose="020F0502020204030204" pitchFamily="34" charset="0"/>
                <a:cs typeface="Mangal" panose="02040503050203030202" pitchFamily="18" charset="0"/>
              </a:rPr>
              <a:t>Cryptography is the study of secure communications      techniques that allow only the sender and intended recipient of a message to view its contents. </a:t>
            </a:r>
          </a:p>
          <a:p>
            <a:pPr>
              <a:buNone/>
            </a:pPr>
            <a:endParaRPr lang="en-US" sz="1200" dirty="0"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US" sz="2800" dirty="0">
                <a:ea typeface="Calibri" panose="020F0502020204030204" pitchFamily="34" charset="0"/>
                <a:cs typeface="Mangal" panose="02040503050203030202" pitchFamily="18" charset="0"/>
              </a:rPr>
              <a:t>Data is encrypted using a secret key, and then both the encoded message and secret key are sent to the recipient for decryption. </a:t>
            </a:r>
          </a:p>
        </p:txBody>
      </p:sp>
    </p:spTree>
    <p:extLst>
      <p:ext uri="{BB962C8B-B14F-4D97-AF65-F5344CB8AC3E}">
        <p14:creationId xmlns:p14="http://schemas.microsoft.com/office/powerpoint/2010/main" val="33814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7B7399-C2C0-4704-BE5A-87B55B9B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92162"/>
          </a:xfrm>
        </p:spPr>
        <p:txBody>
          <a:bodyPr/>
          <a:lstStyle/>
          <a:p>
            <a:r>
              <a:rPr lang="en-US" sz="4400" b="1" u="sng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04E97D-55F2-4057-8C75-818873F7C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85" y="1704109"/>
            <a:ext cx="8229600" cy="4862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/>
              <a:t>Encryption  and  Decryption</a:t>
            </a:r>
          </a:p>
          <a:p>
            <a:pPr marL="0" indent="0">
              <a:buNone/>
            </a:pPr>
            <a:endParaRPr lang="en-US" sz="1000" b="1" u="sng" dirty="0"/>
          </a:p>
          <a:p>
            <a:pPr algn="just"/>
            <a:r>
              <a:rPr lang="en-US" sz="2800" dirty="0"/>
              <a:t>Encryption is the process of translating plain text data (plaintext) into some thing that appears to be random and meaningless (</a:t>
            </a:r>
            <a:r>
              <a:rPr lang="en-US" sz="2800" dirty="0" err="1"/>
              <a:t>ciphertext</a:t>
            </a:r>
            <a:r>
              <a:rPr lang="en-US" sz="2800" dirty="0"/>
              <a:t>). </a:t>
            </a:r>
          </a:p>
          <a:p>
            <a:pPr marL="0" indent="0" algn="just">
              <a:buNone/>
            </a:pPr>
            <a:endParaRPr lang="en-US" sz="1600" dirty="0"/>
          </a:p>
          <a:p>
            <a:r>
              <a:rPr lang="en-US" sz="2800" dirty="0"/>
              <a:t>Decryption is the process of converting </a:t>
            </a:r>
            <a:r>
              <a:rPr lang="en-US" sz="2800" dirty="0" err="1"/>
              <a:t>ciphertext</a:t>
            </a:r>
            <a:r>
              <a:rPr lang="en-US" sz="2800" dirty="0"/>
              <a:t> back to plaintext.</a:t>
            </a:r>
          </a:p>
          <a:p>
            <a:endParaRPr lang="en-US" sz="2800" dirty="0"/>
          </a:p>
          <a:p>
            <a:pPr marL="0" indent="0">
              <a:buNone/>
            </a:pPr>
            <a:endParaRPr lang="en-US" b="1" u="sng" dirty="0"/>
          </a:p>
          <a:p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51804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86126"/>
          </a:xfrm>
        </p:spPr>
        <p:txBody>
          <a:bodyPr/>
          <a:lstStyle/>
          <a:p>
            <a:r>
              <a:rPr lang="en-US" b="1" u="sng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07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u="sng" dirty="0"/>
              <a:t>Key</a:t>
            </a:r>
            <a:endParaRPr lang="en-US" dirty="0"/>
          </a:p>
          <a:p>
            <a:pPr algn="just" fontAlgn="t"/>
            <a:r>
              <a:rPr lang="en-US" sz="2800" dirty="0"/>
              <a:t>There are two types of keys is symmetric and asymmetric key.</a:t>
            </a:r>
          </a:p>
          <a:p>
            <a:pPr algn="just" fontAlgn="t"/>
            <a:endParaRPr lang="en-US" sz="1050" dirty="0"/>
          </a:p>
          <a:p>
            <a:pPr algn="just" fontAlgn="t"/>
            <a:r>
              <a:rPr lang="en-US" sz="2800" dirty="0"/>
              <a:t>Is used a single key for both the encryption and decryption process  this  key  is called  symmetric key.</a:t>
            </a:r>
          </a:p>
          <a:p>
            <a:pPr marL="0" indent="0" algn="just" fontAlgn="t">
              <a:buNone/>
            </a:pPr>
            <a:endParaRPr lang="en-US" sz="1200" dirty="0"/>
          </a:p>
          <a:p>
            <a:pPr algn="just" fontAlgn="t"/>
            <a:r>
              <a:rPr lang="en-US" sz="2800" dirty="0"/>
              <a:t>Asymmetric Key is based on public and private key encryption and decryption  technique.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93D6EC-2977-4954-9922-D99A1876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228" y="0"/>
            <a:ext cx="6947554" cy="914400"/>
          </a:xfrm>
        </p:spPr>
        <p:txBody>
          <a:bodyPr>
            <a:normAutofit fontScale="90000"/>
          </a:bodyPr>
          <a:lstStyle/>
          <a:p>
            <a:r>
              <a:rPr lang="en-US" sz="4900" b="1" u="sng" dirty="0"/>
              <a:t/>
            </a:r>
            <a:br>
              <a:rPr lang="en-US" sz="4900" b="1" u="sng" dirty="0"/>
            </a:br>
            <a:r>
              <a:rPr lang="en-US" b="1" u="sng" dirty="0"/>
              <a:t>Existing system and  its limitations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20885C-EF68-46E2-B737-0813A1169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483696"/>
            <a:ext cx="8565804" cy="5110144"/>
          </a:xfrm>
        </p:spPr>
        <p:txBody>
          <a:bodyPr>
            <a:normAutofit fontScale="25000" lnSpcReduction="20000"/>
          </a:bodyPr>
          <a:lstStyle/>
          <a:p>
            <a:endParaRPr lang="en-US" sz="2800" dirty="0">
              <a:solidFill>
                <a:srgbClr val="323C3E"/>
              </a:solidFill>
              <a:latin typeface="Lato" panose="020B0604020202020204" pitchFamily="34" charset="0"/>
            </a:endParaRPr>
          </a:p>
          <a:p>
            <a:endParaRPr lang="en-US" sz="2800" dirty="0">
              <a:solidFill>
                <a:srgbClr val="323C3E"/>
              </a:solidFill>
              <a:latin typeface="Lato" panose="020B0604020202020204" pitchFamily="34" charset="0"/>
            </a:endParaRPr>
          </a:p>
          <a:p>
            <a:endParaRPr lang="en-US" sz="2800" dirty="0">
              <a:solidFill>
                <a:srgbClr val="323C3E"/>
              </a:solidFill>
              <a:latin typeface="Lato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2800" dirty="0"/>
              <a:t>Secure communication is at the core of data protection.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sz="12800" dirty="0"/>
              <a:t>Presently the  massage is send through this SMS, WhatsApp or Email etc.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sz="12800" dirty="0"/>
              <a:t>The massage send through this application is in plaintext form.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sz="12800" dirty="0"/>
              <a:t>So there are chances of loss of Confidentiality.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endParaRPr lang="en-US" sz="33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8867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24DF47-34CA-4E3F-B8EF-D55A1115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45" y="274638"/>
            <a:ext cx="7024254" cy="114300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Existing system and  its</a:t>
            </a:r>
            <a:br>
              <a:rPr lang="en-US" b="1" u="sng" dirty="0"/>
            </a:br>
            <a:r>
              <a:rPr lang="en-US" b="1" u="sng" dirty="0"/>
              <a:t> limitations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C72C0F-91B9-4D91-90A8-90C793AF0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4218"/>
            <a:ext cx="8174182" cy="424194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massage may also get modified.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100" dirty="0"/>
          </a:p>
          <a:p>
            <a:pPr>
              <a:lnSpc>
                <a:spcPct val="120000"/>
              </a:lnSpc>
            </a:pPr>
            <a:r>
              <a:rPr lang="en-US" dirty="0"/>
              <a:t>So with existing system we can not send the massage securely.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9646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F5BE74-F0DC-461F-9727-C93681A3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Problem Definition</a:t>
            </a:r>
            <a:endParaRPr lang="en-IN" b="1" u="sng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789709" y="2144460"/>
            <a:ext cx="7426036" cy="3532909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219200" y="2559930"/>
            <a:ext cx="6747164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ea typeface="Calibri" pitchFamily="34" charset="0"/>
                <a:cs typeface="Times New Roman" pitchFamily="18" charset="0"/>
              </a:rPr>
              <a:t>The proposed system is designed to encrypt and decrypt the text message for secure communication using different algorithms like Rail-Fence, </a:t>
            </a:r>
            <a:r>
              <a:rPr lang="en-US" sz="3200" dirty="0"/>
              <a:t>Caesar </a:t>
            </a:r>
            <a:r>
              <a:rPr lang="en-US" sz="3200" dirty="0">
                <a:ea typeface="Calibri" pitchFamily="34" charset="0"/>
                <a:cs typeface="Times New Roman" pitchFamily="18" charset="0"/>
              </a:rPr>
              <a:t>Cipher, </a:t>
            </a:r>
            <a:r>
              <a:rPr lang="en-US" sz="3200" dirty="0" err="1">
                <a:ea typeface="Calibri" pitchFamily="34" charset="0"/>
                <a:cs typeface="Times New Roman" pitchFamily="18" charset="0"/>
              </a:rPr>
              <a:t>Playfair</a:t>
            </a:r>
            <a:r>
              <a:rPr lang="en-US" sz="3200" dirty="0"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3200" dirty="0" err="1"/>
              <a:t>Vigenere</a:t>
            </a:r>
            <a:r>
              <a:rPr lang="en-US" sz="3200" dirty="0"/>
              <a:t> Cipher</a:t>
            </a:r>
            <a:r>
              <a:rPr lang="en-US" sz="3200" dirty="0">
                <a:ea typeface="Calibri" pitchFamily="34" charset="0"/>
                <a:cs typeface="Times New Roman" pitchFamily="18" charset="0"/>
              </a:rPr>
              <a:t>.</a:t>
            </a:r>
            <a:endParaRPr lang="en-US" sz="3200" dirty="0"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74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82D215014D0143B9E5E63F862CF39F" ma:contentTypeVersion="2" ma:contentTypeDescription="Create a new document." ma:contentTypeScope="" ma:versionID="788ba44dc0c8b40742bf1aaf1f3154c2">
  <xsd:schema xmlns:xsd="http://www.w3.org/2001/XMLSchema" xmlns:xs="http://www.w3.org/2001/XMLSchema" xmlns:p="http://schemas.microsoft.com/office/2006/metadata/properties" xmlns:ns2="1292c4ca-158c-4135-be27-1afa9a943679" targetNamespace="http://schemas.microsoft.com/office/2006/metadata/properties" ma:root="true" ma:fieldsID="8bca6f144a279321fd0f88fdea7fcb71" ns2:_="">
    <xsd:import namespace="1292c4ca-158c-4135-be27-1afa9a9436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92c4ca-158c-4135-be27-1afa9a9436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B8FB78-737E-4DB0-89CE-2880037A15C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7E15D25-F720-4A2F-AF4A-6772E612CA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92c4ca-158c-4135-be27-1afa9a9436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5999FC-17E1-47D1-9D56-70228048CA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2340</TotalTime>
  <Words>1204</Words>
  <Application>Microsoft Office PowerPoint</Application>
  <PresentationFormat>On-screen Show (4:3)</PresentationFormat>
  <Paragraphs>557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Lato</vt:lpstr>
      <vt:lpstr>Mangal</vt:lpstr>
      <vt:lpstr>Times New Roman</vt:lpstr>
      <vt:lpstr>Wingdings</vt:lpstr>
      <vt:lpstr>Office Theme</vt:lpstr>
      <vt:lpstr>PowerPoint Presentation</vt:lpstr>
      <vt:lpstr>Contents </vt:lpstr>
      <vt:lpstr>Introduction </vt:lpstr>
      <vt:lpstr>Introduction </vt:lpstr>
      <vt:lpstr>Introduction</vt:lpstr>
      <vt:lpstr>Introduction</vt:lpstr>
      <vt:lpstr> Existing system and  its limitations</vt:lpstr>
      <vt:lpstr>Existing system and  its  limitations</vt:lpstr>
      <vt:lpstr>Problem Definition</vt:lpstr>
      <vt:lpstr>        Requirement analysis (User Requirements)</vt:lpstr>
      <vt:lpstr>Requirement analysis (User Requirements)</vt:lpstr>
      <vt:lpstr>Proposed work</vt:lpstr>
      <vt:lpstr> Rail-Fence Algorithm  </vt:lpstr>
      <vt:lpstr>PowerPoint Presentation</vt:lpstr>
      <vt:lpstr>Caesar Cipher Algorithm</vt:lpstr>
      <vt:lpstr>PowerPoint Presentation</vt:lpstr>
      <vt:lpstr>PlayFair Algorithm</vt:lpstr>
      <vt:lpstr>PlayFair Algorithm</vt:lpstr>
      <vt:lpstr>PlayFair Algorithm Example</vt:lpstr>
      <vt:lpstr>Vigenere Cipher Algorithm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ssvps</dc:creator>
  <cp:lastModifiedBy>Windows User</cp:lastModifiedBy>
  <cp:revision>335</cp:revision>
  <dcterms:created xsi:type="dcterms:W3CDTF">2015-09-18T08:45:14Z</dcterms:created>
  <dcterms:modified xsi:type="dcterms:W3CDTF">2022-03-26T15:33:02Z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0x0101003D82D215014D0143B9E5E63F862CF39F</vt:lpwstr>
  </property>
</Properties>
</file>