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0" r:id="rId4"/>
    <p:sldId id="261" r:id="rId5"/>
    <p:sldId id="259" r:id="rId6"/>
    <p:sldId id="265" r:id="rId7"/>
    <p:sldId id="262" r:id="rId8"/>
    <p:sldId id="263" r:id="rId9"/>
    <p:sldId id="264" r:id="rId10"/>
    <p:sldId id="267"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14" d="100"/>
          <a:sy n="114" d="100"/>
        </p:scale>
        <p:origin x="477"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10/13/2019</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dirty="0"/>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dirty="0"/>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dirty="0"/>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dirty="0"/>
              <a:t>10/13/2019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dirty="0"/>
              <a:t>10/13/2019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dirty="0"/>
              <a:t>10/13/2019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10/13/2019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10/13/2019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10/13/2019</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10/13/2019</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http://mathworld.wolfram.com/images/equations/GammaFunction/NumberedEquation1.gif"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gif"/><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rive.google.com/open?id=1ku1CrCKv9ptn5jCSZ81hCPbFwQuW4xf7" TargetMode="External"/><Relationship Id="rId2" Type="http://schemas.openxmlformats.org/officeDocument/2006/relationships/hyperlink" Target="https://drive.google.com/open?id=1iRhyAq9bTSimDEBRAbcJxiMpo9sMj4K8"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7513" y="1364434"/>
            <a:ext cx="9110947" cy="1665293"/>
          </a:xfrm>
        </p:spPr>
        <p:txBody>
          <a:bodyPr/>
          <a:lstStyle/>
          <a:p>
            <a:r>
              <a:rPr lang="en-US" sz="9600" b="1" dirty="0" smtClean="0"/>
              <a:t>Summer Training</a:t>
            </a:r>
            <a:endParaRPr lang="en-IN" sz="9600" b="1" dirty="0"/>
          </a:p>
        </p:txBody>
      </p:sp>
      <p:sp>
        <p:nvSpPr>
          <p:cNvPr id="3" name="Subtitle 2"/>
          <p:cNvSpPr>
            <a:spLocks noGrp="1"/>
          </p:cNvSpPr>
          <p:nvPr>
            <p:ph type="subTitle" idx="1"/>
          </p:nvPr>
        </p:nvSpPr>
        <p:spPr>
          <a:xfrm>
            <a:off x="667513" y="3191809"/>
            <a:ext cx="6899358" cy="1715752"/>
          </a:xfrm>
        </p:spPr>
        <p:txBody>
          <a:bodyPr/>
          <a:lstStyle/>
          <a:p>
            <a:r>
              <a:rPr lang="en-IN" b="1" dirty="0" smtClean="0">
                <a:solidFill>
                  <a:srgbClr val="FFFF00"/>
                </a:solidFill>
              </a:rPr>
              <a:t>“Software </a:t>
            </a:r>
            <a:r>
              <a:rPr lang="en-IN" b="1" dirty="0">
                <a:solidFill>
                  <a:srgbClr val="FFFF00"/>
                </a:solidFill>
              </a:rPr>
              <a:t>Development for Factorial, Gamma and Beta </a:t>
            </a:r>
            <a:r>
              <a:rPr lang="en-IN" b="1" dirty="0" smtClean="0">
                <a:solidFill>
                  <a:srgbClr val="FFFF00"/>
                </a:solidFill>
              </a:rPr>
              <a:t>Functions Computation”</a:t>
            </a:r>
            <a:endParaRPr lang="en-US" dirty="0" smtClean="0">
              <a:solidFill>
                <a:srgbClr val="FFFF00"/>
              </a:solidFill>
            </a:endParaRPr>
          </a:p>
        </p:txBody>
      </p:sp>
      <p:sp>
        <p:nvSpPr>
          <p:cNvPr id="4" name="Subtitle 2"/>
          <p:cNvSpPr txBox="1">
            <a:spLocks/>
          </p:cNvSpPr>
          <p:nvPr/>
        </p:nvSpPr>
        <p:spPr>
          <a:xfrm>
            <a:off x="715047" y="5231725"/>
            <a:ext cx="10773675" cy="2403649"/>
          </a:xfrm>
          <a:prstGeom prst="rect">
            <a:avLst/>
          </a:prstGeom>
        </p:spPr>
        <p:txBody>
          <a:bodyPr vert="horz" lIns="91440" tIns="45720" rIns="91440" bIns="45720" rtlCol="0">
            <a:normAutofit/>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r>
              <a:rPr lang="en-IN" sz="2000" b="1" dirty="0" smtClean="0">
                <a:solidFill>
                  <a:schemeClr val="bg1">
                    <a:lumMod val="95000"/>
                  </a:schemeClr>
                </a:solidFill>
              </a:rPr>
              <a:t>Undertaken at-						Guided by-</a:t>
            </a:r>
          </a:p>
          <a:p>
            <a:pPr>
              <a:lnSpc>
                <a:spcPct val="100000"/>
              </a:lnSpc>
              <a:spcBef>
                <a:spcPts val="0"/>
              </a:spcBef>
            </a:pPr>
            <a:r>
              <a:rPr lang="en-US" sz="2000" b="1" dirty="0" smtClean="0">
                <a:solidFill>
                  <a:schemeClr val="bg1">
                    <a:lumMod val="95000"/>
                  </a:schemeClr>
                </a:solidFill>
              </a:rPr>
              <a:t>DRDO Jodhpur						D.K. Tripathi (</a:t>
            </a:r>
            <a:r>
              <a:rPr lang="en-IN" sz="1800" b="1" dirty="0">
                <a:solidFill>
                  <a:schemeClr val="bg1">
                    <a:lumMod val="95000"/>
                  </a:schemeClr>
                </a:solidFill>
              </a:rPr>
              <a:t>Scientist ‘F’ </a:t>
            </a:r>
            <a:r>
              <a:rPr lang="en-US" sz="2000" b="1" dirty="0" smtClean="0">
                <a:solidFill>
                  <a:schemeClr val="bg1">
                    <a:lumMod val="95000"/>
                  </a:schemeClr>
                </a:solidFill>
              </a:rPr>
              <a:t>)</a:t>
            </a:r>
            <a:endParaRPr lang="en-US" sz="2000" dirty="0" smtClean="0">
              <a:solidFill>
                <a:schemeClr val="bg1">
                  <a:lumMod val="95000"/>
                </a:schemeClr>
              </a:solidFill>
            </a:endParaRPr>
          </a:p>
        </p:txBody>
      </p:sp>
    </p:spTree>
    <p:extLst>
      <p:ext uri="{BB962C8B-B14F-4D97-AF65-F5344CB8AC3E}">
        <p14:creationId xmlns:p14="http://schemas.microsoft.com/office/powerpoint/2010/main" val="394340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30" presetClass="emph" presetSubtype="0" fill="hold" grpId="0" nodeType="afterEffect">
                                  <p:stCondLst>
                                    <p:cond delay="0"/>
                                  </p:stCondLst>
                                  <p:childTnLst>
                                    <p:animClr clrSpc="hsl" dir="cw">
                                      <p:cBhvr override="childStyle">
                                        <p:cTn id="10" dur="500" fill="hold"/>
                                        <p:tgtEl>
                                          <p:spTgt spid="3">
                                            <p:txEl>
                                              <p:pRg st="0" end="0"/>
                                            </p:txEl>
                                          </p:spTgt>
                                        </p:tgtEl>
                                        <p:attrNameLst>
                                          <p:attrName>style.color</p:attrName>
                                        </p:attrNameLst>
                                      </p:cBhvr>
                                      <p:by>
                                        <p:hsl h="0" s="12549" l="25098"/>
                                      </p:by>
                                    </p:animClr>
                                    <p:animClr clrSpc="hsl" dir="cw">
                                      <p:cBhvr>
                                        <p:cTn id="11" dur="500" fill="hold"/>
                                        <p:tgtEl>
                                          <p:spTgt spid="3">
                                            <p:txEl>
                                              <p:pRg st="0" end="0"/>
                                            </p:txEl>
                                          </p:spTgt>
                                        </p:tgtEl>
                                        <p:attrNameLst>
                                          <p:attrName>fillcolor</p:attrName>
                                        </p:attrNameLst>
                                      </p:cBhvr>
                                      <p:by>
                                        <p:hsl h="0" s="12549" l="25098"/>
                                      </p:by>
                                    </p:animClr>
                                    <p:animClr clrSpc="hsl" dir="cw">
                                      <p:cBhvr>
                                        <p:cTn id="12" dur="500" fill="hold"/>
                                        <p:tgtEl>
                                          <p:spTgt spid="3">
                                            <p:txEl>
                                              <p:pRg st="0" end="0"/>
                                            </p:txEl>
                                          </p:spTgt>
                                        </p:tgtEl>
                                        <p:attrNameLst>
                                          <p:attrName>stroke.color</p:attrName>
                                        </p:attrNameLst>
                                      </p:cBhvr>
                                      <p:by>
                                        <p:hsl h="0" s="12549" l="25098"/>
                                      </p:by>
                                    </p:animClr>
                                    <p:set>
                                      <p:cBhvr>
                                        <p:cTn id="13" dur="500" fill="hold"/>
                                        <p:tgtEl>
                                          <p:spTgt spid="3">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idx="1"/>
          </p:nvPr>
        </p:nvSpPr>
        <p:spPr/>
        <p:txBody>
          <a:bodyPr/>
          <a:lstStyle/>
          <a:p>
            <a:r>
              <a:rPr lang="en-IN" dirty="0"/>
              <a:t>[1] Applied Mathematics for Engineers and physicists by Pipes and </a:t>
            </a:r>
            <a:r>
              <a:rPr lang="en-IN" dirty="0" err="1"/>
              <a:t>Harvill</a:t>
            </a:r>
            <a:endParaRPr lang="en-IN" dirty="0"/>
          </a:p>
          <a:p>
            <a:r>
              <a:rPr lang="en-IN" dirty="0"/>
              <a:t>[2] </a:t>
            </a:r>
            <a:r>
              <a:rPr lang="en-IN" b="1" i="1" dirty="0"/>
              <a:t>“Numerical Methods” </a:t>
            </a:r>
            <a:r>
              <a:rPr lang="en-IN" dirty="0"/>
              <a:t>by S </a:t>
            </a:r>
            <a:r>
              <a:rPr lang="en-IN" dirty="0" err="1"/>
              <a:t>S</a:t>
            </a:r>
            <a:r>
              <a:rPr lang="en-IN" dirty="0"/>
              <a:t>. </a:t>
            </a:r>
            <a:r>
              <a:rPr lang="en-IN" dirty="0" err="1"/>
              <a:t>sastry</a:t>
            </a:r>
            <a:r>
              <a:rPr lang="en-IN" dirty="0"/>
              <a:t>.</a:t>
            </a:r>
          </a:p>
          <a:p>
            <a:r>
              <a:rPr lang="en-IN" dirty="0"/>
              <a:t>[3] https://www.geeksforgeeks.org/rand-and-srand-in-ccpp/</a:t>
            </a:r>
          </a:p>
          <a:p>
            <a:endParaRPr lang="en-IN" dirty="0"/>
          </a:p>
        </p:txBody>
      </p:sp>
    </p:spTree>
    <p:extLst>
      <p:ext uri="{BB962C8B-B14F-4D97-AF65-F5344CB8AC3E}">
        <p14:creationId xmlns:p14="http://schemas.microsoft.com/office/powerpoint/2010/main" val="3238099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lstStyle/>
          <a:p>
            <a:r>
              <a:rPr lang="en-US" dirty="0" smtClean="0"/>
              <a:t>Successful designing of required algorithms and methods for computation of functions. </a:t>
            </a:r>
            <a:endParaRPr lang="en-US" dirty="0" smtClean="0"/>
          </a:p>
          <a:p>
            <a:r>
              <a:rPr lang="en-US" dirty="0" smtClean="0"/>
              <a:t>Goals achieved-</a:t>
            </a:r>
          </a:p>
          <a:p>
            <a:r>
              <a:rPr lang="en-US" dirty="0" smtClean="0"/>
              <a:t>1) Running time optimized for values of input </a:t>
            </a:r>
            <a:r>
              <a:rPr lang="en-US" dirty="0" err="1" smtClean="0"/>
              <a:t>upto</a:t>
            </a:r>
            <a:r>
              <a:rPr lang="en-US" dirty="0" smtClean="0"/>
              <a:t> 10 million.</a:t>
            </a:r>
          </a:p>
          <a:p>
            <a:r>
              <a:rPr lang="en-US" dirty="0" smtClean="0"/>
              <a:t>2)</a:t>
            </a:r>
            <a:r>
              <a:rPr lang="en-IN" dirty="0"/>
              <a:t> </a:t>
            </a:r>
            <a:r>
              <a:rPr lang="en-IN" dirty="0" smtClean="0"/>
              <a:t>Approximations improved for the factorial and error functions by </a:t>
            </a:r>
            <a:r>
              <a:rPr lang="en-IN" dirty="0" err="1" smtClean="0"/>
              <a:t>stirlings</a:t>
            </a:r>
            <a:r>
              <a:rPr lang="en-IN" dirty="0" smtClean="0"/>
              <a:t> method of factorial approximation.</a:t>
            </a:r>
          </a:p>
          <a:p>
            <a:r>
              <a:rPr lang="en-US" dirty="0" smtClean="0"/>
              <a:t>3) Probability distribution curve for complementary and error functions satisfied and use to solve Maxwell- </a:t>
            </a:r>
            <a:r>
              <a:rPr lang="en-US" dirty="0" err="1" smtClean="0"/>
              <a:t>boltzmen</a:t>
            </a:r>
            <a:r>
              <a:rPr lang="en-US" dirty="0" smtClean="0"/>
              <a:t> constant </a:t>
            </a:r>
            <a:r>
              <a:rPr lang="en-US" dirty="0" smtClean="0"/>
              <a:t>for the velocities of particles in matter.</a:t>
            </a:r>
            <a:endParaRPr lang="en-US" dirty="0" smtClean="0"/>
          </a:p>
        </p:txBody>
      </p:sp>
    </p:spTree>
    <p:extLst>
      <p:ext uri="{BB962C8B-B14F-4D97-AF65-F5344CB8AC3E}">
        <p14:creationId xmlns:p14="http://schemas.microsoft.com/office/powerpoint/2010/main" val="12846318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503" y="426854"/>
            <a:ext cx="10772775" cy="1308295"/>
          </a:xfrm>
        </p:spPr>
        <p:txBody>
          <a:bodyPr/>
          <a:lstStyle/>
          <a:p>
            <a:r>
              <a:rPr lang="en-US" dirty="0" smtClean="0"/>
              <a:t>Introduction</a:t>
            </a:r>
            <a:endParaRPr lang="en-IN" dirty="0"/>
          </a:p>
        </p:txBody>
      </p:sp>
      <p:sp>
        <p:nvSpPr>
          <p:cNvPr id="3" name="Content Placeholder 2"/>
          <p:cNvSpPr>
            <a:spLocks noGrp="1"/>
          </p:cNvSpPr>
          <p:nvPr>
            <p:ph idx="1"/>
          </p:nvPr>
        </p:nvSpPr>
        <p:spPr>
          <a:xfrm>
            <a:off x="447503" y="1986517"/>
            <a:ext cx="6617572" cy="4363953"/>
          </a:xfrm>
        </p:spPr>
        <p:txBody>
          <a:bodyPr>
            <a:normAutofit/>
          </a:bodyPr>
          <a:lstStyle/>
          <a:p>
            <a:pPr marL="0" indent="0">
              <a:buNone/>
            </a:pPr>
            <a:r>
              <a:rPr lang="en-US" dirty="0" smtClean="0"/>
              <a:t>Designing algorithms for calculation of mathematical functions for scientific purposes with accuracy </a:t>
            </a:r>
            <a:r>
              <a:rPr lang="en-US" dirty="0" err="1" smtClean="0"/>
              <a:t>upto</a:t>
            </a:r>
            <a:r>
              <a:rPr lang="en-US" dirty="0" smtClean="0"/>
              <a:t> 7 floating points.</a:t>
            </a:r>
          </a:p>
          <a:p>
            <a:pPr marL="0" indent="0">
              <a:buNone/>
            </a:pPr>
            <a:r>
              <a:rPr lang="en-US" dirty="0" smtClean="0"/>
              <a:t>Areas of their use-</a:t>
            </a:r>
          </a:p>
          <a:p>
            <a:pPr marL="400050" indent="-400050">
              <a:buAutoNum type="romanLcParenR"/>
            </a:pPr>
            <a:r>
              <a:rPr lang="en-US" sz="1800" dirty="0" smtClean="0"/>
              <a:t>Beta </a:t>
            </a:r>
            <a:r>
              <a:rPr lang="en-US" sz="1800" dirty="0"/>
              <a:t>distribution where beta function is used to determine average time of completing selected tasks in </a:t>
            </a:r>
            <a:r>
              <a:rPr lang="en-US" sz="1800" b="1" dirty="0"/>
              <a:t>time management </a:t>
            </a:r>
            <a:r>
              <a:rPr lang="en-US" sz="1800" b="1" dirty="0" smtClean="0"/>
              <a:t>problems</a:t>
            </a:r>
          </a:p>
          <a:p>
            <a:pPr marL="400050" indent="-400050">
              <a:buAutoNum type="romanLcParenR"/>
            </a:pPr>
            <a:r>
              <a:rPr lang="en-US" sz="1800" dirty="0"/>
              <a:t>Gamma function is used in gamma distribution which is used to determine time based occurrences, such as </a:t>
            </a:r>
            <a:r>
              <a:rPr lang="en-US" sz="1800" b="1" dirty="0"/>
              <a:t>life span of an electronic component</a:t>
            </a:r>
            <a:r>
              <a:rPr lang="en-US" sz="1800" dirty="0"/>
              <a:t> </a:t>
            </a:r>
            <a:r>
              <a:rPr lang="en-US" sz="1800" dirty="0" err="1" smtClean="0"/>
              <a:t>etc</a:t>
            </a:r>
            <a:endParaRPr lang="en-US" sz="1800" dirty="0" smtClean="0"/>
          </a:p>
          <a:p>
            <a:pPr marL="400050" indent="-400050">
              <a:buAutoNum type="romanLcParenR"/>
            </a:pPr>
            <a:r>
              <a:rPr lang="en-US" sz="1800" dirty="0" smtClean="0"/>
              <a:t>Error Function is use in dealing </a:t>
            </a:r>
            <a:r>
              <a:rPr lang="en-US" sz="1800" dirty="0"/>
              <a:t>with Maxwell-Boltzmann distributions, because the </a:t>
            </a:r>
            <a:r>
              <a:rPr lang="en-US" sz="1800" b="1" dirty="0"/>
              <a:t>velocities of particles</a:t>
            </a:r>
            <a:r>
              <a:rPr lang="en-US" sz="1800" dirty="0"/>
              <a:t> are normally distributed</a:t>
            </a:r>
            <a:r>
              <a:rPr lang="en-US" sz="1800" dirty="0" smtClean="0"/>
              <a:t>.</a:t>
            </a:r>
          </a:p>
          <a:p>
            <a:pPr marL="400050" indent="-400050">
              <a:buAutoNum type="romanLcParenR"/>
            </a:pPr>
            <a:endParaRPr lang="en-US" sz="1100" dirty="0" smtClean="0"/>
          </a:p>
          <a:p>
            <a:pPr marL="0" indent="0">
              <a:buNone/>
            </a:pPr>
            <a:endParaRPr lang="en-US" dirty="0"/>
          </a:p>
        </p:txBody>
      </p:sp>
      <p:sp>
        <p:nvSpPr>
          <p:cNvPr id="13" name="Content Placeholder 2"/>
          <p:cNvSpPr txBox="1">
            <a:spLocks/>
          </p:cNvSpPr>
          <p:nvPr/>
        </p:nvSpPr>
        <p:spPr>
          <a:xfrm>
            <a:off x="7049504" y="1961352"/>
            <a:ext cx="5438918" cy="3766185"/>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buFont typeface="Arial" pitchFamily="34" charset="0"/>
              <a:buNone/>
            </a:pPr>
            <a:r>
              <a:rPr lang="en-US" b="1" dirty="0" smtClean="0"/>
              <a:t>Gamma</a:t>
            </a:r>
          </a:p>
          <a:p>
            <a:pPr marL="0" indent="0">
              <a:buFont typeface="Arial" pitchFamily="34" charset="0"/>
              <a:buNone/>
            </a:pPr>
            <a:endParaRPr lang="en-US" dirty="0" smtClean="0"/>
          </a:p>
          <a:p>
            <a:pPr marL="0" indent="0">
              <a:buNone/>
            </a:pPr>
            <a:r>
              <a:rPr lang="en-IN" b="1" dirty="0" smtClean="0"/>
              <a:t>Beta</a:t>
            </a:r>
          </a:p>
          <a:p>
            <a:pPr marL="0" indent="0">
              <a:buNone/>
            </a:pPr>
            <a:endParaRPr lang="en-US" b="1" dirty="0"/>
          </a:p>
          <a:p>
            <a:pPr marL="0" indent="0">
              <a:buNone/>
            </a:pPr>
            <a:r>
              <a:rPr lang="en-US" b="1" dirty="0" smtClean="0"/>
              <a:t>Factorial</a:t>
            </a:r>
          </a:p>
          <a:p>
            <a:pPr marL="0" indent="0">
              <a:buNone/>
            </a:pPr>
            <a:endParaRPr lang="en-US" b="1" dirty="0"/>
          </a:p>
          <a:p>
            <a:pPr marL="0" indent="0">
              <a:buNone/>
            </a:pPr>
            <a:r>
              <a:rPr lang="en-US" b="1" dirty="0" smtClean="0"/>
              <a:t>Error</a:t>
            </a:r>
          </a:p>
          <a:p>
            <a:pPr marL="0" indent="0">
              <a:buNone/>
            </a:pPr>
            <a:endParaRPr lang="en-US" b="1" dirty="0" smtClean="0"/>
          </a:p>
        </p:txBody>
      </p:sp>
      <p:pic>
        <p:nvPicPr>
          <p:cNvPr id="1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2788" y="4295737"/>
            <a:ext cx="483235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
          <p:cNvPicPr>
            <a:picLocks noChangeAspect="1" noChangeArrowheads="1"/>
          </p:cNvPicPr>
          <p:nvPr/>
        </p:nvPicPr>
        <p:blipFill>
          <a:blip r:embed="rId3">
            <a:extLst>
              <a:ext uri="{28A0092B-C50C-407E-A947-70E740481C1C}">
                <a14:useLocalDpi xmlns:a14="http://schemas.microsoft.com/office/drawing/2010/main" val="0"/>
              </a:ext>
            </a:extLst>
          </a:blip>
          <a:srcRect l="33395" t="-1013"/>
          <a:stretch>
            <a:fillRect/>
          </a:stretch>
        </p:blipFill>
        <p:spPr bwMode="auto">
          <a:xfrm>
            <a:off x="7965316" y="5243694"/>
            <a:ext cx="2286000"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 Gamma(n)=(n-1)!, "/>
          <p:cNvPicPr>
            <a:picLocks noChangeAspect="1" noChangeArrowheads="1"/>
          </p:cNvPicPr>
          <p:nvPr/>
        </p:nvPicPr>
        <p:blipFill>
          <a:blip r:embed="rId4" r:link="rId5">
            <a:lum bright="-20000" contrast="20000"/>
            <a:extLst>
              <a:ext uri="{28A0092B-C50C-407E-A947-70E740481C1C}">
                <a14:useLocalDpi xmlns:a14="http://schemas.microsoft.com/office/drawing/2010/main" val="0"/>
              </a:ext>
            </a:extLst>
          </a:blip>
          <a:srcRect/>
          <a:stretch>
            <a:fillRect/>
          </a:stretch>
        </p:blipFill>
        <p:spPr bwMode="auto">
          <a:xfrm>
            <a:off x="8539989" y="2575025"/>
            <a:ext cx="858838"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92563" y="3212337"/>
            <a:ext cx="16764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49739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6657" y="436228"/>
            <a:ext cx="5618386" cy="5341637"/>
          </a:xfrm>
        </p:spPr>
        <p:txBody>
          <a:bodyPr/>
          <a:lstStyle/>
          <a:p>
            <a:pPr marL="0" indent="0">
              <a:buNone/>
            </a:pPr>
            <a:r>
              <a:rPr lang="en-US" b="1" dirty="0" smtClean="0"/>
              <a:t>Testing-</a:t>
            </a:r>
            <a:r>
              <a:rPr lang="en-US" dirty="0" smtClean="0"/>
              <a:t> Code testing revolve around the 	precision of the output of algorithm 	and the inputs it can handle in a 	certain time.</a:t>
            </a:r>
          </a:p>
          <a:p>
            <a:pPr marL="0" indent="0">
              <a:buNone/>
            </a:pPr>
            <a:r>
              <a:rPr lang="en-US" dirty="0" smtClean="0"/>
              <a:t>Ex.</a:t>
            </a:r>
          </a:p>
          <a:p>
            <a:pPr marL="0" indent="0">
              <a:buNone/>
            </a:pPr>
            <a:r>
              <a:rPr lang="en-IN" dirty="0" smtClean="0"/>
              <a:t>	As </a:t>
            </a:r>
            <a:r>
              <a:rPr lang="en-IN" dirty="0"/>
              <a:t>the interval size is increased, there is drastic improvement in accuracy, 0% error is valid for double datatype only, as there will be a bigger datatype used there will be a small chance of error. In such case, the Sub-Intervals should be further increased.</a:t>
            </a:r>
          </a:p>
          <a:p>
            <a:pPr marL="0" indent="0">
              <a:buNone/>
            </a:pPr>
            <a:endParaRPr lang="en-US" dirty="0" smtClean="0"/>
          </a:p>
          <a:p>
            <a:pPr marL="0" indent="0">
              <a:buNone/>
            </a:pPr>
            <a:endParaRPr lang="en-US" dirty="0"/>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676132046"/>
              </p:ext>
            </p:extLst>
          </p:nvPr>
        </p:nvGraphicFramePr>
        <p:xfrm>
          <a:off x="7397139" y="1488027"/>
          <a:ext cx="3470275" cy="1080770"/>
        </p:xfrm>
        <a:graphic>
          <a:graphicData uri="http://schemas.openxmlformats.org/drawingml/2006/table">
            <a:tbl>
              <a:tblPr firstRow="1" firstCol="1" bandRow="1">
                <a:tableStyleId>{5C22544A-7EE6-4342-B048-85BDC9FD1C3A}</a:tableStyleId>
              </a:tblPr>
              <a:tblGrid>
                <a:gridCol w="1156335">
                  <a:extLst>
                    <a:ext uri="{9D8B030D-6E8A-4147-A177-3AD203B41FA5}">
                      <a16:colId xmlns:a16="http://schemas.microsoft.com/office/drawing/2014/main" val="1470921918"/>
                    </a:ext>
                  </a:extLst>
                </a:gridCol>
                <a:gridCol w="1156970">
                  <a:extLst>
                    <a:ext uri="{9D8B030D-6E8A-4147-A177-3AD203B41FA5}">
                      <a16:colId xmlns:a16="http://schemas.microsoft.com/office/drawing/2014/main" val="1992856143"/>
                    </a:ext>
                  </a:extLst>
                </a:gridCol>
                <a:gridCol w="1156970">
                  <a:extLst>
                    <a:ext uri="{9D8B030D-6E8A-4147-A177-3AD203B41FA5}">
                      <a16:colId xmlns:a16="http://schemas.microsoft.com/office/drawing/2014/main" val="2711688949"/>
                    </a:ext>
                  </a:extLst>
                </a:gridCol>
              </a:tblGrid>
              <a:tr h="212725">
                <a:tc>
                  <a:txBody>
                    <a:bodyPr/>
                    <a:lstStyle/>
                    <a:p>
                      <a:pPr algn="just">
                        <a:lnSpc>
                          <a:spcPts val="1650"/>
                        </a:lnSpc>
                        <a:spcAft>
                          <a:spcPts val="0"/>
                        </a:spcAft>
                      </a:pPr>
                      <a:r>
                        <a:rPr lang="en-IN" sz="1400">
                          <a:effectLst/>
                        </a:rPr>
                        <a:t>Sub-Intervals</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650"/>
                        </a:lnSpc>
                        <a:spcAft>
                          <a:spcPts val="0"/>
                        </a:spcAft>
                      </a:pPr>
                      <a:r>
                        <a:rPr lang="en-IN" sz="1400" dirty="0">
                          <a:effectLst/>
                        </a:rPr>
                        <a:t>Value</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650"/>
                        </a:lnSpc>
                        <a:spcAft>
                          <a:spcPts val="0"/>
                        </a:spcAft>
                      </a:pPr>
                      <a:r>
                        <a:rPr lang="en-IN" sz="1400" dirty="0">
                          <a:effectLst/>
                        </a:rPr>
                        <a:t>Error %</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45592539"/>
                  </a:ext>
                </a:extLst>
              </a:tr>
              <a:tr h="216535">
                <a:tc>
                  <a:txBody>
                    <a:bodyPr/>
                    <a:lstStyle/>
                    <a:p>
                      <a:pPr algn="just">
                        <a:lnSpc>
                          <a:spcPts val="1650"/>
                        </a:lnSpc>
                        <a:spcAft>
                          <a:spcPts val="0"/>
                        </a:spcAft>
                      </a:pPr>
                      <a:r>
                        <a:rPr lang="en-IN" sz="1400">
                          <a:effectLst/>
                        </a:rPr>
                        <a:t>10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650"/>
                        </a:lnSpc>
                        <a:spcAft>
                          <a:spcPts val="0"/>
                        </a:spcAft>
                      </a:pPr>
                      <a:r>
                        <a:rPr lang="en-IN" sz="1400" dirty="0">
                          <a:effectLst/>
                        </a:rPr>
                        <a:t>4.961*10^-32</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650"/>
                        </a:lnSpc>
                        <a:spcAft>
                          <a:spcPts val="0"/>
                        </a:spcAft>
                      </a:pPr>
                      <a:r>
                        <a:rPr lang="en-IN" sz="1400">
                          <a:effectLst/>
                        </a:rPr>
                        <a:t>&gt;100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94754272"/>
                  </a:ext>
                </a:extLst>
              </a:tr>
              <a:tr h="216535">
                <a:tc>
                  <a:txBody>
                    <a:bodyPr/>
                    <a:lstStyle/>
                    <a:p>
                      <a:pPr algn="just">
                        <a:lnSpc>
                          <a:spcPts val="1650"/>
                        </a:lnSpc>
                        <a:spcAft>
                          <a:spcPts val="0"/>
                        </a:spcAft>
                      </a:pPr>
                      <a:r>
                        <a:rPr lang="en-IN" sz="1400">
                          <a:effectLst/>
                        </a:rPr>
                        <a:t>100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650"/>
                        </a:lnSpc>
                        <a:spcAft>
                          <a:spcPts val="0"/>
                        </a:spcAft>
                      </a:pPr>
                      <a:r>
                        <a:rPr lang="en-IN" sz="1400" dirty="0">
                          <a:effectLst/>
                        </a:rPr>
                        <a:t>60.5772</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650"/>
                        </a:lnSpc>
                        <a:spcAft>
                          <a:spcPts val="0"/>
                        </a:spcAft>
                      </a:pPr>
                      <a:r>
                        <a:rPr lang="en-IN" sz="1400">
                          <a:effectLst/>
                        </a:rPr>
                        <a:t>49.519</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89806298"/>
                  </a:ext>
                </a:extLst>
              </a:tr>
              <a:tr h="212725">
                <a:tc>
                  <a:txBody>
                    <a:bodyPr/>
                    <a:lstStyle/>
                    <a:p>
                      <a:pPr algn="just">
                        <a:lnSpc>
                          <a:spcPts val="1650"/>
                        </a:lnSpc>
                        <a:spcAft>
                          <a:spcPts val="0"/>
                        </a:spcAft>
                      </a:pPr>
                      <a:r>
                        <a:rPr lang="en-IN" sz="1400">
                          <a:effectLst/>
                        </a:rPr>
                        <a:t>1000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650"/>
                        </a:lnSpc>
                        <a:spcAft>
                          <a:spcPts val="0"/>
                        </a:spcAft>
                      </a:pPr>
                      <a:r>
                        <a:rPr lang="en-IN" sz="1400">
                          <a:effectLst/>
                        </a:rPr>
                        <a:t>119.981</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650"/>
                        </a:lnSpc>
                        <a:spcAft>
                          <a:spcPts val="0"/>
                        </a:spcAft>
                      </a:pPr>
                      <a:r>
                        <a:rPr lang="en-IN" sz="1400">
                          <a:effectLst/>
                        </a:rPr>
                        <a:t>0.0159899</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09565198"/>
                  </a:ext>
                </a:extLst>
              </a:tr>
              <a:tr h="212725">
                <a:tc>
                  <a:txBody>
                    <a:bodyPr/>
                    <a:lstStyle/>
                    <a:p>
                      <a:pPr algn="just">
                        <a:lnSpc>
                          <a:spcPts val="1650"/>
                        </a:lnSpc>
                        <a:spcAft>
                          <a:spcPts val="0"/>
                        </a:spcAft>
                      </a:pPr>
                      <a:r>
                        <a:rPr lang="en-IN" sz="1400" dirty="0">
                          <a:effectLst/>
                        </a:rPr>
                        <a:t>10000</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650"/>
                        </a:lnSpc>
                        <a:spcAft>
                          <a:spcPts val="0"/>
                        </a:spcAft>
                      </a:pPr>
                      <a:r>
                        <a:rPr lang="en-IN" sz="1400">
                          <a:effectLst/>
                        </a:rPr>
                        <a:t>120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650"/>
                        </a:lnSpc>
                        <a:spcAft>
                          <a:spcPts val="0"/>
                        </a:spcAft>
                      </a:pPr>
                      <a:r>
                        <a:rPr lang="en-IN" sz="1400" dirty="0">
                          <a:effectLst/>
                        </a:rPr>
                        <a:t>0</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10800790"/>
                  </a:ext>
                </a:extLst>
              </a:tr>
            </a:tbl>
          </a:graphicData>
        </a:graphic>
      </p:graphicFrame>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r="42668"/>
          <a:stretch>
            <a:fillRect/>
          </a:stretch>
        </p:blipFill>
        <p:spPr bwMode="auto">
          <a:xfrm>
            <a:off x="6319890" y="2743063"/>
            <a:ext cx="2714494" cy="155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r="42668"/>
          <a:stretch>
            <a:fillRect/>
          </a:stretch>
        </p:blipFill>
        <p:spPr bwMode="auto">
          <a:xfrm>
            <a:off x="9191395" y="2760342"/>
            <a:ext cx="2714495" cy="154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r="42546"/>
          <a:stretch>
            <a:fillRect/>
          </a:stretch>
        </p:blipFill>
        <p:spPr bwMode="auto">
          <a:xfrm>
            <a:off x="6295042" y="4492262"/>
            <a:ext cx="2719741" cy="1511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r="42538"/>
          <a:stretch>
            <a:fillRect/>
          </a:stretch>
        </p:blipFill>
        <p:spPr bwMode="auto">
          <a:xfrm>
            <a:off x="9224642" y="4492262"/>
            <a:ext cx="2722365" cy="1511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Picture 8" descr="Image result for integration by simpson ru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9398" y="4658529"/>
            <a:ext cx="1828049" cy="1569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2778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76657" y="436228"/>
            <a:ext cx="5618386" cy="5341637"/>
          </a:xfrm>
        </p:spPr>
        <p:txBody>
          <a:bodyPr/>
          <a:lstStyle/>
          <a:p>
            <a:pPr marL="0" indent="0">
              <a:buNone/>
            </a:pPr>
            <a:r>
              <a:rPr lang="en-US" dirty="0" smtClean="0"/>
              <a:t>Ex. 2</a:t>
            </a:r>
          </a:p>
          <a:p>
            <a:r>
              <a:rPr lang="en-IN" dirty="0" smtClean="0"/>
              <a:t>	</a:t>
            </a:r>
            <a:r>
              <a:rPr lang="en-IN" dirty="0"/>
              <a:t>The error percentage decreases with the increase in sub-intervals, higher the number of intervals the more precise and accurate will be the beta. Here the limitation of datatype plays a major role where the answer is accurate to the eighth decimal place but error is still encountered, in such case, the higher bit datatype is to be used to remove such error. </a:t>
            </a:r>
          </a:p>
          <a:p>
            <a:pPr marL="0" indent="0">
              <a:buNone/>
            </a:pPr>
            <a:endParaRPr lang="en-US" dirty="0" smtClean="0"/>
          </a:p>
          <a:p>
            <a:pPr marL="0" indent="0">
              <a:buNone/>
            </a:pPr>
            <a:endParaRPr lang="en-US" dirty="0"/>
          </a:p>
          <a:p>
            <a:pPr marL="0" indent="0">
              <a:buNone/>
            </a:pPr>
            <a:r>
              <a:rPr lang="en-US" dirty="0" smtClean="0"/>
              <a:t>c</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4259931876"/>
              </p:ext>
            </p:extLst>
          </p:nvPr>
        </p:nvGraphicFramePr>
        <p:xfrm>
          <a:off x="6658879" y="1043394"/>
          <a:ext cx="4627245" cy="1080770"/>
        </p:xfrm>
        <a:graphic>
          <a:graphicData uri="http://schemas.openxmlformats.org/drawingml/2006/table">
            <a:tbl>
              <a:tblPr firstRow="1" firstCol="1" bandRow="1">
                <a:tableStyleId>{5C22544A-7EE6-4342-B048-85BDC9FD1C3A}</a:tableStyleId>
              </a:tblPr>
              <a:tblGrid>
                <a:gridCol w="1156335">
                  <a:extLst>
                    <a:ext uri="{9D8B030D-6E8A-4147-A177-3AD203B41FA5}">
                      <a16:colId xmlns:a16="http://schemas.microsoft.com/office/drawing/2014/main" val="2657361063"/>
                    </a:ext>
                  </a:extLst>
                </a:gridCol>
                <a:gridCol w="1156970">
                  <a:extLst>
                    <a:ext uri="{9D8B030D-6E8A-4147-A177-3AD203B41FA5}">
                      <a16:colId xmlns:a16="http://schemas.microsoft.com/office/drawing/2014/main" val="2971422736"/>
                    </a:ext>
                  </a:extLst>
                </a:gridCol>
                <a:gridCol w="1156970">
                  <a:extLst>
                    <a:ext uri="{9D8B030D-6E8A-4147-A177-3AD203B41FA5}">
                      <a16:colId xmlns:a16="http://schemas.microsoft.com/office/drawing/2014/main" val="2891313042"/>
                    </a:ext>
                  </a:extLst>
                </a:gridCol>
                <a:gridCol w="1156970">
                  <a:extLst>
                    <a:ext uri="{9D8B030D-6E8A-4147-A177-3AD203B41FA5}">
                      <a16:colId xmlns:a16="http://schemas.microsoft.com/office/drawing/2014/main" val="2555822805"/>
                    </a:ext>
                  </a:extLst>
                </a:gridCol>
              </a:tblGrid>
              <a:tr h="212725">
                <a:tc>
                  <a:txBody>
                    <a:bodyPr/>
                    <a:lstStyle/>
                    <a:p>
                      <a:pPr algn="just">
                        <a:lnSpc>
                          <a:spcPts val="1650"/>
                        </a:lnSpc>
                        <a:spcAft>
                          <a:spcPts val="0"/>
                        </a:spcAft>
                      </a:pPr>
                      <a:r>
                        <a:rPr lang="en-IN" sz="1400">
                          <a:effectLst/>
                        </a:rPr>
                        <a:t>Sub-Intervals</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650"/>
                        </a:lnSpc>
                        <a:spcAft>
                          <a:spcPts val="0"/>
                        </a:spcAft>
                      </a:pPr>
                      <a:r>
                        <a:rPr lang="en-IN" sz="1400">
                          <a:effectLst/>
                        </a:rPr>
                        <a:t>Value</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650"/>
                        </a:lnSpc>
                        <a:spcAft>
                          <a:spcPts val="0"/>
                        </a:spcAft>
                      </a:pPr>
                      <a:r>
                        <a:rPr lang="en-IN" sz="14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650"/>
                        </a:lnSpc>
                        <a:spcAft>
                          <a:spcPts val="0"/>
                        </a:spcAft>
                      </a:pPr>
                      <a:r>
                        <a:rPr lang="en-IN" sz="1400">
                          <a:effectLst/>
                        </a:rPr>
                        <a:t>Error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58719337"/>
                  </a:ext>
                </a:extLst>
              </a:tr>
              <a:tr h="216535">
                <a:tc>
                  <a:txBody>
                    <a:bodyPr/>
                    <a:lstStyle/>
                    <a:p>
                      <a:pPr algn="just">
                        <a:lnSpc>
                          <a:spcPts val="1650"/>
                        </a:lnSpc>
                        <a:spcAft>
                          <a:spcPts val="0"/>
                        </a:spcAft>
                      </a:pPr>
                      <a:r>
                        <a:rPr lang="en-IN" sz="1400">
                          <a:effectLst/>
                        </a:rPr>
                        <a:t>10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650"/>
                        </a:lnSpc>
                        <a:spcAft>
                          <a:spcPts val="0"/>
                        </a:spcAft>
                      </a:pPr>
                      <a:r>
                        <a:rPr lang="en-IN" sz="1400">
                          <a:effectLst/>
                        </a:rPr>
                        <a:t>.00953667</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650"/>
                        </a:lnSpc>
                        <a:spcAft>
                          <a:spcPts val="0"/>
                        </a:spcAft>
                      </a:pPr>
                      <a:r>
                        <a:rPr lang="en-IN" sz="14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650"/>
                        </a:lnSpc>
                        <a:spcAft>
                          <a:spcPts val="0"/>
                        </a:spcAft>
                      </a:pPr>
                      <a:r>
                        <a:rPr lang="en-IN" sz="1400">
                          <a:effectLst/>
                        </a:rPr>
                        <a:t>.134998</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08185160"/>
                  </a:ext>
                </a:extLst>
              </a:tr>
              <a:tr h="216535">
                <a:tc>
                  <a:txBody>
                    <a:bodyPr/>
                    <a:lstStyle/>
                    <a:p>
                      <a:pPr algn="just">
                        <a:lnSpc>
                          <a:spcPts val="1650"/>
                        </a:lnSpc>
                        <a:spcAft>
                          <a:spcPts val="0"/>
                        </a:spcAft>
                      </a:pPr>
                      <a:r>
                        <a:rPr lang="en-IN" sz="1400">
                          <a:effectLst/>
                        </a:rPr>
                        <a:t>100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650"/>
                        </a:lnSpc>
                        <a:spcAft>
                          <a:spcPts val="0"/>
                        </a:spcAft>
                      </a:pPr>
                      <a:r>
                        <a:rPr lang="en-IN" sz="1400">
                          <a:effectLst/>
                        </a:rPr>
                        <a:t>.00952381</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650"/>
                        </a:lnSpc>
                        <a:spcAft>
                          <a:spcPts val="0"/>
                        </a:spcAft>
                      </a:pPr>
                      <a:r>
                        <a:rPr lang="en-IN" sz="14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650"/>
                        </a:lnSpc>
                        <a:spcAft>
                          <a:spcPts val="0"/>
                        </a:spcAft>
                      </a:pPr>
                      <a:r>
                        <a:rPr lang="en-IN" sz="1400">
                          <a:effectLst/>
                        </a:rPr>
                        <a:t>9.7789*10^-6</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60401194"/>
                  </a:ext>
                </a:extLst>
              </a:tr>
              <a:tr h="212725">
                <a:tc>
                  <a:txBody>
                    <a:bodyPr/>
                    <a:lstStyle/>
                    <a:p>
                      <a:pPr algn="just">
                        <a:lnSpc>
                          <a:spcPts val="1650"/>
                        </a:lnSpc>
                        <a:spcAft>
                          <a:spcPts val="0"/>
                        </a:spcAft>
                      </a:pPr>
                      <a:r>
                        <a:rPr lang="en-IN" sz="1400">
                          <a:effectLst/>
                        </a:rPr>
                        <a:t>1000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650"/>
                        </a:lnSpc>
                        <a:spcAft>
                          <a:spcPts val="0"/>
                        </a:spcAft>
                      </a:pPr>
                      <a:r>
                        <a:rPr lang="en-IN" sz="1400">
                          <a:effectLst/>
                        </a:rPr>
                        <a:t>.00952381</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650"/>
                        </a:lnSpc>
                        <a:spcAft>
                          <a:spcPts val="0"/>
                        </a:spcAft>
                      </a:pPr>
                      <a:r>
                        <a:rPr lang="en-IN" sz="14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650"/>
                        </a:lnSpc>
                        <a:spcAft>
                          <a:spcPts val="0"/>
                        </a:spcAft>
                      </a:pPr>
                      <a:r>
                        <a:rPr lang="en-IN" sz="1400">
                          <a:effectLst/>
                        </a:rPr>
                        <a:t>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23795302"/>
                  </a:ext>
                </a:extLst>
              </a:tr>
              <a:tr h="212725">
                <a:tc>
                  <a:txBody>
                    <a:bodyPr/>
                    <a:lstStyle/>
                    <a:p>
                      <a:pPr algn="just">
                        <a:lnSpc>
                          <a:spcPts val="1650"/>
                        </a:lnSpc>
                        <a:spcAft>
                          <a:spcPts val="0"/>
                        </a:spcAft>
                      </a:pPr>
                      <a:r>
                        <a:rPr lang="en-IN" sz="1400">
                          <a:effectLst/>
                        </a:rPr>
                        <a:t>10000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650"/>
                        </a:lnSpc>
                        <a:spcAft>
                          <a:spcPts val="0"/>
                        </a:spcAft>
                      </a:pPr>
                      <a:r>
                        <a:rPr lang="en-IN" sz="1400">
                          <a:effectLst/>
                        </a:rPr>
                        <a:t>.00952381</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650"/>
                        </a:lnSpc>
                        <a:spcAft>
                          <a:spcPts val="0"/>
                        </a:spcAft>
                      </a:pPr>
                      <a:r>
                        <a:rPr lang="en-IN" sz="14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ts val="1650"/>
                        </a:lnSpc>
                        <a:spcAft>
                          <a:spcPts val="0"/>
                        </a:spcAft>
                      </a:pPr>
                      <a:r>
                        <a:rPr lang="en-IN" sz="1400" dirty="0">
                          <a:effectLst/>
                        </a:rPr>
                        <a:t>0</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66307002"/>
                  </a:ext>
                </a:extLst>
              </a:tr>
            </a:tbl>
          </a:graphicData>
        </a:graphic>
      </p:graphicFrame>
      <p:pic>
        <p:nvPicPr>
          <p:cNvPr id="307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7387" y="2323391"/>
            <a:ext cx="3917516" cy="1367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6380" y="3691933"/>
            <a:ext cx="3913180" cy="1314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0030" y="5008957"/>
            <a:ext cx="3913180" cy="1297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61633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172365"/>
            <a:ext cx="10772775" cy="1658198"/>
          </a:xfrm>
        </p:spPr>
        <p:txBody>
          <a:bodyPr/>
          <a:lstStyle/>
          <a:p>
            <a:r>
              <a:rPr lang="en-US" dirty="0" smtClean="0"/>
              <a:t>Software Design and </a:t>
            </a:r>
            <a:r>
              <a:rPr lang="en-US" dirty="0" err="1" smtClean="0"/>
              <a:t>Devlopment</a:t>
            </a:r>
            <a:endParaRPr lang="en-IN" dirty="0"/>
          </a:p>
        </p:txBody>
      </p:sp>
      <p:sp>
        <p:nvSpPr>
          <p:cNvPr id="3" name="Content Placeholder 2"/>
          <p:cNvSpPr>
            <a:spLocks noGrp="1"/>
          </p:cNvSpPr>
          <p:nvPr>
            <p:ph idx="1"/>
          </p:nvPr>
        </p:nvSpPr>
        <p:spPr/>
        <p:txBody>
          <a:bodyPr/>
          <a:lstStyle/>
          <a:p>
            <a:pPr marL="0" indent="0">
              <a:buNone/>
            </a:pPr>
            <a:r>
              <a:rPr lang="en-US" b="1" dirty="0" smtClean="0"/>
              <a:t>Requirement Analysis-	</a:t>
            </a:r>
            <a:r>
              <a:rPr lang="en-US" dirty="0" smtClean="0"/>
              <a:t>	</a:t>
            </a:r>
            <a:r>
              <a:rPr lang="en-US" dirty="0" err="1" smtClean="0"/>
              <a:t>i</a:t>
            </a:r>
            <a:r>
              <a:rPr lang="en-US" dirty="0" smtClean="0"/>
              <a:t>) Range of input values</a:t>
            </a:r>
          </a:p>
          <a:p>
            <a:pPr marL="0" indent="0">
              <a:buNone/>
            </a:pPr>
            <a:r>
              <a:rPr lang="en-US" dirty="0" smtClean="0"/>
              <a:t>				ii) Precision of output</a:t>
            </a:r>
          </a:p>
          <a:p>
            <a:pPr marL="0" indent="0">
              <a:buNone/>
            </a:pPr>
            <a:r>
              <a:rPr lang="en-US" dirty="0"/>
              <a:t>	</a:t>
            </a:r>
            <a:r>
              <a:rPr lang="en-US" dirty="0" smtClean="0"/>
              <a:t>			iii) Running time of algorithms</a:t>
            </a:r>
          </a:p>
          <a:p>
            <a:pPr marL="0" indent="0">
              <a:buNone/>
            </a:pPr>
            <a:endParaRPr lang="en-US" dirty="0" smtClean="0"/>
          </a:p>
          <a:p>
            <a:pPr marL="0" indent="0">
              <a:buNone/>
            </a:pPr>
            <a:r>
              <a:rPr lang="en-US" b="1" dirty="0" smtClean="0"/>
              <a:t>System Design- </a:t>
            </a:r>
            <a:r>
              <a:rPr lang="en-US" dirty="0" smtClean="0"/>
              <a:t>Switch-Menu Program for the implementation of functions.</a:t>
            </a:r>
          </a:p>
          <a:p>
            <a:pPr marL="0" indent="0">
              <a:buNone/>
            </a:pPr>
            <a:endParaRPr lang="en-US" dirty="0"/>
          </a:p>
          <a:p>
            <a:pPr marL="0" indent="0">
              <a:buNone/>
            </a:pPr>
            <a:r>
              <a:rPr lang="en-US" b="1" dirty="0" smtClean="0"/>
              <a:t>Implementation-</a:t>
            </a:r>
            <a:r>
              <a:rPr lang="en-US" dirty="0" smtClean="0"/>
              <a:t> Language used C++</a:t>
            </a:r>
          </a:p>
        </p:txBody>
      </p:sp>
    </p:spTree>
    <p:extLst>
      <p:ext uri="{BB962C8B-B14F-4D97-AF65-F5344CB8AC3E}">
        <p14:creationId xmlns:p14="http://schemas.microsoft.com/office/powerpoint/2010/main" val="42329628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a:t>
            </a:r>
            <a:r>
              <a:rPr lang="en-US" dirty="0"/>
              <a:t>C</a:t>
            </a:r>
            <a:r>
              <a:rPr lang="en-US" dirty="0" smtClean="0"/>
              <a:t>ode Listings</a:t>
            </a:r>
            <a:endParaRPr lang="en-IN" dirty="0"/>
          </a:p>
        </p:txBody>
      </p:sp>
      <p:sp>
        <p:nvSpPr>
          <p:cNvPr id="3" name="Content Placeholder 2"/>
          <p:cNvSpPr>
            <a:spLocks noGrp="1"/>
          </p:cNvSpPr>
          <p:nvPr>
            <p:ph idx="1"/>
          </p:nvPr>
        </p:nvSpPr>
        <p:spPr>
          <a:xfrm>
            <a:off x="676656" y="2413334"/>
            <a:ext cx="10753725" cy="3766185"/>
          </a:xfrm>
        </p:spPr>
        <p:txBody>
          <a:bodyPr/>
          <a:lstStyle/>
          <a:p>
            <a:r>
              <a:rPr lang="en-US" dirty="0" smtClean="0"/>
              <a:t>The source code can be found at-</a:t>
            </a:r>
          </a:p>
          <a:p>
            <a:endParaRPr lang="en-US" dirty="0" smtClean="0"/>
          </a:p>
          <a:p>
            <a:pPr marL="4572" lvl="1" indent="0">
              <a:buNone/>
            </a:pPr>
            <a:r>
              <a:rPr lang="en-IN" dirty="0" smtClean="0">
                <a:hlinkClick r:id="rId2"/>
              </a:rPr>
              <a:t>https</a:t>
            </a:r>
            <a:r>
              <a:rPr lang="en-IN" dirty="0">
                <a:hlinkClick r:id="rId2"/>
              </a:rPr>
              <a:t>://</a:t>
            </a:r>
            <a:r>
              <a:rPr lang="en-IN" dirty="0" smtClean="0">
                <a:hlinkClick r:id="rId2"/>
              </a:rPr>
              <a:t>drive.google.com/open?id=1iRhyAq9bTSimDEBRAbcJxiMpo9sMj4K8</a:t>
            </a:r>
            <a:endParaRPr lang="en-IN" dirty="0" smtClean="0"/>
          </a:p>
          <a:p>
            <a:pPr lvl="1"/>
            <a:endParaRPr lang="en-US" dirty="0"/>
          </a:p>
          <a:p>
            <a:pPr marL="4572" lvl="1" indent="0">
              <a:buNone/>
            </a:pPr>
            <a:r>
              <a:rPr lang="en-US" dirty="0" smtClean="0"/>
              <a:t>All the testing versions of individual algorithms are here-</a:t>
            </a:r>
          </a:p>
          <a:p>
            <a:pPr marL="4572" lvl="1" indent="0">
              <a:buNone/>
            </a:pPr>
            <a:r>
              <a:rPr lang="en-US" dirty="0"/>
              <a:t>	</a:t>
            </a:r>
            <a:endParaRPr lang="en-US" dirty="0" smtClean="0"/>
          </a:p>
          <a:p>
            <a:pPr marL="4572" lvl="1" indent="0">
              <a:buNone/>
            </a:pPr>
            <a:r>
              <a:rPr lang="en-US" dirty="0">
                <a:hlinkClick r:id="rId3"/>
              </a:rPr>
              <a:t>https://</a:t>
            </a:r>
            <a:r>
              <a:rPr lang="en-US" dirty="0" smtClean="0">
                <a:hlinkClick r:id="rId3"/>
              </a:rPr>
              <a:t>drive.google.com/open?id=1ku1CrCKv9ptn5jCSZ81hCPbFwQuW4xf7</a:t>
            </a:r>
            <a:endParaRPr lang="en-US" dirty="0" smtClean="0"/>
          </a:p>
          <a:p>
            <a:pPr marL="4572" lvl="1" indent="0">
              <a:buNone/>
            </a:pPr>
            <a:endParaRPr lang="en-IN" dirty="0"/>
          </a:p>
        </p:txBody>
      </p:sp>
    </p:spTree>
    <p:extLst>
      <p:ext uri="{BB962C8B-B14F-4D97-AF65-F5344CB8AC3E}">
        <p14:creationId xmlns:p14="http://schemas.microsoft.com/office/powerpoint/2010/main" val="5410713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Outputs</a:t>
            </a:r>
            <a:endParaRPr lang="en-IN" dirty="0"/>
          </a:p>
        </p:txBody>
      </p:sp>
      <p:pic>
        <p:nvPicPr>
          <p:cNvPr id="410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4" y="1894971"/>
            <a:ext cx="5729287" cy="287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8"/>
          <p:cNvPicPr>
            <a:picLocks noChangeAspect="1" noChangeArrowheads="1"/>
          </p:cNvPicPr>
          <p:nvPr/>
        </p:nvPicPr>
        <p:blipFill rotWithShape="1">
          <a:blip r:embed="rId3">
            <a:extLst>
              <a:ext uri="{28A0092B-C50C-407E-A947-70E740481C1C}">
                <a14:useLocalDpi xmlns:a14="http://schemas.microsoft.com/office/drawing/2010/main" val="0"/>
              </a:ext>
            </a:extLst>
          </a:blip>
          <a:srcRect r="-1231" b="47343"/>
          <a:stretch/>
        </p:blipFill>
        <p:spPr bwMode="auto">
          <a:xfrm>
            <a:off x="657224" y="5080964"/>
            <a:ext cx="5799792" cy="1208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2"/>
          <p:cNvSpPr>
            <a:spLocks noGrp="1"/>
          </p:cNvSpPr>
          <p:nvPr>
            <p:ph idx="1"/>
          </p:nvPr>
        </p:nvSpPr>
        <p:spPr>
          <a:xfrm>
            <a:off x="6765159" y="3137121"/>
            <a:ext cx="2143096" cy="389073"/>
          </a:xfrm>
        </p:spPr>
        <p:txBody>
          <a:bodyPr>
            <a:normAutofit lnSpcReduction="10000"/>
          </a:bodyPr>
          <a:lstStyle/>
          <a:p>
            <a:pPr marL="0" indent="0">
              <a:buNone/>
            </a:pPr>
            <a:r>
              <a:rPr lang="en-US" u="sng" dirty="0" smtClean="0"/>
              <a:t>Main Menu</a:t>
            </a:r>
            <a:endParaRPr lang="en-IN" u="sng" dirty="0"/>
          </a:p>
        </p:txBody>
      </p:sp>
      <p:sp>
        <p:nvSpPr>
          <p:cNvPr id="12" name="Content Placeholder 2"/>
          <p:cNvSpPr txBox="1">
            <a:spLocks/>
          </p:cNvSpPr>
          <p:nvPr/>
        </p:nvSpPr>
        <p:spPr>
          <a:xfrm>
            <a:off x="6772279" y="5528526"/>
            <a:ext cx="2143096" cy="389073"/>
          </a:xfrm>
          <a:prstGeom prst="rect">
            <a:avLst/>
          </a:prstGeom>
        </p:spPr>
        <p:txBody>
          <a:bodyPr vert="horz" lIns="91440" tIns="45720" rIns="91440" bIns="45720" rtlCol="0">
            <a:normAutofit fontScale="85000" lnSpcReduction="10000"/>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buFont typeface="Arial" pitchFamily="34" charset="0"/>
              <a:buNone/>
            </a:pPr>
            <a:r>
              <a:rPr lang="en-US" u="sng" dirty="0" smtClean="0"/>
              <a:t>Factorial Function</a:t>
            </a:r>
            <a:endParaRPr lang="en-IN" u="sng" dirty="0"/>
          </a:p>
        </p:txBody>
      </p:sp>
    </p:spTree>
    <p:extLst>
      <p:ext uri="{BB962C8B-B14F-4D97-AF65-F5344CB8AC3E}">
        <p14:creationId xmlns:p14="http://schemas.microsoft.com/office/powerpoint/2010/main" val="6433447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151" y="574157"/>
            <a:ext cx="5734050" cy="139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151" y="2169482"/>
            <a:ext cx="5729287" cy="224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151" y="4499851"/>
            <a:ext cx="5734050"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2"/>
          <p:cNvSpPr>
            <a:spLocks noGrp="1"/>
          </p:cNvSpPr>
          <p:nvPr>
            <p:ph idx="1"/>
          </p:nvPr>
        </p:nvSpPr>
        <p:spPr>
          <a:xfrm>
            <a:off x="6850617" y="1084263"/>
            <a:ext cx="3686348" cy="375200"/>
          </a:xfrm>
        </p:spPr>
        <p:txBody>
          <a:bodyPr>
            <a:normAutofit fontScale="92500" lnSpcReduction="10000"/>
          </a:bodyPr>
          <a:lstStyle/>
          <a:p>
            <a:pPr marL="0" indent="0">
              <a:buNone/>
            </a:pPr>
            <a:r>
              <a:rPr lang="en-US" u="sng" dirty="0" smtClean="0"/>
              <a:t>Complementary Error function</a:t>
            </a:r>
            <a:endParaRPr lang="en-IN" u="sng" dirty="0"/>
          </a:p>
        </p:txBody>
      </p:sp>
      <p:sp>
        <p:nvSpPr>
          <p:cNvPr id="4" name="Rectangle 3"/>
          <p:cNvSpPr/>
          <p:nvPr/>
        </p:nvSpPr>
        <p:spPr>
          <a:xfrm>
            <a:off x="6850617" y="2920925"/>
            <a:ext cx="3553537" cy="369332"/>
          </a:xfrm>
          <a:prstGeom prst="rect">
            <a:avLst/>
          </a:prstGeom>
        </p:spPr>
        <p:txBody>
          <a:bodyPr wrap="none">
            <a:spAutoFit/>
          </a:bodyPr>
          <a:lstStyle/>
          <a:p>
            <a:r>
              <a:rPr lang="en-IN" u="sng" dirty="0">
                <a:solidFill>
                  <a:srgbClr val="000000"/>
                </a:solidFill>
                <a:latin typeface="Calibri" panose="020F0502020204030204" pitchFamily="34" charset="0"/>
                <a:ea typeface="Times New Roman" panose="02020603050405020304" pitchFamily="18" charset="0"/>
              </a:rPr>
              <a:t>Factorial by Stirling’s Approximation</a:t>
            </a:r>
            <a:endParaRPr lang="en-IN" dirty="0"/>
          </a:p>
        </p:txBody>
      </p:sp>
      <p:sp>
        <p:nvSpPr>
          <p:cNvPr id="7" name="Rectangle 6"/>
          <p:cNvSpPr/>
          <p:nvPr/>
        </p:nvSpPr>
        <p:spPr>
          <a:xfrm>
            <a:off x="6850617" y="5262922"/>
            <a:ext cx="3209597" cy="369332"/>
          </a:xfrm>
          <a:prstGeom prst="rect">
            <a:avLst/>
          </a:prstGeom>
        </p:spPr>
        <p:txBody>
          <a:bodyPr wrap="none">
            <a:spAutoFit/>
          </a:bodyPr>
          <a:lstStyle/>
          <a:p>
            <a:r>
              <a:rPr lang="en-IN" u="sng" dirty="0">
                <a:solidFill>
                  <a:srgbClr val="000000"/>
                </a:solidFill>
                <a:latin typeface="Calibri" panose="020F0502020204030204" pitchFamily="34" charset="0"/>
                <a:ea typeface="Times New Roman" panose="02020603050405020304" pitchFamily="18" charset="0"/>
              </a:rPr>
              <a:t>Factorial after Euler’s Correction</a:t>
            </a:r>
            <a:endParaRPr lang="en-IN" dirty="0"/>
          </a:p>
        </p:txBody>
      </p:sp>
    </p:spTree>
    <p:extLst>
      <p:ext uri="{BB962C8B-B14F-4D97-AF65-F5344CB8AC3E}">
        <p14:creationId xmlns:p14="http://schemas.microsoft.com/office/powerpoint/2010/main" val="28310761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198" y="353556"/>
            <a:ext cx="5727700" cy="219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198" y="2498549"/>
            <a:ext cx="5727700" cy="243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198" y="4955628"/>
            <a:ext cx="5730875"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6888298" y="1265059"/>
            <a:ext cx="2842125" cy="369332"/>
          </a:xfrm>
          <a:prstGeom prst="rect">
            <a:avLst/>
          </a:prstGeom>
        </p:spPr>
        <p:txBody>
          <a:bodyPr wrap="none">
            <a:spAutoFit/>
          </a:bodyPr>
          <a:lstStyle/>
          <a:p>
            <a:r>
              <a:rPr lang="en-IN" u="sng" dirty="0">
                <a:solidFill>
                  <a:srgbClr val="000000"/>
                </a:solidFill>
                <a:latin typeface="Calibri" panose="020F0502020204030204" pitchFamily="34" charset="0"/>
                <a:ea typeface="Times New Roman" panose="02020603050405020304" pitchFamily="18" charset="0"/>
              </a:rPr>
              <a:t>Gamma by Simpson method</a:t>
            </a:r>
            <a:endParaRPr lang="en-IN" dirty="0"/>
          </a:p>
        </p:txBody>
      </p:sp>
      <p:sp>
        <p:nvSpPr>
          <p:cNvPr id="5" name="Rectangle 4"/>
          <p:cNvSpPr/>
          <p:nvPr/>
        </p:nvSpPr>
        <p:spPr>
          <a:xfrm>
            <a:off x="6888298" y="3533877"/>
            <a:ext cx="2514278" cy="369332"/>
          </a:xfrm>
          <a:prstGeom prst="rect">
            <a:avLst/>
          </a:prstGeom>
        </p:spPr>
        <p:txBody>
          <a:bodyPr wrap="none">
            <a:spAutoFit/>
          </a:bodyPr>
          <a:lstStyle/>
          <a:p>
            <a:r>
              <a:rPr lang="en-IN" u="sng" dirty="0">
                <a:solidFill>
                  <a:srgbClr val="000000"/>
                </a:solidFill>
                <a:latin typeface="Calibri" panose="020F0502020204030204" pitchFamily="34" charset="0"/>
                <a:ea typeface="Times New Roman" panose="02020603050405020304" pitchFamily="18" charset="0"/>
              </a:rPr>
              <a:t>Beta by </a:t>
            </a:r>
            <a:r>
              <a:rPr lang="en-IN" u="sng" dirty="0" err="1">
                <a:solidFill>
                  <a:srgbClr val="000000"/>
                </a:solidFill>
                <a:latin typeface="Calibri" panose="020F0502020204030204" pitchFamily="34" charset="0"/>
                <a:ea typeface="Times New Roman" panose="02020603050405020304" pitchFamily="18" charset="0"/>
              </a:rPr>
              <a:t>simpson</a:t>
            </a:r>
            <a:r>
              <a:rPr lang="en-IN" u="sng" dirty="0">
                <a:solidFill>
                  <a:srgbClr val="000000"/>
                </a:solidFill>
                <a:latin typeface="Calibri" panose="020F0502020204030204" pitchFamily="34" charset="0"/>
                <a:ea typeface="Times New Roman" panose="02020603050405020304" pitchFamily="18" charset="0"/>
              </a:rPr>
              <a:t> method</a:t>
            </a:r>
            <a:endParaRPr lang="en-IN" dirty="0"/>
          </a:p>
        </p:txBody>
      </p:sp>
      <p:sp>
        <p:nvSpPr>
          <p:cNvPr id="6" name="Rectangle 5"/>
          <p:cNvSpPr/>
          <p:nvPr/>
        </p:nvSpPr>
        <p:spPr>
          <a:xfrm>
            <a:off x="6888298" y="5521712"/>
            <a:ext cx="1666739" cy="410882"/>
          </a:xfrm>
          <a:prstGeom prst="rect">
            <a:avLst/>
          </a:prstGeom>
        </p:spPr>
        <p:txBody>
          <a:bodyPr wrap="none">
            <a:spAutoFit/>
          </a:bodyPr>
          <a:lstStyle/>
          <a:p>
            <a:pPr algn="ctr">
              <a:lnSpc>
                <a:spcPct val="115000"/>
              </a:lnSpc>
              <a:spcAft>
                <a:spcPts val="0"/>
              </a:spcAft>
            </a:pPr>
            <a:r>
              <a:rPr lang="en-IN" u="sng" dirty="0">
                <a:solidFill>
                  <a:srgbClr val="000000"/>
                </a:solidFill>
                <a:latin typeface="Calibri" panose="020F0502020204030204" pitchFamily="34" charset="0"/>
                <a:ea typeface="Times New Roman" panose="02020603050405020304" pitchFamily="18" charset="0"/>
                <a:cs typeface="Calibri" panose="020F0502020204030204" pitchFamily="34" charset="0"/>
              </a:rPr>
              <a:t>B</a:t>
            </a:r>
            <a:r>
              <a:rPr lang="en-IN" u="sng"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eta </a:t>
            </a:r>
            <a:r>
              <a:rPr lang="en-IN" u="sng" dirty="0">
                <a:solidFill>
                  <a:srgbClr val="000000"/>
                </a:solidFill>
                <a:latin typeface="Calibri" panose="020F0502020204030204" pitchFamily="34" charset="0"/>
                <a:ea typeface="Times New Roman" panose="02020603050405020304" pitchFamily="18" charset="0"/>
                <a:cs typeface="Calibri" panose="020F0502020204030204" pitchFamily="34" charset="0"/>
              </a:rPr>
              <a:t>by relation</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1814155"/>
      </p:ext>
    </p:extLst>
  </p:cSld>
  <p:clrMapOvr>
    <a:masterClrMapping/>
  </p:clrMapOvr>
  <p:timing>
    <p:tnLst>
      <p:par>
        <p:cTn id="1" dur="indefinite" restart="never" nodeType="tmRoot"/>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644</TotalTime>
  <Words>303</Words>
  <Application>Microsoft Office PowerPoint</Application>
  <PresentationFormat>Widescreen</PresentationFormat>
  <Paragraphs>96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Metropolitan</vt:lpstr>
      <vt:lpstr>Summer Training</vt:lpstr>
      <vt:lpstr>Introduction</vt:lpstr>
      <vt:lpstr>PowerPoint Presentation</vt:lpstr>
      <vt:lpstr>PowerPoint Presentation</vt:lpstr>
      <vt:lpstr>Software Design and Devlopment</vt:lpstr>
      <vt:lpstr>Source Code Listings</vt:lpstr>
      <vt:lpstr>Outputs</vt:lpstr>
      <vt:lpstr>PowerPoint Presentation</vt:lpstr>
      <vt:lpstr>PowerPoint Presentation</vt:lpstr>
      <vt:lpstr>References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Training</dc:title>
  <dc:creator>Gaurav Soni</dc:creator>
  <cp:lastModifiedBy>Gaurav Soni</cp:lastModifiedBy>
  <cp:revision>21</cp:revision>
  <dcterms:created xsi:type="dcterms:W3CDTF">2019-10-10T18:02:33Z</dcterms:created>
  <dcterms:modified xsi:type="dcterms:W3CDTF">2019-10-13T15:30:46Z</dcterms:modified>
</cp:coreProperties>
</file>