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7" r:id="rId19"/>
    <p:sldId id="272" r:id="rId20"/>
    <p:sldId id="278" r:id="rId21"/>
    <p:sldId id="273" r:id="rId22"/>
    <p:sldId id="279" r:id="rId23"/>
    <p:sldId id="274" r:id="rId24"/>
    <p:sldId id="280"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0CBE4C7-FF66-468A-B5B3-6734BC7CCEC2}" type="datetimeFigureOut">
              <a:rPr lang="en-US" smtClean="0"/>
              <a:pPr/>
              <a:t>11/22/2021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2772259-0DA6-4BF6-8052-965A5409BF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0CBE4C7-FF66-468A-B5B3-6734BC7CCEC2}" type="datetimeFigureOut">
              <a:rPr lang="en-US" smtClean="0"/>
              <a:pPr/>
              <a:t>11/22/2021</a:t>
            </a:fld>
            <a:endParaRPr lang="en-US"/>
          </a:p>
        </p:txBody>
      </p:sp>
      <p:sp>
        <p:nvSpPr>
          <p:cNvPr id="27" name="Slide Number Placeholder 26"/>
          <p:cNvSpPr>
            <a:spLocks noGrp="1"/>
          </p:cNvSpPr>
          <p:nvPr>
            <p:ph type="sldNum" sz="quarter" idx="11"/>
          </p:nvPr>
        </p:nvSpPr>
        <p:spPr/>
        <p:txBody>
          <a:bodyPr rtlCol="0"/>
          <a:lstStyle/>
          <a:p>
            <a:fld id="{42772259-0DA6-4BF6-8052-965A5409BF4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0CBE4C7-FF66-468A-B5B3-6734BC7CCEC2}" type="datetimeFigureOut">
              <a:rPr lang="en-US" smtClean="0"/>
              <a:pPr/>
              <a:t>11/22/2021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2772259-0DA6-4BF6-8052-965A5409BF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CBE4C7-FF66-468A-B5B3-6734BC7CCEC2}"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72259-0DA6-4BF6-8052-965A5409BF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0CBE4C7-FF66-468A-B5B3-6734BC7CCEC2}" type="datetimeFigureOut">
              <a:rPr lang="en-US" smtClean="0"/>
              <a:pPr/>
              <a:t>11/22/2021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2772259-0DA6-4BF6-8052-965A5409BF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gaurav2612gupta/ML_Project" TargetMode="External"/><Relationship Id="rId2" Type="http://schemas.openxmlformats.org/officeDocument/2006/relationships/hyperlink" Target="https://email-spam-by-gaurav.herokuap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i-hub.mksa.t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ecscience.org/uploads/jpapers/202108/rvRUTTmGYo1MiJ86KpRHOop8SqW8HWawp2xvrkn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eeexplore.ieee.org/stamp/stamp.jsp?tp=&amp;arnumber=7921698&amp;tag=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ci-hub.mksa.to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EMAIL SPAM PREDICTION</a:t>
            </a:r>
            <a:endParaRPr lang="en-US" dirty="0"/>
          </a:p>
        </p:txBody>
      </p:sp>
      <p:sp>
        <p:nvSpPr>
          <p:cNvPr id="3" name="Subtitle 2"/>
          <p:cNvSpPr>
            <a:spLocks noGrp="1"/>
          </p:cNvSpPr>
          <p:nvPr>
            <p:ph type="subTitle" idx="1"/>
          </p:nvPr>
        </p:nvSpPr>
        <p:spPr>
          <a:xfrm>
            <a:off x="4191000" y="5638800"/>
            <a:ext cx="4953000" cy="1066800"/>
          </a:xfrm>
        </p:spPr>
        <p:txBody>
          <a:bodyPr/>
          <a:lstStyle/>
          <a:p>
            <a:r>
              <a:rPr lang="en-US" dirty="0" smtClean="0"/>
              <a:t>Name: Gaurav Gupta</a:t>
            </a:r>
          </a:p>
          <a:p>
            <a:r>
              <a:rPr lang="en-US" dirty="0" smtClean="0"/>
              <a:t>Roll No: 1901068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04800" y="2133600"/>
            <a:ext cx="4092575" cy="2865437"/>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191000" y="2117725"/>
            <a:ext cx="4664075" cy="2759075"/>
          </a:xfrm>
          <a:prstGeom prst="rect">
            <a:avLst/>
          </a:prstGeom>
          <a:noFill/>
          <a:ln w="9525">
            <a:noFill/>
            <a:miter lim="800000"/>
            <a:headEnd/>
            <a:tailEnd/>
          </a:ln>
          <a:effectLst/>
        </p:spPr>
      </p:pic>
      <p:sp>
        <p:nvSpPr>
          <p:cNvPr id="6" name="Title 1"/>
          <p:cNvSpPr>
            <a:spLocks noGrp="1"/>
          </p:cNvSpPr>
          <p:nvPr>
            <p:ph type="title"/>
          </p:nvPr>
        </p:nvSpPr>
        <p:spPr>
          <a:xfrm>
            <a:off x="838200" y="4953000"/>
            <a:ext cx="2590800" cy="838200"/>
          </a:xfrm>
        </p:spPr>
        <p:txBody>
          <a:bodyPr>
            <a:normAutofit/>
          </a:bodyPr>
          <a:lstStyle/>
          <a:p>
            <a:r>
              <a:rPr lang="en-US" sz="2000" dirty="0" smtClean="0"/>
              <a:t>Spam Emails</a:t>
            </a:r>
            <a:endParaRPr lang="en-US" sz="2000" dirty="0"/>
          </a:p>
        </p:txBody>
      </p:sp>
      <p:sp>
        <p:nvSpPr>
          <p:cNvPr id="7" name="Title 1"/>
          <p:cNvSpPr txBox="1">
            <a:spLocks/>
          </p:cNvSpPr>
          <p:nvPr/>
        </p:nvSpPr>
        <p:spPr>
          <a:xfrm>
            <a:off x="4724400" y="4953000"/>
            <a:ext cx="2590800" cy="8382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Ham Emails</a:t>
            </a: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Model Building</a:t>
            </a:r>
            <a:endParaRPr lang="en-US" dirty="0"/>
          </a:p>
        </p:txBody>
      </p:sp>
      <p:sp>
        <p:nvSpPr>
          <p:cNvPr id="3" name="Content Placeholder 2"/>
          <p:cNvSpPr>
            <a:spLocks noGrp="1"/>
          </p:cNvSpPr>
          <p:nvPr>
            <p:ph idx="1"/>
          </p:nvPr>
        </p:nvSpPr>
        <p:spPr>
          <a:xfrm>
            <a:off x="152400" y="2057400"/>
            <a:ext cx="8839200" cy="4517136"/>
          </a:xfrm>
        </p:spPr>
        <p:txBody>
          <a:bodyPr/>
          <a:lstStyle/>
          <a:p>
            <a:pPr>
              <a:buNone/>
            </a:pPr>
            <a:r>
              <a:rPr lang="en-US" dirty="0" smtClean="0"/>
              <a:t>This consists of three major parts: </a:t>
            </a:r>
          </a:p>
          <a:p>
            <a:r>
              <a:rPr lang="en-US" dirty="0" err="1" smtClean="0"/>
              <a:t>Vectorizing</a:t>
            </a:r>
            <a:r>
              <a:rPr lang="en-US" dirty="0" smtClean="0"/>
              <a:t> the Data: We separate each of the transformed text into a list of words. This can be done with Count </a:t>
            </a:r>
            <a:r>
              <a:rPr lang="en-US" dirty="0" err="1" smtClean="0"/>
              <a:t>Vectorizer</a:t>
            </a:r>
            <a:r>
              <a:rPr lang="en-US" dirty="0" smtClean="0"/>
              <a:t> or TFIDF </a:t>
            </a:r>
            <a:r>
              <a:rPr lang="en-US" dirty="0" err="1" smtClean="0"/>
              <a:t>Vectorizer</a:t>
            </a:r>
            <a:r>
              <a:rPr lang="en-US" dirty="0" smtClean="0"/>
              <a:t>. In this Project I have used the TFIDF </a:t>
            </a:r>
            <a:r>
              <a:rPr lang="en-US" dirty="0" err="1" smtClean="0"/>
              <a:t>vectorizer</a:t>
            </a:r>
            <a:r>
              <a:rPr lang="en-US" dirty="0" smtClean="0"/>
              <a:t> as it gave me better results.</a:t>
            </a:r>
          </a:p>
          <a:p>
            <a:endParaRPr lang="en-US" dirty="0" smtClean="0"/>
          </a:p>
          <a:p>
            <a:r>
              <a:rPr lang="en-US" dirty="0" smtClean="0"/>
              <a:t>Splitting the Data Set: Now as we Split the Data set into Test Set and Train Set.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507736"/>
          </a:xfrm>
        </p:spPr>
        <p:txBody>
          <a:bodyPr/>
          <a:lstStyle/>
          <a:p>
            <a:r>
              <a:rPr lang="en-US" dirty="0" smtClean="0"/>
              <a:t>Training the Data Set: Now we have to choose a suitable Algorithm to train our Data Set. Since this is a Classification problem we can use Logistic Regression to Implement the Model. But I checked with other Models as well to get the best results and recorded their Accuracy and Precision.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04800" y="1295400"/>
            <a:ext cx="4495800" cy="4931631"/>
          </a:xfrm>
          <a:prstGeom prst="rect">
            <a:avLst/>
          </a:prstGeom>
          <a:noFill/>
          <a:ln w="12700">
            <a:solidFill>
              <a:schemeClr val="tx1"/>
            </a:solidFill>
            <a:miter lim="800000"/>
            <a:headEnd/>
            <a:tailEnd/>
          </a:ln>
          <a:effectLst/>
        </p:spPr>
      </p:pic>
      <p:sp>
        <p:nvSpPr>
          <p:cNvPr id="6" name="Left Arrow 5"/>
          <p:cNvSpPr/>
          <p:nvPr/>
        </p:nvSpPr>
        <p:spPr>
          <a:xfrm>
            <a:off x="4953000" y="1905000"/>
            <a:ext cx="1600200" cy="381000"/>
          </a:xfrm>
          <a:prstGeom prst="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629400" y="1752600"/>
            <a:ext cx="2362200" cy="838200"/>
          </a:xfrm>
          <a:prstGeom prst="round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latin typeface="+mj-lt"/>
              </a:rPr>
              <a:t>BEST PRECISION</a:t>
            </a:r>
            <a:endParaRPr lang="en-US" dirty="0">
              <a:solidFill>
                <a:schemeClr val="accent1">
                  <a:lumMod val="75000"/>
                </a:schemeClr>
              </a:solidFill>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lstStyle/>
          <a:p>
            <a:pPr>
              <a:buNone/>
            </a:pPr>
            <a:r>
              <a:rPr lang="en-US" dirty="0" smtClean="0"/>
              <a:t>	From the Table we can clearly see that Multinomial Naïve Base is the best Algorithm to work with as it has the best Precision and Accuracy as compared to other Algorithms.</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066800"/>
          </a:xfrm>
        </p:spPr>
        <p:txBody>
          <a:bodyPr/>
          <a:lstStyle/>
          <a:p>
            <a:r>
              <a:rPr lang="en-US" dirty="0" smtClean="0"/>
              <a:t>Using ANN based Classifier Models</a:t>
            </a:r>
            <a:endParaRPr lang="en-US" dirty="0"/>
          </a:p>
        </p:txBody>
      </p:sp>
      <p:sp>
        <p:nvSpPr>
          <p:cNvPr id="3" name="Content Placeholder 2"/>
          <p:cNvSpPr>
            <a:spLocks noGrp="1"/>
          </p:cNvSpPr>
          <p:nvPr>
            <p:ph idx="1"/>
          </p:nvPr>
        </p:nvSpPr>
        <p:spPr>
          <a:xfrm>
            <a:off x="457200" y="1524000"/>
            <a:ext cx="8229600" cy="5050536"/>
          </a:xfrm>
        </p:spPr>
        <p:txBody>
          <a:bodyPr>
            <a:normAutofit fontScale="92500" lnSpcReduction="10000"/>
          </a:bodyPr>
          <a:lstStyle/>
          <a:p>
            <a:r>
              <a:rPr lang="en-US" dirty="0" smtClean="0"/>
              <a:t>Using Sigmoid Neuron: </a:t>
            </a:r>
          </a:p>
          <a:p>
            <a:pPr>
              <a:buNone/>
            </a:pPr>
            <a:r>
              <a:rPr lang="en-US" dirty="0" smtClean="0"/>
              <a:t>	Accuracy on training data: </a:t>
            </a:r>
            <a:r>
              <a:rPr lang="en-US" dirty="0" smtClean="0"/>
              <a:t>97</a:t>
            </a:r>
            <a:r>
              <a:rPr lang="en-US" dirty="0" smtClean="0"/>
              <a:t>.95</a:t>
            </a:r>
            <a:r>
              <a:rPr lang="en-US" dirty="0" smtClean="0"/>
              <a:t>%</a:t>
            </a:r>
          </a:p>
          <a:p>
            <a:pPr>
              <a:buNone/>
            </a:pPr>
            <a:r>
              <a:rPr lang="en-US" dirty="0" smtClean="0"/>
              <a:t>	Testing Accuracy Score: </a:t>
            </a:r>
            <a:r>
              <a:rPr lang="en-US" dirty="0" smtClean="0"/>
              <a:t>95</a:t>
            </a:r>
            <a:r>
              <a:rPr lang="en-US" dirty="0" smtClean="0"/>
              <a:t>.76</a:t>
            </a:r>
            <a:r>
              <a:rPr lang="en-US" dirty="0" smtClean="0"/>
              <a:t>%</a:t>
            </a:r>
          </a:p>
          <a:p>
            <a:r>
              <a:rPr lang="en-US" dirty="0" smtClean="0"/>
              <a:t>Using SLP: </a:t>
            </a:r>
          </a:p>
          <a:p>
            <a:pPr>
              <a:buNone/>
            </a:pPr>
            <a:r>
              <a:rPr lang="en-US" dirty="0" smtClean="0"/>
              <a:t>	Accuracy on training data: 70.95%</a:t>
            </a:r>
          </a:p>
          <a:p>
            <a:pPr>
              <a:buNone/>
            </a:pPr>
            <a:r>
              <a:rPr lang="en-US" dirty="0" smtClean="0"/>
              <a:t>	Testing Accuracy Score: 69.76%</a:t>
            </a:r>
          </a:p>
          <a:p>
            <a:r>
              <a:rPr lang="en-US" dirty="0" smtClean="0"/>
              <a:t>Using MLP: </a:t>
            </a:r>
          </a:p>
          <a:p>
            <a:pPr>
              <a:buNone/>
            </a:pPr>
            <a:r>
              <a:rPr lang="en-US" dirty="0" smtClean="0"/>
              <a:t>	Accuracy on training data: 70.95%</a:t>
            </a:r>
          </a:p>
          <a:p>
            <a:pPr>
              <a:buNone/>
            </a:pPr>
            <a:r>
              <a:rPr lang="en-US" dirty="0" smtClean="0"/>
              <a:t>	Testing Accuracy Score: 69.76%</a:t>
            </a:r>
          </a:p>
          <a:p>
            <a:pPr>
              <a:buNone/>
            </a:pPr>
            <a:r>
              <a:rPr lang="en-US" dirty="0" smtClean="0"/>
              <a:t>	</a:t>
            </a:r>
          </a:p>
          <a:p>
            <a:pPr>
              <a:buNone/>
            </a:pPr>
            <a:r>
              <a:rPr lang="en-US" dirty="0" smtClean="0"/>
              <a:t>	Since the </a:t>
            </a:r>
            <a:r>
              <a:rPr lang="en-US" dirty="0" smtClean="0"/>
              <a:t>Accuracy and Precision </a:t>
            </a:r>
            <a:r>
              <a:rPr lang="en-US" dirty="0" smtClean="0"/>
              <a:t>scores were low I didn’t used these algorithms.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219200"/>
          </a:xfrm>
        </p:spPr>
        <p:txBody>
          <a:bodyPr/>
          <a:lstStyle/>
          <a:p>
            <a:r>
              <a:rPr lang="en-US" dirty="0" smtClean="0"/>
              <a:t>Creating Web App for the Model	</a:t>
            </a:r>
            <a:endParaRPr lang="en-US" dirty="0"/>
          </a:p>
        </p:txBody>
      </p:sp>
      <p:sp>
        <p:nvSpPr>
          <p:cNvPr id="3" name="Content Placeholder 2"/>
          <p:cNvSpPr>
            <a:spLocks noGrp="1"/>
          </p:cNvSpPr>
          <p:nvPr>
            <p:ph idx="1"/>
          </p:nvPr>
        </p:nvSpPr>
        <p:spPr>
          <a:xfrm>
            <a:off x="152400" y="1676400"/>
            <a:ext cx="8915400" cy="5334000"/>
          </a:xfrm>
        </p:spPr>
        <p:txBody>
          <a:bodyPr>
            <a:normAutofit lnSpcReduction="10000"/>
          </a:bodyPr>
          <a:lstStyle/>
          <a:p>
            <a:pPr>
              <a:buNone/>
            </a:pPr>
            <a:r>
              <a:rPr lang="en-US" dirty="0" smtClean="0"/>
              <a:t>	Now as we Created the model I made a Web App for the same using </a:t>
            </a:r>
            <a:r>
              <a:rPr lang="en-US" dirty="0" err="1" smtClean="0"/>
              <a:t>Streamlit</a:t>
            </a:r>
            <a:r>
              <a:rPr lang="en-US" dirty="0" smtClean="0"/>
              <a:t> Library in Python.</a:t>
            </a:r>
          </a:p>
          <a:p>
            <a:pPr>
              <a:buNone/>
            </a:pPr>
            <a:r>
              <a:rPr lang="en-US" dirty="0" smtClean="0"/>
              <a:t>	Firstly, we have to pickle our model. Pickling the model helps to serialize the model to create a .</a:t>
            </a:r>
            <a:r>
              <a:rPr lang="en-US" dirty="0" err="1" smtClean="0"/>
              <a:t>pkl</a:t>
            </a:r>
            <a:r>
              <a:rPr lang="en-US" dirty="0" smtClean="0"/>
              <a:t> file which can be used to implement the model in other place. Here I used </a:t>
            </a:r>
            <a:r>
              <a:rPr lang="en-US" dirty="0" err="1" smtClean="0"/>
              <a:t>Scikit</a:t>
            </a:r>
            <a:r>
              <a:rPr lang="en-US" dirty="0" smtClean="0"/>
              <a:t> Library to pickle my model and used the .</a:t>
            </a:r>
            <a:r>
              <a:rPr lang="en-US" dirty="0" err="1" smtClean="0"/>
              <a:t>pkl</a:t>
            </a:r>
            <a:r>
              <a:rPr lang="en-US" dirty="0" smtClean="0"/>
              <a:t> file to create a web interface using </a:t>
            </a:r>
            <a:r>
              <a:rPr lang="en-US" dirty="0" err="1" smtClean="0"/>
              <a:t>streamlit</a:t>
            </a:r>
            <a:r>
              <a:rPr lang="en-US" dirty="0" smtClean="0"/>
              <a:t> and to finish things up Deployed the web app using </a:t>
            </a:r>
            <a:r>
              <a:rPr lang="en-US" dirty="0" err="1" smtClean="0"/>
              <a:t>Heroku</a:t>
            </a:r>
            <a:r>
              <a:rPr lang="en-US" dirty="0" smtClean="0"/>
              <a:t>. Here is a link to my Web App : </a:t>
            </a:r>
          </a:p>
          <a:p>
            <a:pPr>
              <a:buNone/>
            </a:pPr>
            <a:r>
              <a:rPr lang="en-US" dirty="0" smtClean="0"/>
              <a:t>	</a:t>
            </a:r>
            <a:r>
              <a:rPr lang="en-US" dirty="0" smtClean="0">
                <a:hlinkClick r:id="rId2"/>
              </a:rPr>
              <a:t>https://email-spam-by-gaurav.herokuapp.com/</a:t>
            </a:r>
            <a:endParaRPr lang="en-US" dirty="0" smtClean="0"/>
          </a:p>
          <a:p>
            <a:pPr>
              <a:buNone/>
            </a:pPr>
            <a:r>
              <a:rPr lang="en-US" dirty="0" smtClean="0"/>
              <a:t>	For Source Code: </a:t>
            </a:r>
            <a:r>
              <a:rPr lang="en-US" sz="1800" dirty="0" smtClean="0">
                <a:hlinkClick r:id="rId3"/>
              </a:rPr>
              <a:t>https://github.com/gaurav2612gupta/ML_Project</a:t>
            </a:r>
            <a:r>
              <a:rPr lang="en-US" dirty="0" smtClean="0"/>
              <a:t>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r>
              <a:rPr lang="en-US" dirty="0" smtClean="0"/>
              <a:t>Literature Survey</a:t>
            </a:r>
            <a:endParaRPr lang="en-US" dirty="0"/>
          </a:p>
        </p:txBody>
      </p:sp>
      <p:sp>
        <p:nvSpPr>
          <p:cNvPr id="3" name="Content Placeholder 2"/>
          <p:cNvSpPr>
            <a:spLocks noGrp="1"/>
          </p:cNvSpPr>
          <p:nvPr>
            <p:ph idx="1"/>
          </p:nvPr>
        </p:nvSpPr>
        <p:spPr>
          <a:xfrm>
            <a:off x="0" y="1295400"/>
            <a:ext cx="8991600" cy="5279136"/>
          </a:xfrm>
        </p:spPr>
        <p:txBody>
          <a:bodyPr/>
          <a:lstStyle/>
          <a:p>
            <a:r>
              <a:rPr lang="en-US" dirty="0" smtClean="0"/>
              <a:t>Article 1 : </a:t>
            </a:r>
            <a:r>
              <a:rPr lang="fr-FR" dirty="0" smtClean="0"/>
              <a:t>Email classification via intention-</a:t>
            </a:r>
            <a:r>
              <a:rPr lang="fr-FR" dirty="0" err="1" smtClean="0"/>
              <a:t>based</a:t>
            </a:r>
            <a:r>
              <a:rPr lang="fr-FR" dirty="0" smtClean="0"/>
              <a:t> segmentation</a:t>
            </a:r>
          </a:p>
          <a:p>
            <a:pPr>
              <a:buNone/>
            </a:pPr>
            <a:r>
              <a:rPr lang="fr-FR" sz="1600" dirty="0" smtClean="0"/>
              <a:t>	</a:t>
            </a:r>
            <a:r>
              <a:rPr lang="fr-FR" sz="2000" dirty="0" smtClean="0"/>
              <a:t>Link : </a:t>
            </a:r>
            <a:r>
              <a:rPr lang="fr-FR" sz="2000" dirty="0" smtClean="0">
                <a:hlinkClick r:id="rId2"/>
              </a:rPr>
              <a:t>https://sci-hub.mksa.top</a:t>
            </a:r>
            <a:r>
              <a:rPr lang="fr-FR" sz="2000" dirty="0" smtClean="0">
                <a:hlinkClick r:id="rId2"/>
              </a:rPr>
              <a:t>/</a:t>
            </a:r>
            <a:r>
              <a:rPr lang="fr-FR" sz="2000" dirty="0" smtClean="0"/>
              <a:t>			    Date : </a:t>
            </a:r>
            <a:r>
              <a:rPr lang="fr-FR" sz="2000" dirty="0" err="1" smtClean="0"/>
              <a:t>Oct</a:t>
            </a:r>
            <a:r>
              <a:rPr lang="fr-FR" sz="2000" dirty="0" smtClean="0"/>
              <a:t> 2020</a:t>
            </a:r>
            <a:endParaRPr lang="fr-FR" sz="2000" dirty="0" smtClean="0"/>
          </a:p>
          <a:p>
            <a:pPr>
              <a:buNone/>
            </a:pPr>
            <a:r>
              <a:rPr lang="en-US" sz="1600" dirty="0" smtClean="0"/>
              <a:t>	</a:t>
            </a:r>
            <a:r>
              <a:rPr lang="en-US" sz="2000" dirty="0" smtClean="0"/>
              <a:t>This paper proposes a novel dynamic spam filter model that considers the changes in the interests of users with time while handling the spam activities. It uses intention-based segmentation to compare different segments of text documents instead of comparing them as a whole. The proposed spam filter is a multi-tier approach where initially, the email content is divided into segments with the help of part of speech (POS) tagging based on voices and tenses. Further, the segments are clustered using hierarchical clustering and compared using the vector space model. In the third stage, concept drift is detected in the clusters to identify the change in the interest of the user. Later, the classification of ham emails into various categories is done in the last stage. For experiments Enron dataset is used and the obtained results are promising.</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3438" y="1497013"/>
            <a:ext cx="7475537" cy="3863975"/>
          </a:xfrm>
          <a:prstGeom prst="rect">
            <a:avLst/>
          </a:prstGeom>
          <a:noFill/>
          <a:ln w="12700">
            <a:solidFill>
              <a:schemeClr val="tx1"/>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991600" cy="6096000"/>
          </a:xfrm>
        </p:spPr>
        <p:txBody>
          <a:bodyPr>
            <a:normAutofit lnSpcReduction="10000"/>
          </a:bodyPr>
          <a:lstStyle/>
          <a:p>
            <a:r>
              <a:rPr lang="en-US" dirty="0" smtClean="0"/>
              <a:t>Article 2 : Feature Extraction aligned Email Classification based on Imperative Sentence Selection through Deep Learning</a:t>
            </a:r>
            <a:endParaRPr lang="fr-FR" sz="3600" dirty="0" smtClean="0"/>
          </a:p>
          <a:p>
            <a:pPr>
              <a:buNone/>
            </a:pPr>
            <a:r>
              <a:rPr lang="fr-FR" sz="1600" dirty="0" smtClean="0"/>
              <a:t>	</a:t>
            </a:r>
            <a:r>
              <a:rPr lang="fr-FR" sz="2000" dirty="0" smtClean="0"/>
              <a:t>Link : </a:t>
            </a:r>
            <a:r>
              <a:rPr lang="fr-FR" sz="1200" dirty="0" smtClean="0">
                <a:hlinkClick r:id="rId2"/>
              </a:rPr>
              <a:t>https://iecscience.org/uploads/jpapers/202108/rvRUTTmGYo1MiJ86KpRHOop8SqW8HWawp2xvrkn0.pdf</a:t>
            </a:r>
            <a:endParaRPr lang="fr-FR" sz="1200" dirty="0" smtClean="0"/>
          </a:p>
          <a:p>
            <a:pPr>
              <a:buNone/>
            </a:pPr>
            <a:r>
              <a:rPr lang="fr-FR" sz="2000" dirty="0" smtClean="0"/>
              <a:t>	Date : </a:t>
            </a:r>
            <a:r>
              <a:rPr lang="fr-FR" sz="2000" dirty="0" err="1" smtClean="0"/>
              <a:t>Aug</a:t>
            </a:r>
            <a:r>
              <a:rPr lang="fr-FR" sz="2000" dirty="0" smtClean="0"/>
              <a:t> 2021</a:t>
            </a:r>
            <a:endParaRPr lang="fr-FR" sz="2000" dirty="0" smtClean="0"/>
          </a:p>
          <a:p>
            <a:pPr>
              <a:buNone/>
            </a:pPr>
            <a:r>
              <a:rPr lang="en-US" sz="1600" dirty="0" smtClean="0"/>
              <a:t>	</a:t>
            </a:r>
            <a:r>
              <a:rPr lang="en-US" sz="2000" dirty="0" smtClean="0"/>
              <a:t>In this research, we are introducing a methodology which classifies email text into three categories i.e. order, request and general on basis of imperative sentences. This research use Word2Wec for words conversion into vector and use two approaches of deep learning i.e. </a:t>
            </a:r>
            <a:r>
              <a:rPr lang="en-US" sz="2000" dirty="0" err="1" smtClean="0"/>
              <a:t>Convolutional</a:t>
            </a:r>
            <a:r>
              <a:rPr lang="en-US" sz="2000" dirty="0" smtClean="0"/>
              <a:t> neural network and Recurrent neural network for email classification. We conduct experiment on Dataset collected from Personal Gmail account and Enron which consists of 1000 emails. The experiment result show that RNN gives better accuracy than CNN. We also compare our methods with previously used method Fuzzy ANN results and Our proposed methods CNN and RNN gives better results than Fuzzy ANN. This research has also included different experimental result in which CNN and RNN applied on different ratios of training and testing dataset. These experiment show that increasing in the ratio of training dataset results in increasing accuracy of algorithm.</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pPr>
              <a:buNone/>
            </a:pPr>
            <a:r>
              <a:rPr lang="en-US" dirty="0" smtClean="0"/>
              <a:t>   We have to create a Machine Learning Model that can Classify the Spam and Ham(Not Spam) Emails.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66675" y="1173163"/>
            <a:ext cx="7815325" cy="4770437"/>
          </a:xfrm>
          <a:prstGeom prst="rect">
            <a:avLst/>
          </a:prstGeom>
          <a:noFill/>
          <a:ln w="12700">
            <a:solidFill>
              <a:schemeClr val="tx1"/>
            </a:solid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991600" cy="6248400"/>
          </a:xfrm>
        </p:spPr>
        <p:txBody>
          <a:bodyPr>
            <a:normAutofit fontScale="92500" lnSpcReduction="10000"/>
          </a:bodyPr>
          <a:lstStyle/>
          <a:p>
            <a:r>
              <a:rPr lang="en-US" dirty="0" smtClean="0"/>
              <a:t>Article 3 : Email Classification Research Trends: Review and Open Issues</a:t>
            </a:r>
            <a:endParaRPr lang="fr-FR" dirty="0" smtClean="0"/>
          </a:p>
          <a:p>
            <a:pPr>
              <a:buNone/>
            </a:pPr>
            <a:r>
              <a:rPr lang="fr-FR" sz="1600" dirty="0" smtClean="0"/>
              <a:t>	</a:t>
            </a:r>
            <a:r>
              <a:rPr lang="fr-FR" sz="2000" dirty="0" smtClean="0"/>
              <a:t>Link : </a:t>
            </a:r>
            <a:r>
              <a:rPr lang="fr-FR" sz="1700" dirty="0" smtClean="0">
                <a:hlinkClick r:id="rId2"/>
              </a:rPr>
              <a:t>https://ieeexplore.ieee.org/stamp/stamp.jsp?tp=&amp;arnumber=7921698&amp;tag=1</a:t>
            </a:r>
            <a:endParaRPr lang="fr-FR" sz="1700" dirty="0" smtClean="0"/>
          </a:p>
          <a:p>
            <a:pPr>
              <a:buNone/>
            </a:pPr>
            <a:r>
              <a:rPr lang="fr-FR" sz="1700" dirty="0" smtClean="0"/>
              <a:t>	Date : </a:t>
            </a:r>
            <a:r>
              <a:rPr lang="fr-FR" sz="1700" dirty="0" err="1" smtClean="0"/>
              <a:t>June</a:t>
            </a:r>
            <a:r>
              <a:rPr lang="fr-FR" sz="1700" dirty="0" smtClean="0"/>
              <a:t> 2017</a:t>
            </a:r>
            <a:endParaRPr lang="fr-FR" sz="1700" dirty="0" smtClean="0"/>
          </a:p>
          <a:p>
            <a:pPr>
              <a:buNone/>
            </a:pPr>
            <a:r>
              <a:rPr lang="en-US" sz="1600" dirty="0" smtClean="0"/>
              <a:t>	</a:t>
            </a:r>
            <a:r>
              <a:rPr lang="en-US" sz="2000" dirty="0" smtClean="0"/>
              <a:t> This paper comprehensively reviews articles on e-mail classification published in 2006–2016 by exploiting the methodological decision analysis in five aspects, namely, e-mail classification application areas, data sets used in each application area, feature space utilized in each application area, e-mail classification techniques, and the use of performance measures. A total of 98 articles (56 articles from Web of Science core collection databases and 42 articles from Scopus database) are selected. To achieve the objective of the study, a comprehensive review and analysis is conducted to explore the various areas where e-mail classification was applied. Moreover, various public data sets, features sets, classification techniques, and performance measures are examined and used in each identified application area. This review identifies five application areas of e-mail classification. The most widely used data sets, features sets, classification techniques, and performance measures are found in the identified application areas. The extensive use of these popular data sets, features sets, classification techniques, and performance measures is discussed and justified. The research directions, research challenges, and open issues in the field of e-mail classification are also presented for future researchers. </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39452" y="1295400"/>
            <a:ext cx="8668320" cy="4267200"/>
          </a:xfrm>
          <a:prstGeom prst="rect">
            <a:avLst/>
          </a:prstGeom>
          <a:noFill/>
          <a:ln w="12700">
            <a:solidFill>
              <a:schemeClr val="tx1"/>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991600" cy="5964936"/>
          </a:xfrm>
        </p:spPr>
        <p:txBody>
          <a:bodyPr/>
          <a:lstStyle/>
          <a:p>
            <a:r>
              <a:rPr lang="en-US" dirty="0" smtClean="0"/>
              <a:t>Article 4 : Classification Of Power Relations Based On Email Exchange</a:t>
            </a:r>
            <a:endParaRPr lang="fr-FR" dirty="0" smtClean="0"/>
          </a:p>
          <a:p>
            <a:pPr>
              <a:buNone/>
            </a:pPr>
            <a:r>
              <a:rPr lang="fr-FR" sz="1600" dirty="0" smtClean="0"/>
              <a:t>	</a:t>
            </a:r>
            <a:r>
              <a:rPr lang="fr-FR" sz="2000" dirty="0" smtClean="0"/>
              <a:t>Link : </a:t>
            </a:r>
            <a:r>
              <a:rPr lang="fr-FR" sz="2000" dirty="0" smtClean="0">
                <a:hlinkClick r:id="rId2"/>
              </a:rPr>
              <a:t>https://sci-hub.mksa.top</a:t>
            </a:r>
            <a:r>
              <a:rPr lang="fr-FR" sz="2000" dirty="0" smtClean="0">
                <a:hlinkClick r:id="rId2"/>
              </a:rPr>
              <a:t>/</a:t>
            </a:r>
            <a:r>
              <a:rPr lang="fr-FR" sz="2000" dirty="0" smtClean="0"/>
              <a:t>			       Date : </a:t>
            </a:r>
            <a:r>
              <a:rPr lang="fr-FR" sz="2000" dirty="0" err="1" smtClean="0"/>
              <a:t>Oct</a:t>
            </a:r>
            <a:r>
              <a:rPr lang="fr-FR" sz="2000" dirty="0" smtClean="0"/>
              <a:t> 2020</a:t>
            </a:r>
            <a:endParaRPr lang="fr-FR" sz="2000" dirty="0" smtClean="0"/>
          </a:p>
          <a:p>
            <a:pPr>
              <a:buNone/>
            </a:pPr>
            <a:endParaRPr lang="fr-FR" sz="2000" dirty="0" smtClean="0"/>
          </a:p>
          <a:p>
            <a:pPr>
              <a:buNone/>
            </a:pPr>
            <a:r>
              <a:rPr lang="en-US" sz="1600" dirty="0" smtClean="0"/>
              <a:t>	</a:t>
            </a:r>
            <a:r>
              <a:rPr lang="en-US" sz="2000" dirty="0" smtClean="0"/>
              <a:t> In this paper, we try to find out how interactions between two people show power relations between them by studying various research papers and comparing techniques used in them. Several features such as non-lexical, lexical, no. of recipient, were used in power level analysis. Deep learning techniques such as CNN, LSTM have been observed to give better results than traditional NLP methods. We have implemented our own power relation classifier by using the optimum technologies and improving on some of the drawbacks faced by the previous researchers. We have also implemented a four-way classification for the power hierarchy problem.</a:t>
            </a:r>
            <a:endParaRPr 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44500" y="1524000"/>
            <a:ext cx="8096251" cy="3886200"/>
          </a:xfrm>
          <a:prstGeom prst="rect">
            <a:avLst/>
          </a:prstGeom>
          <a:noFill/>
          <a:ln w="12700">
            <a:solidFill>
              <a:schemeClr val="accent1"/>
            </a:solid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562600"/>
            <a:ext cx="8229600" cy="1066800"/>
          </a:xfrm>
        </p:spPr>
        <p:txBody>
          <a:bodyPr>
            <a:noAutofit/>
          </a:bodyPr>
          <a:lstStyle/>
          <a:p>
            <a:pPr algn="r"/>
            <a:r>
              <a:rPr lang="en-US" sz="6600" dirty="0" smtClean="0"/>
              <a:t>THANK YOU</a:t>
            </a:r>
            <a:endParaRPr 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About the Dataset	</a:t>
            </a:r>
            <a:endParaRPr lang="en-US" dirty="0"/>
          </a:p>
        </p:txBody>
      </p:sp>
      <p:sp>
        <p:nvSpPr>
          <p:cNvPr id="3" name="Content Placeholder 2"/>
          <p:cNvSpPr>
            <a:spLocks noGrp="1"/>
          </p:cNvSpPr>
          <p:nvPr>
            <p:ph idx="1"/>
          </p:nvPr>
        </p:nvSpPr>
        <p:spPr>
          <a:xfrm>
            <a:off x="152400" y="1295400"/>
            <a:ext cx="8763000" cy="4325112"/>
          </a:xfrm>
        </p:spPr>
        <p:txBody>
          <a:bodyPr/>
          <a:lstStyle/>
          <a:p>
            <a:pPr>
              <a:buNone/>
            </a:pPr>
            <a:r>
              <a:rPr lang="en-US" dirty="0" smtClean="0"/>
              <a:t>   The Dataset used in this project is a CSV format file containing 5171 emails with 71% not Spam emails and the remaining 29% Spam emails. </a:t>
            </a:r>
          </a:p>
          <a:p>
            <a:pPr>
              <a:buNone/>
            </a:pPr>
            <a:r>
              <a:rPr lang="en-US" dirty="0" smtClean="0"/>
              <a:t>	The Data Frame generated is as : </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685800" y="3124200"/>
            <a:ext cx="7696200" cy="3411563"/>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Minimizing the Dataset</a:t>
            </a:r>
            <a:endParaRPr lang="en-US" dirty="0"/>
          </a:p>
        </p:txBody>
      </p:sp>
      <p:sp>
        <p:nvSpPr>
          <p:cNvPr id="3" name="Content Placeholder 2"/>
          <p:cNvSpPr>
            <a:spLocks noGrp="1"/>
          </p:cNvSpPr>
          <p:nvPr>
            <p:ph idx="1"/>
          </p:nvPr>
        </p:nvSpPr>
        <p:spPr>
          <a:xfrm>
            <a:off x="457200" y="1752600"/>
            <a:ext cx="8229600" cy="4325112"/>
          </a:xfrm>
        </p:spPr>
        <p:txBody>
          <a:bodyPr/>
          <a:lstStyle/>
          <a:p>
            <a:pPr>
              <a:buNone/>
            </a:pPr>
            <a:r>
              <a:rPr lang="en-US" dirty="0" smtClean="0"/>
              <a:t>	The Original Data Frame consisted of 4 Columns. So I reduced it into just 2 Columns one for the text and other for the Target or the Label.</a:t>
            </a:r>
            <a:endParaRPr lang="en-US" dirty="0"/>
          </a:p>
        </p:txBody>
      </p:sp>
      <p:pic>
        <p:nvPicPr>
          <p:cNvPr id="2050" name="Picture 2"/>
          <p:cNvPicPr>
            <a:picLocks noChangeAspect="1" noChangeArrowheads="1"/>
          </p:cNvPicPr>
          <p:nvPr/>
        </p:nvPicPr>
        <p:blipFill>
          <a:blip r:embed="rId2"/>
          <a:srcRect/>
          <a:stretch>
            <a:fillRect/>
          </a:stretch>
        </p:blipFill>
        <p:spPr bwMode="auto">
          <a:xfrm>
            <a:off x="1447800" y="4038600"/>
            <a:ext cx="5867400" cy="2606238"/>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t>
            </a:r>
            <a:endParaRPr lang="en-US" dirty="0"/>
          </a:p>
        </p:txBody>
      </p:sp>
      <p:sp>
        <p:nvSpPr>
          <p:cNvPr id="3" name="Content Placeholder 2"/>
          <p:cNvSpPr>
            <a:spLocks noGrp="1"/>
          </p:cNvSpPr>
          <p:nvPr>
            <p:ph idx="1"/>
          </p:nvPr>
        </p:nvSpPr>
        <p:spPr/>
        <p:txBody>
          <a:bodyPr/>
          <a:lstStyle/>
          <a:p>
            <a:pPr>
              <a:buNone/>
            </a:pPr>
            <a:r>
              <a:rPr lang="en-US" dirty="0" smtClean="0"/>
              <a:t>	To Clean the Data Set I removed the Missing Values and also removed the Duplicate items.</a:t>
            </a:r>
          </a:p>
          <a:p>
            <a:pPr>
              <a:buNone/>
            </a:pPr>
            <a:r>
              <a:rPr lang="en-US" dirty="0" smtClean="0"/>
              <a:t>	Finally the Data Set looked like this </a:t>
            </a:r>
            <a:endParaRPr lang="en-US" dirty="0"/>
          </a:p>
        </p:txBody>
      </p:sp>
      <p:pic>
        <p:nvPicPr>
          <p:cNvPr id="3074" name="Picture 2"/>
          <p:cNvPicPr>
            <a:picLocks noChangeAspect="1" noChangeArrowheads="1"/>
          </p:cNvPicPr>
          <p:nvPr/>
        </p:nvPicPr>
        <p:blipFill>
          <a:blip r:embed="rId2"/>
          <a:srcRect/>
          <a:stretch>
            <a:fillRect/>
          </a:stretch>
        </p:blipFill>
        <p:spPr bwMode="auto">
          <a:xfrm>
            <a:off x="990599" y="4023610"/>
            <a:ext cx="3611871" cy="2377190"/>
          </a:xfrm>
          <a:prstGeom prst="rect">
            <a:avLst/>
          </a:prstGeom>
          <a:noFill/>
          <a:ln w="12700">
            <a:solidFill>
              <a:schemeClr val="tx1"/>
            </a:solid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105400" y="4038600"/>
            <a:ext cx="2907589" cy="2362200"/>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Analyzing	</a:t>
            </a:r>
            <a:endParaRPr lang="en-US" dirty="0"/>
          </a:p>
        </p:txBody>
      </p:sp>
      <p:sp>
        <p:nvSpPr>
          <p:cNvPr id="3" name="Content Placeholder 2"/>
          <p:cNvSpPr>
            <a:spLocks noGrp="1"/>
          </p:cNvSpPr>
          <p:nvPr>
            <p:ph idx="1"/>
          </p:nvPr>
        </p:nvSpPr>
        <p:spPr/>
        <p:txBody>
          <a:bodyPr/>
          <a:lstStyle/>
          <a:p>
            <a:pPr>
              <a:buNone/>
            </a:pPr>
            <a:r>
              <a:rPr lang="en-US" dirty="0" smtClean="0"/>
              <a:t>   Now we analyze the Emails by checking the no of words, characters, sentences in each email. </a:t>
            </a:r>
            <a:endParaRPr lang="en-US" dirty="0"/>
          </a:p>
        </p:txBody>
      </p:sp>
      <p:pic>
        <p:nvPicPr>
          <p:cNvPr id="4098" name="Picture 2"/>
          <p:cNvPicPr>
            <a:picLocks noChangeAspect="1" noChangeArrowheads="1"/>
          </p:cNvPicPr>
          <p:nvPr/>
        </p:nvPicPr>
        <p:blipFill>
          <a:blip r:embed="rId2"/>
          <a:srcRect/>
          <a:stretch>
            <a:fillRect/>
          </a:stretch>
        </p:blipFill>
        <p:spPr bwMode="auto">
          <a:xfrm>
            <a:off x="381000" y="3505200"/>
            <a:ext cx="8660310" cy="2286000"/>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2286000"/>
            <a:ext cx="4038600" cy="2825893"/>
          </a:xfrm>
          <a:prstGeom prst="rect">
            <a:avLst/>
          </a:prstGeom>
          <a:noFill/>
          <a:ln w="12700">
            <a:solidFill>
              <a:schemeClr val="tx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648200" y="2265964"/>
            <a:ext cx="4038600" cy="2839436"/>
          </a:xfrm>
          <a:prstGeom prst="rect">
            <a:avLst/>
          </a:prstGeom>
          <a:noFill/>
          <a:ln w="12700">
            <a:solidFill>
              <a:schemeClr val="tx1"/>
            </a:solidFill>
            <a:miter lim="800000"/>
            <a:headEnd/>
            <a:tailEnd/>
          </a:ln>
          <a:effectLst/>
        </p:spPr>
      </p:pic>
      <p:sp>
        <p:nvSpPr>
          <p:cNvPr id="6" name="Title 1"/>
          <p:cNvSpPr>
            <a:spLocks noGrp="1"/>
          </p:cNvSpPr>
          <p:nvPr>
            <p:ph type="title"/>
          </p:nvPr>
        </p:nvSpPr>
        <p:spPr>
          <a:xfrm>
            <a:off x="457200" y="1143000"/>
            <a:ext cx="3124200" cy="1066800"/>
          </a:xfrm>
        </p:spPr>
        <p:txBody>
          <a:bodyPr>
            <a:normAutofit/>
          </a:bodyPr>
          <a:lstStyle/>
          <a:p>
            <a:r>
              <a:rPr lang="en-US" sz="2800" dirty="0" smtClean="0"/>
              <a:t>Ham Emails</a:t>
            </a:r>
            <a:r>
              <a:rPr lang="en-US" dirty="0" smtClean="0"/>
              <a:t>	</a:t>
            </a:r>
            <a:endParaRPr lang="en-US" dirty="0"/>
          </a:p>
        </p:txBody>
      </p:sp>
      <p:sp>
        <p:nvSpPr>
          <p:cNvPr id="7" name="Title 1"/>
          <p:cNvSpPr txBox="1">
            <a:spLocks/>
          </p:cNvSpPr>
          <p:nvPr/>
        </p:nvSpPr>
        <p:spPr>
          <a:xfrm>
            <a:off x="4800600" y="1066800"/>
            <a:ext cx="31242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2"/>
                </a:solidFill>
                <a:effectLst/>
                <a:uLnTx/>
                <a:uFillTx/>
                <a:latin typeface="+mj-lt"/>
                <a:ea typeface="+mj-ea"/>
                <a:cs typeface="+mj-cs"/>
              </a:rPr>
              <a:t>Spam</a:t>
            </a:r>
            <a:r>
              <a:rPr kumimoji="0" lang="en-US" sz="2800" b="0" i="0" u="none" strike="noStrike" kern="1200" cap="none" spc="0" normalizeH="0" noProof="0" dirty="0" smtClean="0">
                <a:ln>
                  <a:noFill/>
                </a:ln>
                <a:solidFill>
                  <a:schemeClr val="tx2"/>
                </a:solidFill>
                <a:effectLst/>
                <a:uLnTx/>
                <a:uFillTx/>
                <a:latin typeface="+mj-lt"/>
                <a:ea typeface="+mj-ea"/>
                <a:cs typeface="+mj-cs"/>
              </a:rPr>
              <a:t> </a:t>
            </a:r>
            <a:r>
              <a:rPr kumimoji="0" lang="en-US" sz="2800" b="0" i="0" u="none" strike="noStrike" kern="1200" cap="none" spc="0" normalizeH="0" baseline="0" noProof="0" dirty="0" smtClean="0">
                <a:ln>
                  <a:noFill/>
                </a:ln>
                <a:solidFill>
                  <a:schemeClr val="tx2"/>
                </a:solidFill>
                <a:effectLst/>
                <a:uLnTx/>
                <a:uFillTx/>
                <a:latin typeface="+mj-lt"/>
                <a:ea typeface="+mj-ea"/>
                <a:cs typeface="+mj-cs"/>
              </a:rPr>
              <a:t>Emails</a:t>
            </a:r>
            <a:r>
              <a:rPr kumimoji="0" lang="en-US" sz="4000" b="0" i="0" u="none" strike="noStrike" kern="1200" cap="none" spc="0" normalizeH="0" baseline="0" noProof="0" dirty="0" smtClean="0">
                <a:ln>
                  <a:noFill/>
                </a:ln>
                <a:solidFill>
                  <a:schemeClr val="tx2"/>
                </a:solidFill>
                <a:effectLst/>
                <a:uLnTx/>
                <a:uFillTx/>
                <a:latin typeface="+mj-lt"/>
                <a:ea typeface="+mj-ea"/>
                <a:cs typeface="+mj-cs"/>
              </a:rPr>
              <a:t>	</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Data Preprocessing	</a:t>
            </a:r>
            <a:endParaRPr lang="en-US" dirty="0"/>
          </a:p>
        </p:txBody>
      </p:sp>
      <p:sp>
        <p:nvSpPr>
          <p:cNvPr id="3" name="Content Placeholder 2"/>
          <p:cNvSpPr>
            <a:spLocks noGrp="1"/>
          </p:cNvSpPr>
          <p:nvPr>
            <p:ph idx="1"/>
          </p:nvPr>
        </p:nvSpPr>
        <p:spPr>
          <a:xfrm>
            <a:off x="457200" y="1676400"/>
            <a:ext cx="8229600" cy="4325112"/>
          </a:xfrm>
        </p:spPr>
        <p:txBody>
          <a:bodyPr/>
          <a:lstStyle/>
          <a:p>
            <a:pPr>
              <a:buNone/>
            </a:pPr>
            <a:r>
              <a:rPr lang="en-US" dirty="0" smtClean="0"/>
              <a:t>	Data Preprocessing includes : </a:t>
            </a:r>
          </a:p>
          <a:p>
            <a:r>
              <a:rPr lang="en-US" dirty="0" smtClean="0"/>
              <a:t>Lower Case </a:t>
            </a:r>
          </a:p>
          <a:p>
            <a:r>
              <a:rPr lang="en-US" dirty="0" smtClean="0"/>
              <a:t>Tokenization (Converting Sentences into words)</a:t>
            </a:r>
          </a:p>
          <a:p>
            <a:r>
              <a:rPr lang="en-US" dirty="0" smtClean="0"/>
              <a:t>Removing Special Characters</a:t>
            </a:r>
          </a:p>
          <a:p>
            <a:r>
              <a:rPr lang="en-US" dirty="0" smtClean="0"/>
              <a:t>Removing Stop words and Punctuations</a:t>
            </a:r>
          </a:p>
          <a:p>
            <a:r>
              <a:rPr lang="en-US" dirty="0" smtClean="0"/>
              <a:t>Stemming (Removing similar Words)</a:t>
            </a:r>
          </a:p>
        </p:txBody>
      </p:sp>
      <p:pic>
        <p:nvPicPr>
          <p:cNvPr id="6146" name="Picture 2"/>
          <p:cNvPicPr>
            <a:picLocks noChangeAspect="1" noChangeArrowheads="1"/>
          </p:cNvPicPr>
          <p:nvPr/>
        </p:nvPicPr>
        <p:blipFill>
          <a:blip r:embed="rId2"/>
          <a:srcRect/>
          <a:stretch>
            <a:fillRect/>
          </a:stretch>
        </p:blipFill>
        <p:spPr bwMode="auto">
          <a:xfrm>
            <a:off x="381000" y="4724400"/>
            <a:ext cx="8458200" cy="1906887"/>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Similarities in Data</a:t>
            </a:r>
            <a:endParaRPr lang="en-US" dirty="0"/>
          </a:p>
        </p:txBody>
      </p:sp>
      <p:sp>
        <p:nvSpPr>
          <p:cNvPr id="3" name="Content Placeholder 2"/>
          <p:cNvSpPr>
            <a:spLocks noGrp="1"/>
          </p:cNvSpPr>
          <p:nvPr>
            <p:ph idx="1"/>
          </p:nvPr>
        </p:nvSpPr>
        <p:spPr/>
        <p:txBody>
          <a:bodyPr/>
          <a:lstStyle/>
          <a:p>
            <a:pPr>
              <a:buNone/>
            </a:pPr>
            <a:r>
              <a:rPr lang="en-US" dirty="0" smtClean="0"/>
              <a:t>	Now we analyze the Frequent words in Spam and Ham Emails</a:t>
            </a:r>
            <a:endParaRPr lang="en-US" dirty="0"/>
          </a:p>
        </p:txBody>
      </p:sp>
      <p:pic>
        <p:nvPicPr>
          <p:cNvPr id="7170" name="Picture 2"/>
          <p:cNvPicPr>
            <a:picLocks noChangeAspect="1" noChangeArrowheads="1"/>
          </p:cNvPicPr>
          <p:nvPr/>
        </p:nvPicPr>
        <p:blipFill>
          <a:blip r:embed="rId2"/>
          <a:srcRect/>
          <a:stretch>
            <a:fillRect/>
          </a:stretch>
        </p:blipFill>
        <p:spPr bwMode="auto">
          <a:xfrm>
            <a:off x="457200" y="3352800"/>
            <a:ext cx="4040668" cy="3063875"/>
          </a:xfrm>
          <a:prstGeom prst="rect">
            <a:avLst/>
          </a:prstGeom>
          <a:noFill/>
          <a:ln w="12700">
            <a:solidFill>
              <a:schemeClr val="tx1"/>
            </a:solid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762500" y="3352800"/>
            <a:ext cx="4152900" cy="3094037"/>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828</TotalTime>
  <Words>301</Words>
  <Application>Microsoft Office PowerPoint</Application>
  <PresentationFormat>On-screen Show (4:3)</PresentationFormat>
  <Paragraphs>73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EMAIL SPAM PREDICTION</vt:lpstr>
      <vt:lpstr>Problem Statement </vt:lpstr>
      <vt:lpstr>About the Dataset </vt:lpstr>
      <vt:lpstr>Minimizing the Dataset</vt:lpstr>
      <vt:lpstr>Data Cleaning </vt:lpstr>
      <vt:lpstr>Data Analyzing </vt:lpstr>
      <vt:lpstr>Ham Emails </vt:lpstr>
      <vt:lpstr>Data Preprocessing </vt:lpstr>
      <vt:lpstr>Analyzing Similarities in Data</vt:lpstr>
      <vt:lpstr>Spam Emails</vt:lpstr>
      <vt:lpstr>Model Building</vt:lpstr>
      <vt:lpstr>Slide 12</vt:lpstr>
      <vt:lpstr>Slide 13</vt:lpstr>
      <vt:lpstr>Slide 14</vt:lpstr>
      <vt:lpstr>Using ANN based Classifier Models</vt:lpstr>
      <vt:lpstr>Creating Web App for the Model </vt:lpstr>
      <vt:lpstr>Literature Survey</vt:lpstr>
      <vt:lpstr>Slide 18</vt:lpstr>
      <vt:lpstr>Slide 19</vt:lpstr>
      <vt:lpstr>Slide 20</vt:lpstr>
      <vt:lpstr>Slide 21</vt:lpstr>
      <vt:lpstr>Slide 22</vt:lpstr>
      <vt:lpstr>Slide 23</vt:lpstr>
      <vt:lpstr>Slide 24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PREDICTION</dc:title>
  <dc:creator>gaurav1122gupta@gmail.com</dc:creator>
  <cp:lastModifiedBy>gaurav1122gupta@gmail.com</cp:lastModifiedBy>
  <cp:revision>38</cp:revision>
  <dcterms:created xsi:type="dcterms:W3CDTF">2021-11-13T13:30:05Z</dcterms:created>
  <dcterms:modified xsi:type="dcterms:W3CDTF">2021-11-22T17:57:41Z</dcterms:modified>
</cp:coreProperties>
</file>