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0CBE4C7-FF66-468A-B5B3-6734BC7CCEC2}" type="datetimeFigureOut">
              <a:rPr lang="en-US" smtClean="0"/>
              <a:t>11/13/2021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2772259-0DA6-4BF6-8052-965A5409BF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BE4C7-FF66-468A-B5B3-6734BC7CCEC2}"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2259-0DA6-4BF6-8052-965A5409BF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BE4C7-FF66-468A-B5B3-6734BC7CCEC2}"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2259-0DA6-4BF6-8052-965A5409BF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BE4C7-FF66-468A-B5B3-6734BC7CCEC2}"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2259-0DA6-4BF6-8052-965A5409BF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CBE4C7-FF66-468A-B5B3-6734BC7CCEC2}"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2259-0DA6-4BF6-8052-965A5409BF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CBE4C7-FF66-468A-B5B3-6734BC7CCEC2}"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2259-0DA6-4BF6-8052-965A5409BF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0CBE4C7-FF66-468A-B5B3-6734BC7CCEC2}" type="datetimeFigureOut">
              <a:rPr lang="en-US" smtClean="0"/>
              <a:t>11/13/2021</a:t>
            </a:fld>
            <a:endParaRPr lang="en-US"/>
          </a:p>
        </p:txBody>
      </p:sp>
      <p:sp>
        <p:nvSpPr>
          <p:cNvPr id="27" name="Slide Number Placeholder 26"/>
          <p:cNvSpPr>
            <a:spLocks noGrp="1"/>
          </p:cNvSpPr>
          <p:nvPr>
            <p:ph type="sldNum" sz="quarter" idx="11"/>
          </p:nvPr>
        </p:nvSpPr>
        <p:spPr/>
        <p:txBody>
          <a:bodyPr rtlCol="0"/>
          <a:lstStyle/>
          <a:p>
            <a:fld id="{42772259-0DA6-4BF6-8052-965A5409BF45}"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0CBE4C7-FF66-468A-B5B3-6734BC7CCEC2}" type="datetimeFigureOut">
              <a:rPr lang="en-US" smtClean="0"/>
              <a:t>11/13/2021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2772259-0DA6-4BF6-8052-965A5409BF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BE4C7-FF66-468A-B5B3-6734BC7CCEC2}" type="datetimeFigureOut">
              <a:rPr lang="en-US" smtClean="0"/>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772259-0DA6-4BF6-8052-965A5409BF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CBE4C7-FF66-468A-B5B3-6734BC7CCEC2}"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2259-0DA6-4BF6-8052-965A5409BF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CBE4C7-FF66-468A-B5B3-6734BC7CCEC2}"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2259-0DA6-4BF6-8052-965A5409BF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0CBE4C7-FF66-468A-B5B3-6734BC7CCEC2}" type="datetimeFigureOut">
              <a:rPr lang="en-US" smtClean="0"/>
              <a:t>11/13/2021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2772259-0DA6-4BF6-8052-965A5409BF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EMAIL SPAM PREDICTION</a:t>
            </a:r>
            <a:endParaRPr lang="en-US" dirty="0"/>
          </a:p>
        </p:txBody>
      </p:sp>
      <p:sp>
        <p:nvSpPr>
          <p:cNvPr id="3" name="Subtitle 2"/>
          <p:cNvSpPr>
            <a:spLocks noGrp="1"/>
          </p:cNvSpPr>
          <p:nvPr>
            <p:ph type="subTitle" idx="1"/>
          </p:nvPr>
        </p:nvSpPr>
        <p:spPr>
          <a:xfrm>
            <a:off x="4191000" y="5638800"/>
            <a:ext cx="4953000" cy="1066800"/>
          </a:xfrm>
        </p:spPr>
        <p:txBody>
          <a:bodyPr/>
          <a:lstStyle/>
          <a:p>
            <a:r>
              <a:rPr lang="en-US" dirty="0" smtClean="0"/>
              <a:t>Name: </a:t>
            </a:r>
            <a:r>
              <a:rPr lang="en-US" dirty="0" err="1" smtClean="0"/>
              <a:t>Gaurav</a:t>
            </a:r>
            <a:r>
              <a:rPr lang="en-US" dirty="0" smtClean="0"/>
              <a:t> Gupta</a:t>
            </a:r>
          </a:p>
          <a:p>
            <a:r>
              <a:rPr lang="en-US" dirty="0" smtClean="0"/>
              <a:t>Roll No: 1901068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04800" y="2133600"/>
            <a:ext cx="4092575" cy="2865437"/>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191000" y="2117725"/>
            <a:ext cx="4664075" cy="2759075"/>
          </a:xfrm>
          <a:prstGeom prst="rect">
            <a:avLst/>
          </a:prstGeom>
          <a:noFill/>
          <a:ln w="9525">
            <a:noFill/>
            <a:miter lim="800000"/>
            <a:headEnd/>
            <a:tailEnd/>
          </a:ln>
          <a:effectLst/>
        </p:spPr>
      </p:pic>
      <p:sp>
        <p:nvSpPr>
          <p:cNvPr id="6" name="Title 1"/>
          <p:cNvSpPr>
            <a:spLocks noGrp="1"/>
          </p:cNvSpPr>
          <p:nvPr>
            <p:ph type="title"/>
          </p:nvPr>
        </p:nvSpPr>
        <p:spPr>
          <a:xfrm>
            <a:off x="838200" y="4953000"/>
            <a:ext cx="2590800" cy="838200"/>
          </a:xfrm>
        </p:spPr>
        <p:txBody>
          <a:bodyPr>
            <a:normAutofit/>
          </a:bodyPr>
          <a:lstStyle/>
          <a:p>
            <a:r>
              <a:rPr lang="en-US" sz="2000" dirty="0" smtClean="0"/>
              <a:t>Spam Emails</a:t>
            </a:r>
            <a:endParaRPr lang="en-US" sz="2000" dirty="0"/>
          </a:p>
        </p:txBody>
      </p:sp>
      <p:sp>
        <p:nvSpPr>
          <p:cNvPr id="7" name="Title 1"/>
          <p:cNvSpPr txBox="1">
            <a:spLocks/>
          </p:cNvSpPr>
          <p:nvPr/>
        </p:nvSpPr>
        <p:spPr>
          <a:xfrm>
            <a:off x="4724400" y="4953000"/>
            <a:ext cx="2590800" cy="8382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Ham Emails</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Model Building</a:t>
            </a:r>
            <a:endParaRPr lang="en-US" dirty="0"/>
          </a:p>
        </p:txBody>
      </p:sp>
      <p:sp>
        <p:nvSpPr>
          <p:cNvPr id="3" name="Content Placeholder 2"/>
          <p:cNvSpPr>
            <a:spLocks noGrp="1"/>
          </p:cNvSpPr>
          <p:nvPr>
            <p:ph idx="1"/>
          </p:nvPr>
        </p:nvSpPr>
        <p:spPr>
          <a:xfrm>
            <a:off x="152400" y="2057400"/>
            <a:ext cx="8839200" cy="4517136"/>
          </a:xfrm>
        </p:spPr>
        <p:txBody>
          <a:bodyPr/>
          <a:lstStyle/>
          <a:p>
            <a:pPr>
              <a:buNone/>
            </a:pPr>
            <a:r>
              <a:rPr lang="en-US" dirty="0" smtClean="0"/>
              <a:t>This consists of three major parts: </a:t>
            </a:r>
          </a:p>
          <a:p>
            <a:r>
              <a:rPr lang="en-US" dirty="0" err="1" smtClean="0"/>
              <a:t>Vectorizing</a:t>
            </a:r>
            <a:r>
              <a:rPr lang="en-US" dirty="0" smtClean="0"/>
              <a:t> the Data: We separate each of the transformed text into a list of words. This can be done with Count </a:t>
            </a:r>
            <a:r>
              <a:rPr lang="en-US" dirty="0" err="1" smtClean="0"/>
              <a:t>Vectorizer</a:t>
            </a:r>
            <a:r>
              <a:rPr lang="en-US" dirty="0" smtClean="0"/>
              <a:t> or TFIDF </a:t>
            </a:r>
            <a:r>
              <a:rPr lang="en-US" dirty="0" err="1" smtClean="0"/>
              <a:t>Vectorizer</a:t>
            </a:r>
            <a:r>
              <a:rPr lang="en-US" dirty="0" smtClean="0"/>
              <a:t>. In this Project I have used the TFIDF </a:t>
            </a:r>
            <a:r>
              <a:rPr lang="en-US" dirty="0" err="1" smtClean="0"/>
              <a:t>vectorizer</a:t>
            </a:r>
            <a:r>
              <a:rPr lang="en-US" dirty="0" smtClean="0"/>
              <a:t> as it gave me better results.</a:t>
            </a:r>
          </a:p>
          <a:p>
            <a:endParaRPr lang="en-US" dirty="0" smtClean="0"/>
          </a:p>
          <a:p>
            <a:r>
              <a:rPr lang="en-US" dirty="0" smtClean="0"/>
              <a:t>Splitting the Data Set: Now as we Split the Data set into Test Set and Train Set.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507736"/>
          </a:xfrm>
        </p:spPr>
        <p:txBody>
          <a:bodyPr/>
          <a:lstStyle/>
          <a:p>
            <a:r>
              <a:rPr lang="en-US" dirty="0" smtClean="0"/>
              <a:t>Training the Data Set: Now we have to choose a suitable Algorithm to train our Data Set. Since this is a Classification problem we can use Logistic Regression to Implement the Model. But I checked with other Models as well to get the best results and recorded their Accuracy and Precision.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04800" y="1295400"/>
            <a:ext cx="4495800" cy="4931631"/>
          </a:xfrm>
          <a:prstGeom prst="rect">
            <a:avLst/>
          </a:prstGeom>
          <a:noFill/>
          <a:ln w="12700">
            <a:solidFill>
              <a:schemeClr val="tx1"/>
            </a:solidFill>
            <a:miter lim="800000"/>
            <a:headEnd/>
            <a:tailEnd/>
          </a:ln>
          <a:effectLst/>
        </p:spPr>
      </p:pic>
      <p:sp>
        <p:nvSpPr>
          <p:cNvPr id="6" name="Left Arrow 5"/>
          <p:cNvSpPr/>
          <p:nvPr/>
        </p:nvSpPr>
        <p:spPr>
          <a:xfrm>
            <a:off x="4953000" y="1905000"/>
            <a:ext cx="1600200" cy="381000"/>
          </a:xfrm>
          <a:prstGeom prst="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629400" y="1752600"/>
            <a:ext cx="2362200" cy="838200"/>
          </a:xfrm>
          <a:prstGeom prst="round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latin typeface="+mj-lt"/>
              </a:rPr>
              <a:t>BEST PRECISION</a:t>
            </a:r>
            <a:endParaRPr lang="en-US" dirty="0">
              <a:solidFill>
                <a:schemeClr val="accent1">
                  <a:lumMod val="75000"/>
                </a:schemeClr>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lstStyle/>
          <a:p>
            <a:pPr>
              <a:buNone/>
            </a:pPr>
            <a:r>
              <a:rPr lang="en-US" dirty="0" smtClean="0"/>
              <a:t>	From the Table we can clearly see that Multinomial Naïve Base is the best Algorithm to work with as it has the best Precision and Accuracy as compared to other Algorithms.</a:t>
            </a:r>
          </a:p>
          <a:p>
            <a:pPr>
              <a:buNone/>
            </a:pP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219200"/>
          </a:xfrm>
        </p:spPr>
        <p:txBody>
          <a:bodyPr/>
          <a:lstStyle/>
          <a:p>
            <a:r>
              <a:rPr lang="en-US" dirty="0" smtClean="0"/>
              <a:t>Creating Web App for the Model	</a:t>
            </a:r>
            <a:endParaRPr lang="en-US" dirty="0"/>
          </a:p>
        </p:txBody>
      </p:sp>
      <p:sp>
        <p:nvSpPr>
          <p:cNvPr id="3" name="Content Placeholder 2"/>
          <p:cNvSpPr>
            <a:spLocks noGrp="1"/>
          </p:cNvSpPr>
          <p:nvPr>
            <p:ph idx="1"/>
          </p:nvPr>
        </p:nvSpPr>
        <p:spPr>
          <a:xfrm>
            <a:off x="152400" y="1676400"/>
            <a:ext cx="8915400" cy="4898136"/>
          </a:xfrm>
        </p:spPr>
        <p:txBody>
          <a:bodyPr>
            <a:normAutofit/>
          </a:bodyPr>
          <a:lstStyle/>
          <a:p>
            <a:pPr>
              <a:buNone/>
            </a:pPr>
            <a:r>
              <a:rPr lang="en-US" dirty="0" smtClean="0"/>
              <a:t>	</a:t>
            </a:r>
            <a:r>
              <a:rPr lang="en-US" dirty="0" smtClean="0"/>
              <a:t>Now as we Created the model I made a Web App for the same using </a:t>
            </a:r>
            <a:r>
              <a:rPr lang="en-US" dirty="0" err="1" smtClean="0"/>
              <a:t>Streamlit</a:t>
            </a:r>
            <a:r>
              <a:rPr lang="en-US" dirty="0" smtClean="0"/>
              <a:t> Library in Python.</a:t>
            </a:r>
          </a:p>
          <a:p>
            <a:pPr>
              <a:buNone/>
            </a:pPr>
            <a:r>
              <a:rPr lang="en-US" dirty="0" smtClean="0"/>
              <a:t>	</a:t>
            </a:r>
            <a:r>
              <a:rPr lang="en-US" dirty="0" smtClean="0"/>
              <a:t>Firstly, we have to pickle our model. Pickling the model helps to serialize the model to create a .</a:t>
            </a:r>
            <a:r>
              <a:rPr lang="en-US" dirty="0" err="1" smtClean="0"/>
              <a:t>pkl</a:t>
            </a:r>
            <a:r>
              <a:rPr lang="en-US" dirty="0" smtClean="0"/>
              <a:t> file which can be used to implement the model in other place. Here I used </a:t>
            </a:r>
            <a:r>
              <a:rPr lang="en-US" dirty="0" err="1" smtClean="0"/>
              <a:t>Scikit</a:t>
            </a:r>
            <a:r>
              <a:rPr lang="en-US" dirty="0" smtClean="0"/>
              <a:t> Library to pickle my model and used the .</a:t>
            </a:r>
            <a:r>
              <a:rPr lang="en-US" dirty="0" err="1" smtClean="0"/>
              <a:t>pkl</a:t>
            </a:r>
            <a:r>
              <a:rPr lang="en-US" dirty="0" smtClean="0"/>
              <a:t> file to create a web interface using </a:t>
            </a:r>
            <a:r>
              <a:rPr lang="en-US" dirty="0" err="1" smtClean="0"/>
              <a:t>streamlit</a:t>
            </a:r>
            <a:r>
              <a:rPr lang="en-US" dirty="0" smtClean="0"/>
              <a:t> and to finish things up Deployed the web app using </a:t>
            </a:r>
            <a:r>
              <a:rPr lang="en-US" dirty="0" err="1" smtClean="0"/>
              <a:t>Heroku</a:t>
            </a:r>
            <a:r>
              <a:rPr lang="en-US" dirty="0" smtClean="0"/>
              <a:t>. Here is a link to my Web App : </a:t>
            </a:r>
          </a:p>
          <a:p>
            <a:pPr>
              <a:buNone/>
            </a:pPr>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pPr>
              <a:buNone/>
            </a:pPr>
            <a:r>
              <a:rPr lang="en-US" dirty="0" smtClean="0"/>
              <a:t>   We have to create a Machine Learning Algorithm that can Classify the Spam and Ham(Not Spam) Emails.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Dataset	</a:t>
            </a:r>
            <a:endParaRPr lang="en-US" dirty="0"/>
          </a:p>
        </p:txBody>
      </p:sp>
      <p:sp>
        <p:nvSpPr>
          <p:cNvPr id="3" name="Content Placeholder 2"/>
          <p:cNvSpPr>
            <a:spLocks noGrp="1"/>
          </p:cNvSpPr>
          <p:nvPr>
            <p:ph idx="1"/>
          </p:nvPr>
        </p:nvSpPr>
        <p:spPr>
          <a:xfrm>
            <a:off x="152400" y="2249424"/>
            <a:ext cx="8763000" cy="4325112"/>
          </a:xfrm>
        </p:spPr>
        <p:txBody>
          <a:bodyPr/>
          <a:lstStyle/>
          <a:p>
            <a:pPr>
              <a:buNone/>
            </a:pPr>
            <a:r>
              <a:rPr lang="en-US" dirty="0" smtClean="0"/>
              <a:t>   The Dataset used in this project is a CSV format file containing 4993 unique emails with 71% not Spam emails and the remaining 29% Spam emails. </a:t>
            </a:r>
          </a:p>
          <a:p>
            <a:pPr>
              <a:buNone/>
            </a:pPr>
            <a:r>
              <a:rPr lang="en-US" dirty="0" smtClean="0"/>
              <a:t>	</a:t>
            </a:r>
            <a:r>
              <a:rPr lang="en-US" dirty="0" smtClean="0"/>
              <a:t>The Data Frame generated is as : </a:t>
            </a:r>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1143000" y="4267200"/>
            <a:ext cx="7239000" cy="2368164"/>
          </a:xfrm>
          <a:prstGeom prst="rect">
            <a:avLst/>
          </a:prstGeom>
          <a:noFill/>
          <a:ln w="19050">
            <a:solidFill>
              <a:schemeClr val="tx1"/>
            </a:solid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Dataset</a:t>
            </a:r>
            <a:endParaRPr lang="en-US" dirty="0"/>
          </a:p>
        </p:txBody>
      </p:sp>
      <p:sp>
        <p:nvSpPr>
          <p:cNvPr id="3" name="Content Placeholder 2"/>
          <p:cNvSpPr>
            <a:spLocks noGrp="1"/>
          </p:cNvSpPr>
          <p:nvPr>
            <p:ph idx="1"/>
          </p:nvPr>
        </p:nvSpPr>
        <p:spPr/>
        <p:txBody>
          <a:bodyPr/>
          <a:lstStyle/>
          <a:p>
            <a:pPr>
              <a:buNone/>
            </a:pPr>
            <a:r>
              <a:rPr lang="en-US" dirty="0" smtClean="0"/>
              <a:t>	The Original Data Frame consisted of 4 Columns. So I reduced it into just 2 Columns one for the text and other for the Target or the Label.</a:t>
            </a:r>
            <a:endParaRPr lang="en-US" dirty="0"/>
          </a:p>
        </p:txBody>
      </p:sp>
      <p:pic>
        <p:nvPicPr>
          <p:cNvPr id="2050" name="Picture 2"/>
          <p:cNvPicPr>
            <a:picLocks noChangeAspect="1" noChangeArrowheads="1"/>
          </p:cNvPicPr>
          <p:nvPr/>
        </p:nvPicPr>
        <p:blipFill>
          <a:blip r:embed="rId2"/>
          <a:srcRect/>
          <a:stretch>
            <a:fillRect/>
          </a:stretch>
        </p:blipFill>
        <p:spPr bwMode="auto">
          <a:xfrm>
            <a:off x="1447800" y="4038600"/>
            <a:ext cx="5867400" cy="2606238"/>
          </a:xfrm>
          <a:prstGeom prst="rect">
            <a:avLst/>
          </a:prstGeom>
          <a:noFill/>
          <a:ln w="12700">
            <a:solidFill>
              <a:schemeClr val="tx1"/>
            </a:solid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t>
            </a:r>
            <a:endParaRPr lang="en-US" dirty="0"/>
          </a:p>
        </p:txBody>
      </p:sp>
      <p:sp>
        <p:nvSpPr>
          <p:cNvPr id="3" name="Content Placeholder 2"/>
          <p:cNvSpPr>
            <a:spLocks noGrp="1"/>
          </p:cNvSpPr>
          <p:nvPr>
            <p:ph idx="1"/>
          </p:nvPr>
        </p:nvSpPr>
        <p:spPr/>
        <p:txBody>
          <a:bodyPr/>
          <a:lstStyle/>
          <a:p>
            <a:pPr>
              <a:buNone/>
            </a:pPr>
            <a:r>
              <a:rPr lang="en-US" dirty="0" smtClean="0"/>
              <a:t>	To Clean the Data Set I removed the Missing Values and also removed the Duplicate items.</a:t>
            </a:r>
          </a:p>
          <a:p>
            <a:pPr>
              <a:buNone/>
            </a:pPr>
            <a:r>
              <a:rPr lang="en-US" dirty="0" smtClean="0"/>
              <a:t>	</a:t>
            </a:r>
            <a:r>
              <a:rPr lang="en-US" dirty="0" smtClean="0"/>
              <a:t>Finally the Data Set looked like this </a:t>
            </a:r>
            <a:endParaRPr lang="en-US" dirty="0"/>
          </a:p>
        </p:txBody>
      </p:sp>
      <p:pic>
        <p:nvPicPr>
          <p:cNvPr id="3074" name="Picture 2"/>
          <p:cNvPicPr>
            <a:picLocks noChangeAspect="1" noChangeArrowheads="1"/>
          </p:cNvPicPr>
          <p:nvPr/>
        </p:nvPicPr>
        <p:blipFill>
          <a:blip r:embed="rId2"/>
          <a:srcRect/>
          <a:stretch>
            <a:fillRect/>
          </a:stretch>
        </p:blipFill>
        <p:spPr bwMode="auto">
          <a:xfrm>
            <a:off x="990599" y="4023610"/>
            <a:ext cx="3611871" cy="2377190"/>
          </a:xfrm>
          <a:prstGeom prst="rect">
            <a:avLst/>
          </a:prstGeom>
          <a:noFill/>
          <a:ln w="12700">
            <a:solidFill>
              <a:schemeClr val="tx1"/>
            </a:solid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105400" y="4038600"/>
            <a:ext cx="2907589" cy="2362200"/>
          </a:xfrm>
          <a:prstGeom prst="rect">
            <a:avLst/>
          </a:prstGeom>
          <a:noFill/>
          <a:ln w="12700">
            <a:solidFill>
              <a:schemeClr val="tx1"/>
            </a:solid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Analyzing	</a:t>
            </a:r>
            <a:endParaRPr lang="en-US" dirty="0"/>
          </a:p>
        </p:txBody>
      </p:sp>
      <p:sp>
        <p:nvSpPr>
          <p:cNvPr id="3" name="Content Placeholder 2"/>
          <p:cNvSpPr>
            <a:spLocks noGrp="1"/>
          </p:cNvSpPr>
          <p:nvPr>
            <p:ph idx="1"/>
          </p:nvPr>
        </p:nvSpPr>
        <p:spPr/>
        <p:txBody>
          <a:bodyPr/>
          <a:lstStyle/>
          <a:p>
            <a:pPr>
              <a:buNone/>
            </a:pPr>
            <a:r>
              <a:rPr lang="en-US" dirty="0" smtClean="0"/>
              <a:t>   Now we analyze the Emails by checking the no of words, characters, sentences in each email. </a:t>
            </a:r>
            <a:endParaRPr lang="en-US" dirty="0"/>
          </a:p>
        </p:txBody>
      </p:sp>
      <p:pic>
        <p:nvPicPr>
          <p:cNvPr id="4098" name="Picture 2"/>
          <p:cNvPicPr>
            <a:picLocks noChangeAspect="1" noChangeArrowheads="1"/>
          </p:cNvPicPr>
          <p:nvPr/>
        </p:nvPicPr>
        <p:blipFill>
          <a:blip r:embed="rId2"/>
          <a:srcRect/>
          <a:stretch>
            <a:fillRect/>
          </a:stretch>
        </p:blipFill>
        <p:spPr bwMode="auto">
          <a:xfrm>
            <a:off x="381000" y="3505200"/>
            <a:ext cx="8660310" cy="2286000"/>
          </a:xfrm>
          <a:prstGeom prst="rect">
            <a:avLst/>
          </a:prstGeom>
          <a:noFill/>
          <a:ln w="12700">
            <a:solidFill>
              <a:schemeClr val="tx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2286000"/>
            <a:ext cx="4038600" cy="2825893"/>
          </a:xfrm>
          <a:prstGeom prst="rect">
            <a:avLst/>
          </a:prstGeom>
          <a:noFill/>
          <a:ln w="12700">
            <a:solidFill>
              <a:schemeClr val="tx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648200" y="2265964"/>
            <a:ext cx="4038600" cy="2839436"/>
          </a:xfrm>
          <a:prstGeom prst="rect">
            <a:avLst/>
          </a:prstGeom>
          <a:noFill/>
          <a:ln w="12700">
            <a:solidFill>
              <a:schemeClr val="tx1"/>
            </a:solidFill>
            <a:miter lim="800000"/>
            <a:headEnd/>
            <a:tailEnd/>
          </a:ln>
          <a:effectLst/>
        </p:spPr>
      </p:pic>
      <p:sp>
        <p:nvSpPr>
          <p:cNvPr id="6" name="Title 1"/>
          <p:cNvSpPr>
            <a:spLocks noGrp="1"/>
          </p:cNvSpPr>
          <p:nvPr>
            <p:ph type="title"/>
          </p:nvPr>
        </p:nvSpPr>
        <p:spPr>
          <a:xfrm>
            <a:off x="457200" y="1143000"/>
            <a:ext cx="3124200" cy="1066800"/>
          </a:xfrm>
        </p:spPr>
        <p:txBody>
          <a:bodyPr>
            <a:normAutofit/>
          </a:bodyPr>
          <a:lstStyle/>
          <a:p>
            <a:r>
              <a:rPr lang="en-US" sz="2800" dirty="0" smtClean="0"/>
              <a:t>Ham Emails</a:t>
            </a:r>
            <a:r>
              <a:rPr lang="en-US" dirty="0" smtClean="0"/>
              <a:t>	</a:t>
            </a:r>
            <a:endParaRPr lang="en-US" dirty="0"/>
          </a:p>
        </p:txBody>
      </p:sp>
      <p:sp>
        <p:nvSpPr>
          <p:cNvPr id="7" name="Title 1"/>
          <p:cNvSpPr txBox="1">
            <a:spLocks/>
          </p:cNvSpPr>
          <p:nvPr/>
        </p:nvSpPr>
        <p:spPr>
          <a:xfrm>
            <a:off x="4800600" y="1066800"/>
            <a:ext cx="31242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2"/>
                </a:solidFill>
                <a:effectLst/>
                <a:uLnTx/>
                <a:uFillTx/>
                <a:latin typeface="+mj-lt"/>
                <a:ea typeface="+mj-ea"/>
                <a:cs typeface="+mj-cs"/>
              </a:rPr>
              <a:t>Spam</a:t>
            </a:r>
            <a:r>
              <a:rPr kumimoji="0" lang="en-US" sz="2800" b="0" i="0" u="none" strike="noStrike" kern="1200" cap="none" spc="0" normalizeH="0" noProof="0" dirty="0" smtClean="0">
                <a:ln>
                  <a:noFill/>
                </a:ln>
                <a:solidFill>
                  <a:schemeClr val="tx2"/>
                </a:solidFill>
                <a:effectLst/>
                <a:uLnTx/>
                <a:uFillTx/>
                <a:latin typeface="+mj-lt"/>
                <a:ea typeface="+mj-ea"/>
                <a:cs typeface="+mj-cs"/>
              </a:rPr>
              <a:t> </a:t>
            </a:r>
            <a:r>
              <a:rPr kumimoji="0" lang="en-US" sz="2800" b="0" i="0" u="none" strike="noStrike" kern="1200" cap="none" spc="0" normalizeH="0" baseline="0" noProof="0" dirty="0" smtClean="0">
                <a:ln>
                  <a:noFill/>
                </a:ln>
                <a:solidFill>
                  <a:schemeClr val="tx2"/>
                </a:solidFill>
                <a:effectLst/>
                <a:uLnTx/>
                <a:uFillTx/>
                <a:latin typeface="+mj-lt"/>
                <a:ea typeface="+mj-ea"/>
                <a:cs typeface="+mj-cs"/>
              </a:rPr>
              <a:t>Emails</a:t>
            </a:r>
            <a:r>
              <a:rPr kumimoji="0" lang="en-US" sz="4000" b="0" i="0" u="none" strike="noStrike" kern="1200" cap="none" spc="0" normalizeH="0" baseline="0" noProof="0" dirty="0" smtClean="0">
                <a:ln>
                  <a:noFill/>
                </a:ln>
                <a:solidFill>
                  <a:schemeClr val="tx2"/>
                </a:solidFill>
                <a:effectLst/>
                <a:uLnTx/>
                <a:uFillTx/>
                <a:latin typeface="+mj-lt"/>
                <a:ea typeface="+mj-ea"/>
                <a:cs typeface="+mj-cs"/>
              </a:rPr>
              <a:t>	</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Data Preprocessing	</a:t>
            </a:r>
            <a:endParaRPr lang="en-US" dirty="0"/>
          </a:p>
        </p:txBody>
      </p:sp>
      <p:sp>
        <p:nvSpPr>
          <p:cNvPr id="3" name="Content Placeholder 2"/>
          <p:cNvSpPr>
            <a:spLocks noGrp="1"/>
          </p:cNvSpPr>
          <p:nvPr>
            <p:ph idx="1"/>
          </p:nvPr>
        </p:nvSpPr>
        <p:spPr>
          <a:xfrm>
            <a:off x="457200" y="1676400"/>
            <a:ext cx="8229600" cy="4325112"/>
          </a:xfrm>
        </p:spPr>
        <p:txBody>
          <a:bodyPr/>
          <a:lstStyle/>
          <a:p>
            <a:pPr>
              <a:buNone/>
            </a:pPr>
            <a:r>
              <a:rPr lang="en-US" dirty="0" smtClean="0"/>
              <a:t>	Data Preprocessing includes : </a:t>
            </a:r>
          </a:p>
          <a:p>
            <a:r>
              <a:rPr lang="en-US" dirty="0" smtClean="0"/>
              <a:t>Lower Case </a:t>
            </a:r>
          </a:p>
          <a:p>
            <a:r>
              <a:rPr lang="en-US" dirty="0" smtClean="0"/>
              <a:t>Tokenization (Converting Sentences into words)</a:t>
            </a:r>
          </a:p>
          <a:p>
            <a:r>
              <a:rPr lang="en-US" dirty="0" smtClean="0"/>
              <a:t>Removing Special Characters</a:t>
            </a:r>
          </a:p>
          <a:p>
            <a:r>
              <a:rPr lang="en-US" dirty="0" smtClean="0"/>
              <a:t>Removing Stop words and Punctuations</a:t>
            </a:r>
          </a:p>
          <a:p>
            <a:r>
              <a:rPr lang="en-US" dirty="0" smtClean="0"/>
              <a:t>Stemming (Removing similar Words)</a:t>
            </a:r>
          </a:p>
        </p:txBody>
      </p:sp>
      <p:pic>
        <p:nvPicPr>
          <p:cNvPr id="6146" name="Picture 2"/>
          <p:cNvPicPr>
            <a:picLocks noChangeAspect="1" noChangeArrowheads="1"/>
          </p:cNvPicPr>
          <p:nvPr/>
        </p:nvPicPr>
        <p:blipFill>
          <a:blip r:embed="rId2"/>
          <a:srcRect/>
          <a:stretch>
            <a:fillRect/>
          </a:stretch>
        </p:blipFill>
        <p:spPr bwMode="auto">
          <a:xfrm>
            <a:off x="381000" y="4724400"/>
            <a:ext cx="8458200" cy="1906887"/>
          </a:xfrm>
          <a:prstGeom prst="rect">
            <a:avLst/>
          </a:prstGeom>
          <a:noFill/>
          <a:ln w="9525">
            <a:solidFill>
              <a:schemeClr val="tx1"/>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Similarities in Data</a:t>
            </a:r>
            <a:endParaRPr lang="en-US" dirty="0"/>
          </a:p>
        </p:txBody>
      </p:sp>
      <p:sp>
        <p:nvSpPr>
          <p:cNvPr id="3" name="Content Placeholder 2"/>
          <p:cNvSpPr>
            <a:spLocks noGrp="1"/>
          </p:cNvSpPr>
          <p:nvPr>
            <p:ph idx="1"/>
          </p:nvPr>
        </p:nvSpPr>
        <p:spPr/>
        <p:txBody>
          <a:bodyPr/>
          <a:lstStyle/>
          <a:p>
            <a:pPr>
              <a:buNone/>
            </a:pPr>
            <a:r>
              <a:rPr lang="en-US" dirty="0" smtClean="0"/>
              <a:t>	Now we analyze the Frequent words in Spam and Ham Emails</a:t>
            </a:r>
            <a:endParaRPr lang="en-US" dirty="0"/>
          </a:p>
        </p:txBody>
      </p:sp>
      <p:pic>
        <p:nvPicPr>
          <p:cNvPr id="7170" name="Picture 2"/>
          <p:cNvPicPr>
            <a:picLocks noChangeAspect="1" noChangeArrowheads="1"/>
          </p:cNvPicPr>
          <p:nvPr/>
        </p:nvPicPr>
        <p:blipFill>
          <a:blip r:embed="rId2"/>
          <a:srcRect/>
          <a:stretch>
            <a:fillRect/>
          </a:stretch>
        </p:blipFill>
        <p:spPr bwMode="auto">
          <a:xfrm>
            <a:off x="457200" y="3352800"/>
            <a:ext cx="4040668" cy="3063875"/>
          </a:xfrm>
          <a:prstGeom prst="rect">
            <a:avLst/>
          </a:prstGeom>
          <a:noFill/>
          <a:ln w="12700">
            <a:solidFill>
              <a:schemeClr val="tx1"/>
            </a:solid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762500" y="3352800"/>
            <a:ext cx="4152900" cy="3094037"/>
          </a:xfrm>
          <a:prstGeom prst="rect">
            <a:avLst/>
          </a:prstGeom>
          <a:noFill/>
          <a:ln w="12700">
            <a:solidFill>
              <a:schemeClr val="tx1"/>
            </a:solid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428</TotalTime>
  <Words>242</Words>
  <Application>Microsoft Office PowerPoint</Application>
  <PresentationFormat>On-screen Show (4:3)</PresentationFormat>
  <Paragraphs>41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vt:lpstr>
      <vt:lpstr>EMAIL SPAM PREDICTION</vt:lpstr>
      <vt:lpstr>Problem Statement </vt:lpstr>
      <vt:lpstr>About the Dataset </vt:lpstr>
      <vt:lpstr>Minimizing the Dataset</vt:lpstr>
      <vt:lpstr>Data Cleaning </vt:lpstr>
      <vt:lpstr>Data Analyzing </vt:lpstr>
      <vt:lpstr>Ham Emails </vt:lpstr>
      <vt:lpstr>Data Preprocessing </vt:lpstr>
      <vt:lpstr>Analyzing Similarities in Data</vt:lpstr>
      <vt:lpstr>Spam Emails</vt:lpstr>
      <vt:lpstr>Model Building</vt:lpstr>
      <vt:lpstr>Slide 12</vt:lpstr>
      <vt:lpstr>Slide 13</vt:lpstr>
      <vt:lpstr>Slide 14</vt:lpstr>
      <vt:lpstr>Creating Web App for the Model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PREDICTION</dc:title>
  <dc:creator>gaurav1122gupta@gmail.com</dc:creator>
  <cp:lastModifiedBy>gaurav1122gupta@gmail.com</cp:lastModifiedBy>
  <cp:revision>28</cp:revision>
  <dcterms:created xsi:type="dcterms:W3CDTF">2021-11-13T13:30:05Z</dcterms:created>
  <dcterms:modified xsi:type="dcterms:W3CDTF">2021-11-13T20:38:52Z</dcterms:modified>
</cp:coreProperties>
</file>