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95" r:id="rId3"/>
    <p:sldId id="297" r:id="rId4"/>
    <p:sldId id="298" r:id="rId5"/>
    <p:sldId id="299" r:id="rId6"/>
    <p:sldId id="301" r:id="rId7"/>
    <p:sldId id="296" r:id="rId8"/>
    <p:sldId id="294" r:id="rId9"/>
  </p:sldIdLst>
  <p:sldSz cx="9144000" cy="6858000" type="screen4x3"/>
  <p:notesSz cx="6858000" cy="9144000"/>
  <p:embeddedFontLst>
    <p:embeddedFont>
      <p:font typeface="Candara" panose="020E0502030303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p:cViewPr>
        <p:scale>
          <a:sx n="100" d="100"/>
          <a:sy n="100" d="100"/>
        </p:scale>
        <p:origin x="142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altruistdelhite04/loan-prediction-problem-datas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i="0" u="none" strike="noStrike" cap="none" dirty="0">
                <a:solidFill>
                  <a:schemeClr val="accent2">
                    <a:lumMod val="50000"/>
                  </a:schemeClr>
                </a:solidFill>
                <a:latin typeface="Candara"/>
                <a:ea typeface="Candara"/>
                <a:cs typeface="Candara"/>
                <a:sym typeface="Candara"/>
              </a:rPr>
              <a:t>Project Title</a:t>
            </a:r>
          </a:p>
          <a:p>
            <a:pPr algn="ctr"/>
            <a:endParaRPr lang="en-IN" sz="3200" b="1" dirty="0">
              <a:solidFill>
                <a:srgbClr val="FF0000"/>
              </a:solidFill>
              <a:latin typeface="Candara"/>
              <a:ea typeface="Candara"/>
              <a:cs typeface="Candara"/>
              <a:sym typeface="Candara"/>
            </a:endParaRPr>
          </a:p>
          <a:p>
            <a:pPr algn="ctr"/>
            <a:r>
              <a:rPr lang="en-IN" sz="3200" b="1" i="0" u="none" strike="noStrike" cap="none" dirty="0">
                <a:solidFill>
                  <a:schemeClr val="accent2">
                    <a:lumMod val="50000"/>
                  </a:schemeClr>
                </a:solidFill>
                <a:latin typeface="Candara"/>
                <a:ea typeface="Candara"/>
                <a:cs typeface="Candara"/>
                <a:sym typeface="Candara"/>
              </a:rPr>
              <a:t>LOAN-PREDICTION </a:t>
            </a:r>
            <a:endParaRPr sz="3200" b="1" i="0" u="none" strike="noStrike" cap="none" dirty="0">
              <a:solidFill>
                <a:schemeClr val="accent2">
                  <a:lumMod val="50000"/>
                </a:schemeClr>
              </a:solidFill>
              <a:latin typeface="Candara"/>
              <a:ea typeface="Candara"/>
              <a:cs typeface="Candara"/>
              <a:sym typeface="Candara"/>
            </a:endParaRPr>
          </a:p>
          <a:p>
            <a:pPr algn="ctr"/>
            <a:r>
              <a:rPr lang="en-IN" sz="3200" b="1" dirty="0">
                <a:solidFill>
                  <a:schemeClr val="accent3">
                    <a:lumMod val="75000"/>
                  </a:schemeClr>
                </a:solidFill>
              </a:rPr>
              <a:t>(group-07)</a:t>
            </a: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3200" b="1" i="0" u="none" strike="noStrike" cap="none" dirty="0">
                <a:solidFill>
                  <a:srgbClr val="FF0000"/>
                </a:solidFill>
                <a:latin typeface="Candara"/>
                <a:ea typeface="Candara"/>
                <a:cs typeface="Candara"/>
                <a:sym typeface="Candara"/>
              </a:rPr>
              <a:t>Team Member and Roll No.</a:t>
            </a:r>
          </a:p>
          <a:p>
            <a:pPr marL="0" marR="0" lvl="0" indent="0" algn="ctr" rtl="0">
              <a:spcBef>
                <a:spcPts val="0"/>
              </a:spcBef>
              <a:spcAft>
                <a:spcPts val="0"/>
              </a:spcAft>
              <a:buNone/>
            </a:pPr>
            <a:r>
              <a:rPr lang="en-IN" sz="3200" b="1" dirty="0">
                <a:solidFill>
                  <a:schemeClr val="accent2">
                    <a:lumMod val="50000"/>
                  </a:schemeClr>
                </a:solidFill>
                <a:latin typeface="Candara"/>
                <a:ea typeface="Candara"/>
                <a:cs typeface="Candara"/>
                <a:sym typeface="Candara"/>
              </a:rPr>
              <a:t>Gautam Kumar(2210991577)</a:t>
            </a:r>
          </a:p>
          <a:p>
            <a:pPr marL="0" marR="0" lvl="0" indent="0" algn="ctr" rtl="0">
              <a:spcBef>
                <a:spcPts val="0"/>
              </a:spcBef>
              <a:spcAft>
                <a:spcPts val="0"/>
              </a:spcAft>
              <a:buNone/>
            </a:pPr>
            <a:r>
              <a:rPr lang="en-IN" sz="3200" b="1" dirty="0">
                <a:solidFill>
                  <a:schemeClr val="accent2">
                    <a:lumMod val="50000"/>
                  </a:schemeClr>
                </a:solidFill>
                <a:latin typeface="Candara"/>
                <a:ea typeface="Candara"/>
                <a:cs typeface="Candara"/>
                <a:sym typeface="Candara"/>
              </a:rPr>
              <a:t>Gaurav Anand(2210991570)</a:t>
            </a:r>
          </a:p>
          <a:p>
            <a:pPr marL="0" marR="0" lvl="0" indent="0" algn="ctr" rtl="0">
              <a:spcBef>
                <a:spcPts val="0"/>
              </a:spcBef>
              <a:spcAft>
                <a:spcPts val="0"/>
              </a:spcAft>
              <a:buNone/>
            </a:pPr>
            <a:r>
              <a:rPr lang="en-IN" sz="3200" b="1" i="0" u="none" strike="noStrike" cap="none" dirty="0">
                <a:solidFill>
                  <a:schemeClr val="accent2">
                    <a:lumMod val="50000"/>
                  </a:schemeClr>
                </a:solidFill>
                <a:latin typeface="Candara"/>
                <a:ea typeface="Candara"/>
                <a:cs typeface="Candara"/>
                <a:sym typeface="Candara"/>
              </a:rPr>
              <a:t>Himanshu(2210991664)</a:t>
            </a:r>
          </a:p>
          <a:p>
            <a:pPr marL="0" marR="0" lvl="0" indent="0" algn="ctr" rtl="0">
              <a:spcBef>
                <a:spcPts val="0"/>
              </a:spcBef>
              <a:spcAft>
                <a:spcPts val="0"/>
              </a:spcAft>
              <a:buNone/>
            </a:pPr>
            <a:r>
              <a:rPr lang="en-IN" sz="3200" b="1" dirty="0" err="1">
                <a:solidFill>
                  <a:schemeClr val="accent2">
                    <a:lumMod val="50000"/>
                  </a:schemeClr>
                </a:solidFill>
                <a:latin typeface="Candara"/>
                <a:ea typeface="Candara"/>
                <a:cs typeface="Candara"/>
                <a:sym typeface="Candara"/>
              </a:rPr>
              <a:t>Nidhish</a:t>
            </a:r>
            <a:r>
              <a:rPr lang="en-IN" sz="3200" b="1" dirty="0">
                <a:solidFill>
                  <a:schemeClr val="accent2">
                    <a:lumMod val="50000"/>
                  </a:schemeClr>
                </a:solidFill>
                <a:latin typeface="Candara"/>
                <a:ea typeface="Candara"/>
                <a:cs typeface="Candara"/>
                <a:sym typeface="Candara"/>
              </a:rPr>
              <a:t>(221099606)</a:t>
            </a:r>
            <a:endParaRPr b="1" i="0" u="none" strike="noStrike" cap="none" dirty="0">
              <a:solidFill>
                <a:schemeClr val="accent2">
                  <a:lumMod val="50000"/>
                </a:schemeClr>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65314" y="838200"/>
            <a:ext cx="8985380" cy="5883275"/>
          </a:xfrm>
          <a:ln/>
        </p:spPr>
        <p:style>
          <a:lnRef idx="2">
            <a:schemeClr val="accent2"/>
          </a:lnRef>
          <a:fillRef idx="1">
            <a:schemeClr val="lt1"/>
          </a:fillRef>
          <a:effectRef idx="0">
            <a:schemeClr val="accent2"/>
          </a:effectRef>
          <a:fontRef idx="minor">
            <a:schemeClr val="dk1"/>
          </a:fontRef>
        </p:style>
        <p:txBody>
          <a:bodyPr/>
          <a:lstStyle/>
          <a:p>
            <a:r>
              <a:rPr lang="en-IN" dirty="0"/>
              <a:t>Introduction</a:t>
            </a:r>
          </a:p>
          <a:p>
            <a:r>
              <a:rPr lang="en-IN" dirty="0"/>
              <a:t>Source Code (screenshots)</a:t>
            </a:r>
          </a:p>
          <a:p>
            <a:r>
              <a:rPr lang="en-IN" dirty="0"/>
              <a:t>Conclusion</a:t>
            </a:r>
          </a:p>
          <a:p>
            <a:r>
              <a:rPr lang="en-IN" dirty="0"/>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7236-E2C7-2069-3BC6-DC362077C73A}"/>
              </a:ext>
            </a:extLst>
          </p:cNvPr>
          <p:cNvSpPr>
            <a:spLocks noGrp="1"/>
          </p:cNvSpPr>
          <p:nvPr>
            <p:ph type="title"/>
          </p:nvPr>
        </p:nvSpPr>
        <p:spPr/>
        <p:txBody>
          <a:bodyPr/>
          <a:lstStyle/>
          <a:p>
            <a:r>
              <a:rPr lang="en-IN" b="1" dirty="0"/>
              <a:t>INTRODUCTION</a:t>
            </a:r>
          </a:p>
        </p:txBody>
      </p:sp>
      <p:sp>
        <p:nvSpPr>
          <p:cNvPr id="3" name="Text Placeholder 2">
            <a:extLst>
              <a:ext uri="{FF2B5EF4-FFF2-40B4-BE49-F238E27FC236}">
                <a16:creationId xmlns:a16="http://schemas.microsoft.com/office/drawing/2014/main" id="{CD96A912-594B-ABCB-A6C4-214396F06AE0}"/>
              </a:ext>
            </a:extLst>
          </p:cNvPr>
          <p:cNvSpPr>
            <a:spLocks noGrp="1"/>
          </p:cNvSpPr>
          <p:nvPr>
            <p:ph type="body" idx="1"/>
          </p:nvPr>
        </p:nvSpPr>
        <p:spPr>
          <a:xfrm>
            <a:off x="0" y="838200"/>
            <a:ext cx="9144000" cy="5883275"/>
          </a:xfrm>
          <a:ln/>
        </p:spPr>
        <p:style>
          <a:lnRef idx="2">
            <a:schemeClr val="accent2"/>
          </a:lnRef>
          <a:fillRef idx="1">
            <a:schemeClr val="lt1"/>
          </a:fillRef>
          <a:effectRef idx="0">
            <a:schemeClr val="accent2"/>
          </a:effectRef>
          <a:fontRef idx="minor">
            <a:schemeClr val="dk1"/>
          </a:fontRef>
        </p:style>
        <p:txBody>
          <a:bodyPr/>
          <a:lstStyle/>
          <a:p>
            <a:pPr algn="l"/>
            <a:r>
              <a:rPr lang="en-US" b="1" i="0" dirty="0">
                <a:solidFill>
                  <a:srgbClr val="ECECEC"/>
                </a:solidFill>
                <a:effectLst/>
                <a:highlight>
                  <a:srgbClr val="212121"/>
                </a:highlight>
                <a:latin typeface="Söhne"/>
              </a:rPr>
              <a:t>Introduction</a:t>
            </a:r>
          </a:p>
          <a:p>
            <a:pPr algn="l"/>
            <a:r>
              <a:rPr lang="en-US" sz="2000" b="1" dirty="0"/>
              <a:t>In the modern financial landscape, the ability to accurately predict loan repayment behavior is crucial for lending institutions. Traditional credit scoring methods, while effective, can be limited by their reliance on a narrow set of variables and historical data. To enhance the accuracy and reliability of loan predictions, financial institutions are increasingly turning to advanced techniques in Artificial Intelligence (AI) and Machine Learning (ML).</a:t>
            </a:r>
          </a:p>
          <a:p>
            <a:pPr algn="l"/>
            <a:r>
              <a:rPr lang="en-US" b="1" i="0" dirty="0">
                <a:solidFill>
                  <a:srgbClr val="ECECEC"/>
                </a:solidFill>
                <a:effectLst/>
                <a:highlight>
                  <a:srgbClr val="212121"/>
                </a:highlight>
                <a:latin typeface="Söhne"/>
              </a:rPr>
              <a:t>Purpose</a:t>
            </a:r>
          </a:p>
          <a:p>
            <a:pPr algn="l"/>
            <a:r>
              <a:rPr lang="en-US" sz="2400" b="1" dirty="0"/>
              <a:t>The primary objective of this project is to develop a robust machine learning model capable of predicting whether a loan applicant is likely to default on their loan. By leveraging AI/ML techniques, the project aims to improve the decision-making process, reduce risk, and enhance profitability for lending institutions</a:t>
            </a:r>
            <a:endParaRPr lang="en-US" b="1" i="0" dirty="0">
              <a:solidFill>
                <a:srgbClr val="ECECEC"/>
              </a:solidFill>
              <a:effectLst/>
              <a:highlight>
                <a:srgbClr val="212121"/>
              </a:highlight>
              <a:latin typeface="Söhne"/>
            </a:endParaRPr>
          </a:p>
          <a:p>
            <a:pPr marL="628650" indent="-514350">
              <a:buFont typeface="+mj-lt"/>
              <a:buAutoNum type="arabicParenR"/>
            </a:pPr>
            <a:endParaRPr lang="en-IN" dirty="0"/>
          </a:p>
        </p:txBody>
      </p:sp>
      <p:sp>
        <p:nvSpPr>
          <p:cNvPr id="4" name="Date Placeholder 3">
            <a:extLst>
              <a:ext uri="{FF2B5EF4-FFF2-40B4-BE49-F238E27FC236}">
                <a16:creationId xmlns:a16="http://schemas.microsoft.com/office/drawing/2014/main" id="{45F284D2-95DA-77DA-DF57-57CE0413716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AD788CDE-B9CB-2D3E-5A43-991CFC0C64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287567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1300-4816-B880-AF08-EA1BBBB98980}"/>
              </a:ext>
            </a:extLst>
          </p:cNvPr>
          <p:cNvSpPr>
            <a:spLocks noGrp="1"/>
          </p:cNvSpPr>
          <p:nvPr>
            <p:ph type="title"/>
          </p:nvPr>
        </p:nvSpPr>
        <p:spPr/>
        <p:txBody>
          <a:bodyPr/>
          <a:lstStyle/>
          <a:p>
            <a:r>
              <a:rPr lang="en-IN" b="1" dirty="0"/>
              <a:t>SOURCE-CODE</a:t>
            </a:r>
          </a:p>
        </p:txBody>
      </p:sp>
      <p:sp>
        <p:nvSpPr>
          <p:cNvPr id="3" name="Text Placeholder 2">
            <a:extLst>
              <a:ext uri="{FF2B5EF4-FFF2-40B4-BE49-F238E27FC236}">
                <a16:creationId xmlns:a16="http://schemas.microsoft.com/office/drawing/2014/main" id="{9A9A5AC5-4958-3A1F-35C2-98E238A757BD}"/>
              </a:ext>
            </a:extLst>
          </p:cNvPr>
          <p:cNvSpPr>
            <a:spLocks noGrp="1"/>
          </p:cNvSpPr>
          <p:nvPr>
            <p:ph type="body" idx="1"/>
          </p:nvPr>
        </p:nvSpPr>
        <p:spPr>
          <a:xfrm>
            <a:off x="214603" y="1119673"/>
            <a:ext cx="8696131" cy="5318449"/>
          </a:xfrm>
        </p:spPr>
        <p:style>
          <a:lnRef idx="2">
            <a:schemeClr val="accent2"/>
          </a:lnRef>
          <a:fillRef idx="1">
            <a:schemeClr val="lt1"/>
          </a:fillRef>
          <a:effectRef idx="0">
            <a:schemeClr val="accent2"/>
          </a:effectRef>
          <a:fontRef idx="minor">
            <a:schemeClr val="dk1"/>
          </a:fontRef>
        </p:style>
        <p:txBody>
          <a:bodyPr/>
          <a:lstStyle/>
          <a:p>
            <a:r>
              <a:rPr lang="en-IN" dirty="0"/>
              <a:t>This is how out project looks:</a:t>
            </a:r>
          </a:p>
          <a:p>
            <a:endParaRPr lang="en-IN" dirty="0"/>
          </a:p>
        </p:txBody>
      </p:sp>
      <p:sp>
        <p:nvSpPr>
          <p:cNvPr id="4" name="Date Placeholder 3">
            <a:extLst>
              <a:ext uri="{FF2B5EF4-FFF2-40B4-BE49-F238E27FC236}">
                <a16:creationId xmlns:a16="http://schemas.microsoft.com/office/drawing/2014/main" id="{721AF395-1FA6-099F-584D-6DF85967A85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56D8782-619C-A91A-E1D0-F6F3C6A4A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AAFA73EB-8CDF-692C-DF9A-3BC9B1DF2CB8}"/>
              </a:ext>
            </a:extLst>
          </p:cNvPr>
          <p:cNvPicPr/>
          <p:nvPr/>
        </p:nvPicPr>
        <p:blipFill>
          <a:blip r:embed="rId2"/>
          <a:stretch/>
        </p:blipFill>
        <p:spPr>
          <a:xfrm>
            <a:off x="233266" y="1736034"/>
            <a:ext cx="5266386" cy="4702087"/>
          </a:xfrm>
          <a:prstGeom prst="rect">
            <a:avLst/>
          </a:prstGeom>
          <a:ln w="0">
            <a:noFill/>
          </a:ln>
        </p:spPr>
      </p:pic>
      <p:pic>
        <p:nvPicPr>
          <p:cNvPr id="8" name="Picture 7">
            <a:extLst>
              <a:ext uri="{FF2B5EF4-FFF2-40B4-BE49-F238E27FC236}">
                <a16:creationId xmlns:a16="http://schemas.microsoft.com/office/drawing/2014/main" id="{51794D43-8E3F-A1D9-3B51-9FF24C409A60}"/>
              </a:ext>
            </a:extLst>
          </p:cNvPr>
          <p:cNvPicPr/>
          <p:nvPr/>
        </p:nvPicPr>
        <p:blipFill>
          <a:blip r:embed="rId3"/>
          <a:stretch/>
        </p:blipFill>
        <p:spPr>
          <a:xfrm>
            <a:off x="5518315" y="1736034"/>
            <a:ext cx="3392420" cy="4694721"/>
          </a:xfrm>
          <a:prstGeom prst="rect">
            <a:avLst/>
          </a:prstGeom>
          <a:ln w="0">
            <a:noFill/>
          </a:ln>
        </p:spPr>
      </p:pic>
    </p:spTree>
    <p:extLst>
      <p:ext uri="{BB962C8B-B14F-4D97-AF65-F5344CB8AC3E}">
        <p14:creationId xmlns:p14="http://schemas.microsoft.com/office/powerpoint/2010/main" val="393144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4FB1-EB58-AA4D-2EC8-8F0CD7A72BB6}"/>
              </a:ext>
            </a:extLst>
          </p:cNvPr>
          <p:cNvSpPr>
            <a:spLocks noGrp="1"/>
          </p:cNvSpPr>
          <p:nvPr>
            <p:ph type="title"/>
          </p:nvPr>
        </p:nvSpPr>
        <p:spPr/>
        <p:txBody>
          <a:bodyPr/>
          <a:lstStyle/>
          <a:p>
            <a:r>
              <a:rPr lang="en-IN" dirty="0"/>
              <a:t>Continue…</a:t>
            </a:r>
          </a:p>
        </p:txBody>
      </p:sp>
      <p:sp>
        <p:nvSpPr>
          <p:cNvPr id="3" name="Text Placeholder 2">
            <a:extLst>
              <a:ext uri="{FF2B5EF4-FFF2-40B4-BE49-F238E27FC236}">
                <a16:creationId xmlns:a16="http://schemas.microsoft.com/office/drawing/2014/main" id="{BAF4A6D4-9DAF-92A8-FD22-295C0A47501C}"/>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3F11782E-C229-934E-F8C5-76822511898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0ECF167-B385-2E36-3DF0-D4BA4202B7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3DE689AB-8BC0-0379-631E-4299A07F9CE1}"/>
              </a:ext>
            </a:extLst>
          </p:cNvPr>
          <p:cNvPicPr/>
          <p:nvPr/>
        </p:nvPicPr>
        <p:blipFill>
          <a:blip r:embed="rId2"/>
          <a:stretch/>
        </p:blipFill>
        <p:spPr>
          <a:xfrm>
            <a:off x="0" y="960436"/>
            <a:ext cx="9144000" cy="2080938"/>
          </a:xfrm>
          <a:prstGeom prst="rect">
            <a:avLst/>
          </a:prstGeom>
          <a:ln w="0">
            <a:noFill/>
          </a:ln>
        </p:spPr>
      </p:pic>
      <p:pic>
        <p:nvPicPr>
          <p:cNvPr id="8" name="Picture 7">
            <a:extLst>
              <a:ext uri="{FF2B5EF4-FFF2-40B4-BE49-F238E27FC236}">
                <a16:creationId xmlns:a16="http://schemas.microsoft.com/office/drawing/2014/main" id="{4D0756E8-2C2F-BAEF-7C5C-723D734F1887}"/>
              </a:ext>
            </a:extLst>
          </p:cNvPr>
          <p:cNvPicPr/>
          <p:nvPr/>
        </p:nvPicPr>
        <p:blipFill>
          <a:blip r:embed="rId3"/>
          <a:stretch/>
        </p:blipFill>
        <p:spPr>
          <a:xfrm>
            <a:off x="165248" y="3041374"/>
            <a:ext cx="4519800" cy="3657600"/>
          </a:xfrm>
          <a:prstGeom prst="rect">
            <a:avLst/>
          </a:prstGeom>
          <a:ln w="0">
            <a:noFill/>
          </a:ln>
        </p:spPr>
      </p:pic>
      <p:pic>
        <p:nvPicPr>
          <p:cNvPr id="10" name="Picture 9">
            <a:extLst>
              <a:ext uri="{FF2B5EF4-FFF2-40B4-BE49-F238E27FC236}">
                <a16:creationId xmlns:a16="http://schemas.microsoft.com/office/drawing/2014/main" id="{A9EEEB4A-894A-DCCC-EE64-D17B5E4CB92F}"/>
              </a:ext>
            </a:extLst>
          </p:cNvPr>
          <p:cNvPicPr/>
          <p:nvPr/>
        </p:nvPicPr>
        <p:blipFill>
          <a:blip r:embed="rId4"/>
          <a:stretch/>
        </p:blipFill>
        <p:spPr>
          <a:xfrm>
            <a:off x="4685048" y="3338512"/>
            <a:ext cx="4458952" cy="3200400"/>
          </a:xfrm>
          <a:prstGeom prst="rect">
            <a:avLst/>
          </a:prstGeom>
          <a:ln w="0">
            <a:noFill/>
          </a:ln>
        </p:spPr>
      </p:pic>
    </p:spTree>
    <p:extLst>
      <p:ext uri="{BB962C8B-B14F-4D97-AF65-F5344CB8AC3E}">
        <p14:creationId xmlns:p14="http://schemas.microsoft.com/office/powerpoint/2010/main" val="9624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6314-503F-1A48-1661-D821EBCA9497}"/>
              </a:ext>
            </a:extLst>
          </p:cNvPr>
          <p:cNvSpPr>
            <a:spLocks noGrp="1"/>
          </p:cNvSpPr>
          <p:nvPr>
            <p:ph type="title"/>
          </p:nvPr>
        </p:nvSpPr>
        <p:spPr/>
        <p:txBody>
          <a:bodyPr/>
          <a:lstStyle/>
          <a:p>
            <a:r>
              <a:rPr lang="en-IN" b="1" dirty="0"/>
              <a:t>CONCLUSION</a:t>
            </a:r>
          </a:p>
        </p:txBody>
      </p:sp>
      <p:sp>
        <p:nvSpPr>
          <p:cNvPr id="3" name="Text Placeholder 2">
            <a:extLst>
              <a:ext uri="{FF2B5EF4-FFF2-40B4-BE49-F238E27FC236}">
                <a16:creationId xmlns:a16="http://schemas.microsoft.com/office/drawing/2014/main" id="{70587A9C-FCB1-86AB-B800-1292F6EC4677}"/>
              </a:ext>
            </a:extLst>
          </p:cNvPr>
          <p:cNvSpPr>
            <a:spLocks noGrp="1"/>
          </p:cNvSpPr>
          <p:nvPr>
            <p:ph type="body" idx="1"/>
          </p:nvPr>
        </p:nvSpPr>
        <p:spPr>
          <a:xfrm>
            <a:off x="457200" y="905070"/>
            <a:ext cx="8229600" cy="5451280"/>
          </a:xfrm>
        </p:spPr>
        <p:style>
          <a:lnRef idx="2">
            <a:schemeClr val="accent2"/>
          </a:lnRef>
          <a:fillRef idx="1">
            <a:schemeClr val="lt1"/>
          </a:fillRef>
          <a:effectRef idx="0">
            <a:schemeClr val="accent2"/>
          </a:effectRef>
          <a:fontRef idx="minor">
            <a:schemeClr val="dk1"/>
          </a:fontRef>
        </p:style>
        <p:txBody>
          <a:bodyPr/>
          <a:lstStyle/>
          <a:p>
            <a:pPr algn="l">
              <a:buFont typeface="+mj-lt"/>
              <a:buAutoNum type="arabicPeriod"/>
            </a:pPr>
            <a:r>
              <a:rPr lang="en-US" sz="2000" b="1" dirty="0"/>
              <a:t>Objective Achievement:</a:t>
            </a:r>
          </a:p>
          <a:p>
            <a:pPr marL="742950" lvl="1" indent="-285750" algn="l">
              <a:buFont typeface="+mj-lt"/>
              <a:buAutoNum type="arabicPeriod"/>
            </a:pPr>
            <a:r>
              <a:rPr lang="en-US" sz="2000" b="1" dirty="0"/>
              <a:t>The primary goal of developing a predictive model for loan approval was successfully met. The model accurately predicts the likelihood of loan approval based on a variety of borrower attributes.</a:t>
            </a:r>
          </a:p>
          <a:p>
            <a:pPr marL="742950" lvl="1" indent="-285750" algn="l">
              <a:buFont typeface="+mj-lt"/>
              <a:buAutoNum type="arabicPeriod"/>
            </a:pPr>
            <a:endParaRPr lang="en-US" sz="2000" dirty="0"/>
          </a:p>
          <a:p>
            <a:pPr algn="l">
              <a:buFont typeface="+mj-lt"/>
              <a:buAutoNum type="arabicPeriod"/>
            </a:pPr>
            <a:r>
              <a:rPr lang="en-US" sz="2000" b="1" dirty="0"/>
              <a:t>Model Performance:</a:t>
            </a:r>
          </a:p>
          <a:p>
            <a:pPr marL="742950" lvl="1" indent="-285750" algn="l">
              <a:buFont typeface="+mj-lt"/>
              <a:buAutoNum type="arabicPeriod"/>
            </a:pPr>
            <a:r>
              <a:rPr lang="en-US" sz="2000" b="1" dirty="0"/>
              <a:t>The final model demonstrated high accuracy, precision, recall, and F1-score on both the training and test datasets, indicating its robustness and generalizability.</a:t>
            </a:r>
          </a:p>
          <a:p>
            <a:pPr marL="742950" lvl="1" indent="-285750" algn="l">
              <a:buFont typeface="+mj-lt"/>
              <a:buAutoNum type="arabicPeriod"/>
            </a:pPr>
            <a:endParaRPr lang="en-US" sz="2000" dirty="0"/>
          </a:p>
          <a:p>
            <a:pPr algn="l">
              <a:buFont typeface="+mj-lt"/>
              <a:buAutoNum type="arabicPeriod"/>
            </a:pPr>
            <a:r>
              <a:rPr lang="en-US" sz="2000" b="1" dirty="0"/>
              <a:t>Feature Importance:</a:t>
            </a:r>
          </a:p>
          <a:p>
            <a:pPr marL="742950" lvl="1" indent="-285750" algn="l">
              <a:buFont typeface="+mj-lt"/>
              <a:buAutoNum type="arabicPeriod"/>
            </a:pPr>
            <a:r>
              <a:rPr lang="en-US" sz="2000" b="1" dirty="0"/>
              <a:t>Key features influencing loan approval include applicant income, loan amount, credit history, and employment status. These insights can help in refining loan eligibility criteria and risk assessment processes.</a:t>
            </a:r>
          </a:p>
          <a:p>
            <a:br>
              <a:rPr lang="en-US" dirty="0"/>
            </a:br>
            <a:endParaRPr lang="en-US" sz="2000" dirty="0"/>
          </a:p>
          <a:p>
            <a:br>
              <a:rPr lang="en-US" dirty="0"/>
            </a:br>
            <a:endParaRPr lang="en-US" sz="2000" dirty="0"/>
          </a:p>
          <a:p>
            <a:endParaRPr lang="en-IN" dirty="0"/>
          </a:p>
        </p:txBody>
      </p:sp>
      <p:sp>
        <p:nvSpPr>
          <p:cNvPr id="4" name="Date Placeholder 3">
            <a:extLst>
              <a:ext uri="{FF2B5EF4-FFF2-40B4-BE49-F238E27FC236}">
                <a16:creationId xmlns:a16="http://schemas.microsoft.com/office/drawing/2014/main" id="{43F450EF-57BC-1C01-FF2E-D830EEB7779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95B7E20-383F-3EFB-E39E-D6EC817ED6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66011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style>
          <a:lnRef idx="2">
            <a:schemeClr val="accent2"/>
          </a:lnRef>
          <a:fillRef idx="1">
            <a:schemeClr val="lt1"/>
          </a:fillRef>
          <a:effectRef idx="0">
            <a:schemeClr val="accent2"/>
          </a:effectRef>
          <a:fontRef idx="minor">
            <a:schemeClr val="dk1"/>
          </a:fontRef>
        </p:style>
        <p:txBody>
          <a:bodyPr/>
          <a:lstStyle/>
          <a:p>
            <a:pPr marL="114300" indent="0">
              <a:buNone/>
            </a:pPr>
            <a:r>
              <a:rPr lang="en-IN" sz="2000" b="0" u="sng" strike="noStrike" spc="-1" dirty="0">
                <a:solidFill>
                  <a:schemeClr val="dk1"/>
                </a:solidFill>
                <a:uFillTx/>
                <a:latin typeface="Times New Roman"/>
                <a:ea typeface="Calibri"/>
              </a:rPr>
              <a:t> </a:t>
            </a:r>
            <a:r>
              <a:rPr lang="en-IN" sz="2000" b="0" u="sng" strike="noStrike" spc="-1" dirty="0">
                <a:solidFill>
                  <a:schemeClr val="dk1"/>
                </a:solidFill>
                <a:uFillTx/>
                <a:latin typeface="Times New Roman"/>
                <a:ea typeface="Calibri"/>
                <a:hlinkClick r:id="rId2"/>
              </a:rPr>
              <a:t>https://www.kaggle.com/datasets/altruistdelhite04/loan-prediction-problem-dataset</a:t>
            </a:r>
            <a:endParaRPr lang="en-US" sz="2000" b="0" strike="noStrike" spc="-1" dirty="0">
              <a:solidFill>
                <a:srgbClr val="000000"/>
              </a:solidFill>
              <a:latin typeface="Arial"/>
            </a:endParaRPr>
          </a:p>
          <a:p>
            <a:pPr marL="114300" indent="0">
              <a:buNone/>
            </a:pPr>
            <a:endParaRPr lang="en-IN" sz="2000" dirty="0">
              <a:latin typeface="Times New Roman" panose="02020603050405020304" pitchFamily="18" charset="0"/>
              <a:cs typeface="Times New Roman" panose="02020603050405020304" pitchFamily="18" charset="0"/>
            </a:endParaRPr>
          </a:p>
          <a:p>
            <a:pPr marL="114300" indent="0">
              <a:buNone/>
            </a:pPr>
            <a:endParaRPr lang="en-IN" sz="2000" dirty="0">
              <a:latin typeface="Times New Roman" panose="02020603050405020304" pitchFamily="18" charset="0"/>
              <a:cs typeface="Times New Roman" panose="02020603050405020304" pitchFamily="18" charset="0"/>
            </a:endParaRPr>
          </a:p>
          <a:p>
            <a:pPr marL="114300" indent="0">
              <a:buNone/>
            </a:pPr>
            <a:r>
              <a:rPr lang="en-US" sz="2000" b="0" strike="noStrike" spc="-1" dirty="0">
                <a:solidFill>
                  <a:srgbClr val="000000"/>
                </a:solidFill>
                <a:latin typeface="Arial"/>
              </a:rPr>
              <a:t>https://youtu.be/p3-7qW_t5bw?si=5LO8HU3s-ziwG56L</a:t>
            </a:r>
          </a:p>
          <a:p>
            <a:pPr marL="114300" indent="0">
              <a:buNone/>
            </a:pPr>
            <a:endParaRPr lang="en-IN" sz="2000" dirty="0">
              <a:latin typeface="Times New Roman" panose="02020603050405020304" pitchFamily="18" charset="0"/>
              <a:cs typeface="Times New Roman" panose="02020603050405020304" pitchFamily="18" charset="0"/>
            </a:endParaRPr>
          </a:p>
          <a:p>
            <a:pPr marL="11430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5950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244987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330</Words>
  <Application>Microsoft Office PowerPoint</Application>
  <PresentationFormat>On-screen Show (4:3)</PresentationFormat>
  <Paragraphs>61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Candara</vt:lpstr>
      <vt:lpstr>Söhne</vt:lpstr>
      <vt:lpstr>Times New Roman</vt:lpstr>
      <vt:lpstr>Office Theme</vt:lpstr>
      <vt:lpstr>PowerPoint Presentation</vt:lpstr>
      <vt:lpstr>Index</vt:lpstr>
      <vt:lpstr>INTRODUCTION</vt:lpstr>
      <vt:lpstr>SOURCE-CODE</vt:lpstr>
      <vt:lpstr>Continue…</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Gautam Kumar</cp:lastModifiedBy>
  <cp:revision>66</cp:revision>
  <dcterms:created xsi:type="dcterms:W3CDTF">2010-04-09T07:36:15Z</dcterms:created>
  <dcterms:modified xsi:type="dcterms:W3CDTF">2024-05-14T04:34:11Z</dcterms:modified>
</cp:coreProperties>
</file>