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  <p:sldId id="261" r:id="rId6"/>
    <p:sldId id="263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FA3A-7C26-4E0E-6CEB-B623FB937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DF1E5-DEF9-F477-667C-0F83FEF09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CF719-00E4-C7C5-CB1A-8608C792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4051-F3BF-4017-86C7-1BA6C11F7FE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FD367-B422-7C27-C151-23C86690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DC5A4-3FC5-E296-D5F6-382E3A482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1D14-4118-4EF4-9160-BF2A02865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D2A0C-0D7B-F655-69F6-46806AA6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EA1D2-C2CA-575F-D4BF-06A919454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DEBDE-E64F-7B4E-13BA-45B5C3FD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4051-F3BF-4017-86C7-1BA6C11F7FE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7C80-2A41-10D9-A7F2-41DBCD28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FB5D7-9FBF-B0D4-DD9F-E9654A4A1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1D14-4118-4EF4-9160-BF2A02865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3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80E9EB-AB0A-0D7A-EB28-6A130E0FC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CF91D-8F66-C92E-26F7-ACC0B5D31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02161-4066-7FAC-9F5B-7E4DE86AF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4051-F3BF-4017-86C7-1BA6C11F7FE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19520-9CD2-C243-8C9D-9619D685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F1D8E-5FC1-8113-18BA-9D8078981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1D14-4118-4EF4-9160-BF2A02865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9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FAA8B-23F0-5FEF-8F54-ED966EA2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E3D82-F5CE-8980-1975-0C452A226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EFBD3-8F6B-6DE6-3E7B-8F31F6F4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4051-F3BF-4017-86C7-1BA6C11F7FE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70284-5257-F73C-74E9-1F545635C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E6331-74EB-CAEE-E809-71C738A8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1D14-4118-4EF4-9160-BF2A02865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8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2FFB-5358-976F-BD1E-12F59D17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A51AD-43C3-8C63-E572-39034D818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E63F0-839B-C284-B67A-25E60E49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4051-F3BF-4017-86C7-1BA6C11F7FE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8FEF4-4F21-FD4E-3D4C-7C8B5D65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057C3-05E5-0617-768C-DEABB613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1D14-4118-4EF4-9160-BF2A02865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8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C220-4776-A478-A7BF-143B1F061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82ECE-25FE-B090-55C8-006D8D2EA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32CDC-E3EA-05DD-A64A-DFD4DE9BD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5B968-2E1F-9D2A-30E7-3648017D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4051-F3BF-4017-86C7-1BA6C11F7FE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66A67-64E5-4D74-DE97-8286A6A3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84B23-5AFE-C521-6860-11CEFD30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1D14-4118-4EF4-9160-BF2A02865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30AA-45B2-B303-0BCB-5E0986D17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C30C2-0016-A4A3-05A5-8C83C7BAD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41FC2-431B-91B4-DFFA-3BB3BB707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0652A4-CC63-2065-AA89-1E1B4F6E8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6410A9-ABEA-CD38-2E4B-7E9C0DCDD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A94623-4737-A848-5E23-6C3753F62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4051-F3BF-4017-86C7-1BA6C11F7FE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9A64ED-7A22-BBE2-7763-4643C694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CAE630-9277-4BA0-BA06-A317B8B1A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1D14-4118-4EF4-9160-BF2A02865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1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BEDE0-D71C-B158-E971-87E57A25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630AA-639A-B2E7-68BD-35EE40C2C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4051-F3BF-4017-86C7-1BA6C11F7FE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E0366-F81D-B24F-D881-8A0A12CB5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37C97-2F20-EDA1-2F20-30A4F8B84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1D14-4118-4EF4-9160-BF2A02865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6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19E1D7-5EC0-3476-1E9F-169D3E51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4051-F3BF-4017-86C7-1BA6C11F7FE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94766-BA46-2A5A-D67F-ABF1D88D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90F82-2C50-716C-20F4-1DDD7BFC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1D14-4118-4EF4-9160-BF2A02865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7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99D32-938E-1D22-14D2-BB3C2CEA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B6CF-C4DE-E144-1E29-A7BECAD2A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5632-63A6-5C38-D108-15F1CC628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07E87-6B71-4DCD-EC5A-B5C613CE3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4051-F3BF-4017-86C7-1BA6C11F7FE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789FA-DEEB-2615-50E8-A13FB58B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1CA40-43EC-ABEA-0D3F-0E7B86DFB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1D14-4118-4EF4-9160-BF2A02865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2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6473-71A6-DE2F-D53F-6FD70471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78304C-3220-FCC2-A029-AF56DB10E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E3A9D-80A8-7186-1F01-471F38F62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028E2-2C02-6F18-82E7-1B2F4DC9E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4051-F3BF-4017-86C7-1BA6C11F7FE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5DA28-693E-7A9E-E13B-98AE5E54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5134E-EA37-A4A3-10E4-0CA512A3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1D14-4118-4EF4-9160-BF2A02865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6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B43777-FF0B-8B78-A88D-C833441E3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0A8E0-8C5F-32A9-614F-1D6C04B4C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27FB1-E2EB-5BB7-38CF-32099FFB0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74051-F3BF-4017-86C7-1BA6C11F7FE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B58CB-40C6-F544-60CA-2DF0DEF43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000E-1992-B69A-DFF3-8D7B5F965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51D14-4118-4EF4-9160-BF2A02865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1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/>
        </p:nvGraphicFramePr>
        <p:xfrm>
          <a:off x="1538224" y="704088"/>
          <a:ext cx="3664712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  <a:gridCol w="909796">
                  <a:extLst>
                    <a:ext uri="{9D8B030D-6E8A-4147-A177-3AD203B41FA5}">
                      <a16:colId xmlns:a16="http://schemas.microsoft.com/office/drawing/2014/main" val="2278618639"/>
                    </a:ext>
                  </a:extLst>
                </a:gridCol>
                <a:gridCol w="918986">
                  <a:extLst>
                    <a:ext uri="{9D8B030D-6E8A-4147-A177-3AD203B41FA5}">
                      <a16:colId xmlns:a16="http://schemas.microsoft.com/office/drawing/2014/main" val="2585719656"/>
                    </a:ext>
                  </a:extLst>
                </a:gridCol>
                <a:gridCol w="918986">
                  <a:extLst>
                    <a:ext uri="{9D8B030D-6E8A-4147-A177-3AD203B41FA5}">
                      <a16:colId xmlns:a16="http://schemas.microsoft.com/office/drawing/2014/main" val="2226445836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/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A5AB496-9699-0E41-31DF-8DF157D5C547}"/>
              </a:ext>
            </a:extLst>
          </p:cNvPr>
          <p:cNvSpPr/>
          <p:nvPr/>
        </p:nvSpPr>
        <p:spPr>
          <a:xfrm>
            <a:off x="7386918" y="1125070"/>
            <a:ext cx="1831848" cy="1883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BITONIC SORT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F997FB-CCBF-8709-7DDF-A4CBD49A2D38}"/>
              </a:ext>
            </a:extLst>
          </p:cNvPr>
          <p:cNvCxnSpPr/>
          <p:nvPr/>
        </p:nvCxnSpPr>
        <p:spPr>
          <a:xfrm flipV="1">
            <a:off x="5405718" y="2375647"/>
            <a:ext cx="1846729" cy="2877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6CF4637-F2D0-0CC0-0AAB-E28F8F5C744D}"/>
              </a:ext>
            </a:extLst>
          </p:cNvPr>
          <p:cNvSpPr txBox="1"/>
          <p:nvPr/>
        </p:nvSpPr>
        <p:spPr>
          <a:xfrm>
            <a:off x="5271247" y="2492188"/>
            <a:ext cx="189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{76,655,375,465}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7E9440-55DE-4072-755E-BEAAD9F687D3}"/>
              </a:ext>
            </a:extLst>
          </p:cNvPr>
          <p:cNvCxnSpPr>
            <a:stCxn id="6" idx="3"/>
          </p:cNvCxnSpPr>
          <p:nvPr/>
        </p:nvCxnSpPr>
        <p:spPr>
          <a:xfrm>
            <a:off x="9218766" y="2066902"/>
            <a:ext cx="1897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5470E6-EE29-DE9B-0D92-65A5F79F3697}"/>
              </a:ext>
            </a:extLst>
          </p:cNvPr>
          <p:cNvSpPr txBox="1"/>
          <p:nvPr/>
        </p:nvSpPr>
        <p:spPr>
          <a:xfrm>
            <a:off x="9353237" y="1586752"/>
            <a:ext cx="189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{655,465,375,76}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82D45A-E455-91C6-DA63-C3AA61A39DCC}"/>
              </a:ext>
            </a:extLst>
          </p:cNvPr>
          <p:cNvSpPr txBox="1"/>
          <p:nvPr/>
        </p:nvSpPr>
        <p:spPr>
          <a:xfrm>
            <a:off x="7386918" y="700329"/>
            <a:ext cx="1831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Read cycle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9AC01B-578F-6D13-9040-F4F50E02292C}"/>
              </a:ext>
            </a:extLst>
          </p:cNvPr>
          <p:cNvSpPr txBox="1"/>
          <p:nvPr/>
        </p:nvSpPr>
        <p:spPr>
          <a:xfrm>
            <a:off x="7073153" y="161365"/>
            <a:ext cx="296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CYCLE: BITONIC SORT</a:t>
            </a:r>
          </a:p>
        </p:txBody>
      </p:sp>
    </p:spTree>
    <p:extLst>
      <p:ext uri="{BB962C8B-B14F-4D97-AF65-F5344CB8AC3E}">
        <p14:creationId xmlns:p14="http://schemas.microsoft.com/office/powerpoint/2010/main" val="3054711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330016"/>
              </p:ext>
            </p:extLst>
          </p:nvPr>
        </p:nvGraphicFramePr>
        <p:xfrm>
          <a:off x="1538224" y="704088"/>
          <a:ext cx="3664712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  <a:gridCol w="909796">
                  <a:extLst>
                    <a:ext uri="{9D8B030D-6E8A-4147-A177-3AD203B41FA5}">
                      <a16:colId xmlns:a16="http://schemas.microsoft.com/office/drawing/2014/main" val="2278618639"/>
                    </a:ext>
                  </a:extLst>
                </a:gridCol>
                <a:gridCol w="918986">
                  <a:extLst>
                    <a:ext uri="{9D8B030D-6E8A-4147-A177-3AD203B41FA5}">
                      <a16:colId xmlns:a16="http://schemas.microsoft.com/office/drawing/2014/main" val="2585719656"/>
                    </a:ext>
                  </a:extLst>
                </a:gridCol>
                <a:gridCol w="918986">
                  <a:extLst>
                    <a:ext uri="{9D8B030D-6E8A-4147-A177-3AD203B41FA5}">
                      <a16:colId xmlns:a16="http://schemas.microsoft.com/office/drawing/2014/main" val="2226445836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847519"/>
              </p:ext>
            </p:extLst>
          </p:nvPr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2F3B461-EBCB-C895-F189-BCFA2E90E85E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3370580" y="6172200"/>
            <a:ext cx="3110902" cy="2554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9CD95F-DE40-3DAE-D1AF-C700A7B71597}"/>
              </a:ext>
            </a:extLst>
          </p:cNvPr>
          <p:cNvSpPr txBox="1"/>
          <p:nvPr/>
        </p:nvSpPr>
        <p:spPr>
          <a:xfrm>
            <a:off x="6633881" y="6115281"/>
            <a:ext cx="529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Grayed region will be ignored for the next merge cycle.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403408-D7F0-A3F8-D2C1-E1C5923C2275}"/>
              </a:ext>
            </a:extLst>
          </p:cNvPr>
          <p:cNvSpPr txBox="1"/>
          <p:nvPr/>
        </p:nvSpPr>
        <p:spPr>
          <a:xfrm>
            <a:off x="7073152" y="161365"/>
            <a:ext cx="381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CYCLE: FIFO BASED SORTER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3CB302B-6F14-B0EF-8BA9-E1BE34590313}"/>
              </a:ext>
            </a:extLst>
          </p:cNvPr>
          <p:cNvGraphicFramePr>
            <a:graphicFrameLocks noGrp="1"/>
          </p:cNvGraphicFramePr>
          <p:nvPr/>
        </p:nvGraphicFramePr>
        <p:xfrm>
          <a:off x="5504328" y="724745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49CEA7F-78AD-5ACA-297F-E81E3C745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699175"/>
              </p:ext>
            </p:extLst>
          </p:nvPr>
        </p:nvGraphicFramePr>
        <p:xfrm>
          <a:off x="5504328" y="1683454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390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FE526EF7-2290-7C98-3CFB-BCE249A30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048039"/>
              </p:ext>
            </p:extLst>
          </p:nvPr>
        </p:nvGraphicFramePr>
        <p:xfrm>
          <a:off x="5504328" y="2642163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768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8086D77B-674E-848C-5585-53B57012D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580544"/>
              </p:ext>
            </p:extLst>
          </p:nvPr>
        </p:nvGraphicFramePr>
        <p:xfrm>
          <a:off x="5504328" y="3600872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465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EB5F13E-3556-1CBD-A514-A1F6F9CCC1B7}"/>
              </a:ext>
            </a:extLst>
          </p:cNvPr>
          <p:cNvSpPr txBox="1"/>
          <p:nvPr/>
        </p:nvSpPr>
        <p:spPr>
          <a:xfrm>
            <a:off x="5782234" y="161365"/>
            <a:ext cx="129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cycle</a:t>
            </a:r>
          </a:p>
        </p:txBody>
      </p:sp>
      <p:graphicFrame>
        <p:nvGraphicFramePr>
          <p:cNvPr id="17" name="Table 11">
            <a:extLst>
              <a:ext uri="{FF2B5EF4-FFF2-40B4-BE49-F238E27FC236}">
                <a16:creationId xmlns:a16="http://schemas.microsoft.com/office/drawing/2014/main" id="{1A0A51E9-A812-B1C7-9944-0C2E0542F229}"/>
              </a:ext>
            </a:extLst>
          </p:cNvPr>
          <p:cNvGraphicFramePr>
            <a:graphicFrameLocks noGrp="1"/>
          </p:cNvGraphicFramePr>
          <p:nvPr/>
        </p:nvGraphicFramePr>
        <p:xfrm>
          <a:off x="5504328" y="4885368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4B53903-2B09-A435-9BF8-0CBC7D91051A}"/>
              </a:ext>
            </a:extLst>
          </p:cNvPr>
          <p:cNvSpPr txBox="1"/>
          <p:nvPr/>
        </p:nvSpPr>
        <p:spPr>
          <a:xfrm>
            <a:off x="5844987" y="5342332"/>
            <a:ext cx="397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input FIFO-based sorter output FIFO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EA5FD4-641A-6884-97F4-CD1B7B4D3A4E}"/>
              </a:ext>
            </a:extLst>
          </p:cNvPr>
          <p:cNvCxnSpPr>
            <a:cxnSpLocks/>
          </p:cNvCxnSpPr>
          <p:nvPr/>
        </p:nvCxnSpPr>
        <p:spPr>
          <a:xfrm flipV="1">
            <a:off x="5065059" y="4019820"/>
            <a:ext cx="3352800" cy="539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5CFCA5-5C0F-F159-B9C7-0BF1A9BA6575}"/>
              </a:ext>
            </a:extLst>
          </p:cNvPr>
          <p:cNvCxnSpPr>
            <a:cxnSpLocks/>
          </p:cNvCxnSpPr>
          <p:nvPr/>
        </p:nvCxnSpPr>
        <p:spPr>
          <a:xfrm flipV="1">
            <a:off x="4150659" y="2824345"/>
            <a:ext cx="4697506" cy="34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39571F-C4C8-22B0-2B57-1A2941BD0A74}"/>
              </a:ext>
            </a:extLst>
          </p:cNvPr>
          <p:cNvCxnSpPr>
            <a:cxnSpLocks/>
          </p:cNvCxnSpPr>
          <p:nvPr/>
        </p:nvCxnSpPr>
        <p:spPr>
          <a:xfrm flipV="1">
            <a:off x="3198907" y="1861435"/>
            <a:ext cx="6084044" cy="3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367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842136"/>
              </p:ext>
            </p:extLst>
          </p:nvPr>
        </p:nvGraphicFramePr>
        <p:xfrm>
          <a:off x="1538224" y="704088"/>
          <a:ext cx="3664712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  <a:gridCol w="909796">
                  <a:extLst>
                    <a:ext uri="{9D8B030D-6E8A-4147-A177-3AD203B41FA5}">
                      <a16:colId xmlns:a16="http://schemas.microsoft.com/office/drawing/2014/main" val="2278618639"/>
                    </a:ext>
                  </a:extLst>
                </a:gridCol>
                <a:gridCol w="918986">
                  <a:extLst>
                    <a:ext uri="{9D8B030D-6E8A-4147-A177-3AD203B41FA5}">
                      <a16:colId xmlns:a16="http://schemas.microsoft.com/office/drawing/2014/main" val="2585719656"/>
                    </a:ext>
                  </a:extLst>
                </a:gridCol>
                <a:gridCol w="918986">
                  <a:extLst>
                    <a:ext uri="{9D8B030D-6E8A-4147-A177-3AD203B41FA5}">
                      <a16:colId xmlns:a16="http://schemas.microsoft.com/office/drawing/2014/main" val="2226445836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643292"/>
              </p:ext>
            </p:extLst>
          </p:nvPr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2F3B461-EBCB-C895-F189-BCFA2E90E85E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3370580" y="6172200"/>
            <a:ext cx="3110902" cy="2554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9CD95F-DE40-3DAE-D1AF-C700A7B71597}"/>
              </a:ext>
            </a:extLst>
          </p:cNvPr>
          <p:cNvSpPr txBox="1"/>
          <p:nvPr/>
        </p:nvSpPr>
        <p:spPr>
          <a:xfrm>
            <a:off x="6633881" y="6115281"/>
            <a:ext cx="529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Grayed region will be ignored for the next merge cycle.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403408-D7F0-A3F8-D2C1-E1C5923C2275}"/>
              </a:ext>
            </a:extLst>
          </p:cNvPr>
          <p:cNvSpPr txBox="1"/>
          <p:nvPr/>
        </p:nvSpPr>
        <p:spPr>
          <a:xfrm>
            <a:off x="7073152" y="161365"/>
            <a:ext cx="381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CYCLE: FIFO BASED SORTER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3CB302B-6F14-B0EF-8BA9-E1BE34590313}"/>
              </a:ext>
            </a:extLst>
          </p:cNvPr>
          <p:cNvGraphicFramePr>
            <a:graphicFrameLocks noGrp="1"/>
          </p:cNvGraphicFramePr>
          <p:nvPr/>
        </p:nvGraphicFramePr>
        <p:xfrm>
          <a:off x="5504328" y="724745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49CEA7F-78AD-5ACA-297F-E81E3C745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209626"/>
              </p:ext>
            </p:extLst>
          </p:nvPr>
        </p:nvGraphicFramePr>
        <p:xfrm>
          <a:off x="5504328" y="1683454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567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390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FE526EF7-2290-7C98-3CFB-BCE249A30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187205"/>
              </p:ext>
            </p:extLst>
          </p:nvPr>
        </p:nvGraphicFramePr>
        <p:xfrm>
          <a:off x="5504328" y="2642163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788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768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8086D77B-674E-848C-5585-53B57012D32F}"/>
              </a:ext>
            </a:extLst>
          </p:cNvPr>
          <p:cNvGraphicFramePr>
            <a:graphicFrameLocks noGrp="1"/>
          </p:cNvGraphicFramePr>
          <p:nvPr/>
        </p:nvGraphicFramePr>
        <p:xfrm>
          <a:off x="5504328" y="3600872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465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EB5F13E-3556-1CBD-A514-A1F6F9CCC1B7}"/>
              </a:ext>
            </a:extLst>
          </p:cNvPr>
          <p:cNvSpPr txBox="1"/>
          <p:nvPr/>
        </p:nvSpPr>
        <p:spPr>
          <a:xfrm>
            <a:off x="5782234" y="161365"/>
            <a:ext cx="129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cycle</a:t>
            </a:r>
          </a:p>
        </p:txBody>
      </p:sp>
      <p:graphicFrame>
        <p:nvGraphicFramePr>
          <p:cNvPr id="17" name="Table 11">
            <a:extLst>
              <a:ext uri="{FF2B5EF4-FFF2-40B4-BE49-F238E27FC236}">
                <a16:creationId xmlns:a16="http://schemas.microsoft.com/office/drawing/2014/main" id="{1A0A51E9-A812-B1C7-9944-0C2E0542F229}"/>
              </a:ext>
            </a:extLst>
          </p:cNvPr>
          <p:cNvGraphicFramePr>
            <a:graphicFrameLocks noGrp="1"/>
          </p:cNvGraphicFramePr>
          <p:nvPr/>
        </p:nvGraphicFramePr>
        <p:xfrm>
          <a:off x="5504328" y="4885368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4B53903-2B09-A435-9BF8-0CBC7D91051A}"/>
              </a:ext>
            </a:extLst>
          </p:cNvPr>
          <p:cNvSpPr txBox="1"/>
          <p:nvPr/>
        </p:nvSpPr>
        <p:spPr>
          <a:xfrm>
            <a:off x="5844987" y="5342332"/>
            <a:ext cx="397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input FIFO-based sorter output FIFO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5CFCA5-5C0F-F159-B9C7-0BF1A9BA6575}"/>
              </a:ext>
            </a:extLst>
          </p:cNvPr>
          <p:cNvCxnSpPr>
            <a:cxnSpLocks/>
          </p:cNvCxnSpPr>
          <p:nvPr/>
        </p:nvCxnSpPr>
        <p:spPr>
          <a:xfrm>
            <a:off x="4168588" y="2838180"/>
            <a:ext cx="4150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39571F-C4C8-22B0-2B57-1A2941BD0A74}"/>
              </a:ext>
            </a:extLst>
          </p:cNvPr>
          <p:cNvCxnSpPr>
            <a:cxnSpLocks/>
          </p:cNvCxnSpPr>
          <p:nvPr/>
        </p:nvCxnSpPr>
        <p:spPr>
          <a:xfrm>
            <a:off x="3209365" y="1344706"/>
            <a:ext cx="5638800" cy="528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360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848616"/>
              </p:ext>
            </p:extLst>
          </p:nvPr>
        </p:nvGraphicFramePr>
        <p:xfrm>
          <a:off x="1538224" y="704088"/>
          <a:ext cx="3664712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  <a:gridCol w="909796">
                  <a:extLst>
                    <a:ext uri="{9D8B030D-6E8A-4147-A177-3AD203B41FA5}">
                      <a16:colId xmlns:a16="http://schemas.microsoft.com/office/drawing/2014/main" val="2278618639"/>
                    </a:ext>
                  </a:extLst>
                </a:gridCol>
                <a:gridCol w="918986">
                  <a:extLst>
                    <a:ext uri="{9D8B030D-6E8A-4147-A177-3AD203B41FA5}">
                      <a16:colId xmlns:a16="http://schemas.microsoft.com/office/drawing/2014/main" val="2585719656"/>
                    </a:ext>
                  </a:extLst>
                </a:gridCol>
                <a:gridCol w="918986">
                  <a:extLst>
                    <a:ext uri="{9D8B030D-6E8A-4147-A177-3AD203B41FA5}">
                      <a16:colId xmlns:a16="http://schemas.microsoft.com/office/drawing/2014/main" val="2226445836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018026"/>
              </p:ext>
            </p:extLst>
          </p:nvPr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2F3B461-EBCB-C895-F189-BCFA2E90E85E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3370580" y="6172200"/>
            <a:ext cx="3110902" cy="2554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9CD95F-DE40-3DAE-D1AF-C700A7B71597}"/>
              </a:ext>
            </a:extLst>
          </p:cNvPr>
          <p:cNvSpPr txBox="1"/>
          <p:nvPr/>
        </p:nvSpPr>
        <p:spPr>
          <a:xfrm>
            <a:off x="6633881" y="6115281"/>
            <a:ext cx="529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Grayed region will be ignored for the next merge cycle.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403408-D7F0-A3F8-D2C1-E1C5923C2275}"/>
              </a:ext>
            </a:extLst>
          </p:cNvPr>
          <p:cNvSpPr txBox="1"/>
          <p:nvPr/>
        </p:nvSpPr>
        <p:spPr>
          <a:xfrm>
            <a:off x="7073152" y="161365"/>
            <a:ext cx="381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CYCLE: FIFO BASED SORTER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3CB302B-6F14-B0EF-8BA9-E1BE34590313}"/>
              </a:ext>
            </a:extLst>
          </p:cNvPr>
          <p:cNvGraphicFramePr>
            <a:graphicFrameLocks noGrp="1"/>
          </p:cNvGraphicFramePr>
          <p:nvPr/>
        </p:nvGraphicFramePr>
        <p:xfrm>
          <a:off x="5504328" y="724745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49CEA7F-78AD-5ACA-297F-E81E3C745697}"/>
              </a:ext>
            </a:extLst>
          </p:cNvPr>
          <p:cNvGraphicFramePr>
            <a:graphicFrameLocks noGrp="1"/>
          </p:cNvGraphicFramePr>
          <p:nvPr/>
        </p:nvGraphicFramePr>
        <p:xfrm>
          <a:off x="5504328" y="1683454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567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390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FE526EF7-2290-7C98-3CFB-BCE249A30CE5}"/>
              </a:ext>
            </a:extLst>
          </p:cNvPr>
          <p:cNvGraphicFramePr>
            <a:graphicFrameLocks noGrp="1"/>
          </p:cNvGraphicFramePr>
          <p:nvPr/>
        </p:nvGraphicFramePr>
        <p:xfrm>
          <a:off x="5504328" y="2642163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788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768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8086D77B-674E-848C-5585-53B57012D32F}"/>
              </a:ext>
            </a:extLst>
          </p:cNvPr>
          <p:cNvGraphicFramePr>
            <a:graphicFrameLocks noGrp="1"/>
          </p:cNvGraphicFramePr>
          <p:nvPr/>
        </p:nvGraphicFramePr>
        <p:xfrm>
          <a:off x="5504328" y="3600872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465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EB5F13E-3556-1CBD-A514-A1F6F9CCC1B7}"/>
              </a:ext>
            </a:extLst>
          </p:cNvPr>
          <p:cNvSpPr txBox="1"/>
          <p:nvPr/>
        </p:nvSpPr>
        <p:spPr>
          <a:xfrm>
            <a:off x="5782234" y="161365"/>
            <a:ext cx="129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cycle</a:t>
            </a:r>
          </a:p>
        </p:txBody>
      </p:sp>
      <p:graphicFrame>
        <p:nvGraphicFramePr>
          <p:cNvPr id="17" name="Table 11">
            <a:extLst>
              <a:ext uri="{FF2B5EF4-FFF2-40B4-BE49-F238E27FC236}">
                <a16:creationId xmlns:a16="http://schemas.microsoft.com/office/drawing/2014/main" id="{1A0A51E9-A812-B1C7-9944-0C2E0542F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073792"/>
              </p:ext>
            </p:extLst>
          </p:nvPr>
        </p:nvGraphicFramePr>
        <p:xfrm>
          <a:off x="5504328" y="4885368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r>
                        <a:rPr lang="en-US" sz="1400" dirty="0"/>
                        <a:t>76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4B53903-2B09-A435-9BF8-0CBC7D91051A}"/>
              </a:ext>
            </a:extLst>
          </p:cNvPr>
          <p:cNvSpPr txBox="1"/>
          <p:nvPr/>
        </p:nvSpPr>
        <p:spPr>
          <a:xfrm>
            <a:off x="5844987" y="5342332"/>
            <a:ext cx="397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input FIFO-based sorter output FIFO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39571F-C4C8-22B0-2B57-1A2941BD0A74}"/>
              </a:ext>
            </a:extLst>
          </p:cNvPr>
          <p:cNvCxnSpPr>
            <a:cxnSpLocks/>
          </p:cNvCxnSpPr>
          <p:nvPr/>
        </p:nvCxnSpPr>
        <p:spPr>
          <a:xfrm>
            <a:off x="3173506" y="1434353"/>
            <a:ext cx="5674659" cy="43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ight Bracket 5">
            <a:extLst>
              <a:ext uri="{FF2B5EF4-FFF2-40B4-BE49-F238E27FC236}">
                <a16:creationId xmlns:a16="http://schemas.microsoft.com/office/drawing/2014/main" id="{C79B541B-9E34-3FFA-E6B0-CC127DD0D82C}"/>
              </a:ext>
            </a:extLst>
          </p:cNvPr>
          <p:cNvSpPr/>
          <p:nvPr/>
        </p:nvSpPr>
        <p:spPr>
          <a:xfrm>
            <a:off x="10327341" y="1559860"/>
            <a:ext cx="394447" cy="2545976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9A1D8F9-1CF7-C47D-C95F-78ABA1A1AF9A}"/>
              </a:ext>
            </a:extLst>
          </p:cNvPr>
          <p:cNvCxnSpPr>
            <a:stCxn id="6" idx="2"/>
            <a:endCxn id="17" idx="3"/>
          </p:cNvCxnSpPr>
          <p:nvPr/>
        </p:nvCxnSpPr>
        <p:spPr>
          <a:xfrm rot="10800000" flipV="1">
            <a:off x="10159998" y="2832848"/>
            <a:ext cx="561790" cy="2234702"/>
          </a:xfrm>
          <a:prstGeom prst="bentConnector3">
            <a:avLst>
              <a:gd name="adj1" fmla="val -1526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973FA2-AC91-F3AB-535E-E9564D145E9E}"/>
              </a:ext>
            </a:extLst>
          </p:cNvPr>
          <p:cNvCxnSpPr/>
          <p:nvPr/>
        </p:nvCxnSpPr>
        <p:spPr>
          <a:xfrm flipH="1">
            <a:off x="5952565" y="4057264"/>
            <a:ext cx="3866773" cy="66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6F9C04-35EE-8ACF-4684-D2B431E8DC87}"/>
              </a:ext>
            </a:extLst>
          </p:cNvPr>
          <p:cNvSpPr txBox="1"/>
          <p:nvPr/>
        </p:nvSpPr>
        <p:spPr>
          <a:xfrm>
            <a:off x="6951919" y="4176837"/>
            <a:ext cx="81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1612556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863685"/>
              </p:ext>
            </p:extLst>
          </p:nvPr>
        </p:nvGraphicFramePr>
        <p:xfrm>
          <a:off x="1538224" y="704088"/>
          <a:ext cx="3664712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  <a:gridCol w="909796">
                  <a:extLst>
                    <a:ext uri="{9D8B030D-6E8A-4147-A177-3AD203B41FA5}">
                      <a16:colId xmlns:a16="http://schemas.microsoft.com/office/drawing/2014/main" val="2278618639"/>
                    </a:ext>
                  </a:extLst>
                </a:gridCol>
                <a:gridCol w="918986">
                  <a:extLst>
                    <a:ext uri="{9D8B030D-6E8A-4147-A177-3AD203B41FA5}">
                      <a16:colId xmlns:a16="http://schemas.microsoft.com/office/drawing/2014/main" val="2585719656"/>
                    </a:ext>
                  </a:extLst>
                </a:gridCol>
                <a:gridCol w="918986">
                  <a:extLst>
                    <a:ext uri="{9D8B030D-6E8A-4147-A177-3AD203B41FA5}">
                      <a16:colId xmlns:a16="http://schemas.microsoft.com/office/drawing/2014/main" val="2226445836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327351"/>
              </p:ext>
            </p:extLst>
          </p:nvPr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2F3B461-EBCB-C895-F189-BCFA2E90E85E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3370580" y="6172200"/>
            <a:ext cx="3110902" cy="2554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9CD95F-DE40-3DAE-D1AF-C700A7B71597}"/>
              </a:ext>
            </a:extLst>
          </p:cNvPr>
          <p:cNvSpPr txBox="1"/>
          <p:nvPr/>
        </p:nvSpPr>
        <p:spPr>
          <a:xfrm>
            <a:off x="6633881" y="6115281"/>
            <a:ext cx="529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Grayed region will be ignored for the next merge cycle.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403408-D7F0-A3F8-D2C1-E1C5923C2275}"/>
              </a:ext>
            </a:extLst>
          </p:cNvPr>
          <p:cNvSpPr txBox="1"/>
          <p:nvPr/>
        </p:nvSpPr>
        <p:spPr>
          <a:xfrm>
            <a:off x="7073152" y="161365"/>
            <a:ext cx="381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CYCLE: FIFO BASED SORTER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3CB302B-6F14-B0EF-8BA9-E1BE34590313}"/>
              </a:ext>
            </a:extLst>
          </p:cNvPr>
          <p:cNvGraphicFramePr>
            <a:graphicFrameLocks noGrp="1"/>
          </p:cNvGraphicFramePr>
          <p:nvPr/>
        </p:nvGraphicFramePr>
        <p:xfrm>
          <a:off x="5504328" y="724745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49CEA7F-78AD-5ACA-297F-E81E3C745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299296"/>
              </p:ext>
            </p:extLst>
          </p:nvPr>
        </p:nvGraphicFramePr>
        <p:xfrm>
          <a:off x="5504328" y="1683454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569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567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390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FE526EF7-2290-7C98-3CFB-BCE249A30CE5}"/>
              </a:ext>
            </a:extLst>
          </p:cNvPr>
          <p:cNvGraphicFramePr>
            <a:graphicFrameLocks noGrp="1"/>
          </p:cNvGraphicFramePr>
          <p:nvPr/>
        </p:nvGraphicFramePr>
        <p:xfrm>
          <a:off x="5504328" y="2642163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788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768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8086D77B-674E-848C-5585-53B57012D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05977"/>
              </p:ext>
            </p:extLst>
          </p:nvPr>
        </p:nvGraphicFramePr>
        <p:xfrm>
          <a:off x="5504328" y="3600872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465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EB5F13E-3556-1CBD-A514-A1F6F9CCC1B7}"/>
              </a:ext>
            </a:extLst>
          </p:cNvPr>
          <p:cNvSpPr txBox="1"/>
          <p:nvPr/>
        </p:nvSpPr>
        <p:spPr>
          <a:xfrm>
            <a:off x="5782234" y="161365"/>
            <a:ext cx="129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cycle</a:t>
            </a:r>
          </a:p>
        </p:txBody>
      </p:sp>
      <p:graphicFrame>
        <p:nvGraphicFramePr>
          <p:cNvPr id="17" name="Table 11">
            <a:extLst>
              <a:ext uri="{FF2B5EF4-FFF2-40B4-BE49-F238E27FC236}">
                <a16:creationId xmlns:a16="http://schemas.microsoft.com/office/drawing/2014/main" id="{1A0A51E9-A812-B1C7-9944-0C2E0542F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389688"/>
              </p:ext>
            </p:extLst>
          </p:nvPr>
        </p:nvGraphicFramePr>
        <p:xfrm>
          <a:off x="5504328" y="4885368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r>
                        <a:rPr lang="en-US" sz="1400" dirty="0"/>
                        <a:t>76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4B53903-2B09-A435-9BF8-0CBC7D91051A}"/>
              </a:ext>
            </a:extLst>
          </p:cNvPr>
          <p:cNvSpPr txBox="1"/>
          <p:nvPr/>
        </p:nvSpPr>
        <p:spPr>
          <a:xfrm>
            <a:off x="5844987" y="5342332"/>
            <a:ext cx="397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input FIFO-based sorter output FIFO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39571F-C4C8-22B0-2B57-1A2941BD0A74}"/>
              </a:ext>
            </a:extLst>
          </p:cNvPr>
          <p:cNvCxnSpPr>
            <a:cxnSpLocks/>
          </p:cNvCxnSpPr>
          <p:nvPr/>
        </p:nvCxnSpPr>
        <p:spPr>
          <a:xfrm>
            <a:off x="3164541" y="1031045"/>
            <a:ext cx="5235388" cy="83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ight Bracket 5">
            <a:extLst>
              <a:ext uri="{FF2B5EF4-FFF2-40B4-BE49-F238E27FC236}">
                <a16:creationId xmlns:a16="http://schemas.microsoft.com/office/drawing/2014/main" id="{C79B541B-9E34-3FFA-E6B0-CC127DD0D82C}"/>
              </a:ext>
            </a:extLst>
          </p:cNvPr>
          <p:cNvSpPr/>
          <p:nvPr/>
        </p:nvSpPr>
        <p:spPr>
          <a:xfrm>
            <a:off x="10327341" y="1559860"/>
            <a:ext cx="394447" cy="2545976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9A1D8F9-1CF7-C47D-C95F-78ABA1A1AF9A}"/>
              </a:ext>
            </a:extLst>
          </p:cNvPr>
          <p:cNvCxnSpPr>
            <a:stCxn id="6" idx="2"/>
            <a:endCxn id="17" idx="3"/>
          </p:cNvCxnSpPr>
          <p:nvPr/>
        </p:nvCxnSpPr>
        <p:spPr>
          <a:xfrm rot="10800000" flipV="1">
            <a:off x="10159998" y="2832848"/>
            <a:ext cx="561790" cy="2234702"/>
          </a:xfrm>
          <a:prstGeom prst="bentConnector3">
            <a:avLst>
              <a:gd name="adj1" fmla="val -1526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973FA2-AC91-F3AB-535E-E9564D145E9E}"/>
              </a:ext>
            </a:extLst>
          </p:cNvPr>
          <p:cNvCxnSpPr>
            <a:cxnSpLocks/>
          </p:cNvCxnSpPr>
          <p:nvPr/>
        </p:nvCxnSpPr>
        <p:spPr>
          <a:xfrm flipH="1">
            <a:off x="6176682" y="3095550"/>
            <a:ext cx="3681924" cy="166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6F9C04-35EE-8ACF-4684-D2B431E8DC87}"/>
              </a:ext>
            </a:extLst>
          </p:cNvPr>
          <p:cNvSpPr txBox="1"/>
          <p:nvPr/>
        </p:nvSpPr>
        <p:spPr>
          <a:xfrm>
            <a:off x="6951919" y="4314228"/>
            <a:ext cx="81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1077768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059118"/>
              </p:ext>
            </p:extLst>
          </p:nvPr>
        </p:nvGraphicFramePr>
        <p:xfrm>
          <a:off x="1538224" y="704088"/>
          <a:ext cx="3664712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  <a:gridCol w="909796">
                  <a:extLst>
                    <a:ext uri="{9D8B030D-6E8A-4147-A177-3AD203B41FA5}">
                      <a16:colId xmlns:a16="http://schemas.microsoft.com/office/drawing/2014/main" val="2278618639"/>
                    </a:ext>
                  </a:extLst>
                </a:gridCol>
                <a:gridCol w="918986">
                  <a:extLst>
                    <a:ext uri="{9D8B030D-6E8A-4147-A177-3AD203B41FA5}">
                      <a16:colId xmlns:a16="http://schemas.microsoft.com/office/drawing/2014/main" val="2585719656"/>
                    </a:ext>
                  </a:extLst>
                </a:gridCol>
                <a:gridCol w="918986">
                  <a:extLst>
                    <a:ext uri="{9D8B030D-6E8A-4147-A177-3AD203B41FA5}">
                      <a16:colId xmlns:a16="http://schemas.microsoft.com/office/drawing/2014/main" val="2226445836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655162"/>
              </p:ext>
            </p:extLst>
          </p:nvPr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2F3B461-EBCB-C895-F189-BCFA2E90E85E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3370580" y="6172200"/>
            <a:ext cx="3110902" cy="2554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9CD95F-DE40-3DAE-D1AF-C700A7B71597}"/>
              </a:ext>
            </a:extLst>
          </p:cNvPr>
          <p:cNvSpPr txBox="1"/>
          <p:nvPr/>
        </p:nvSpPr>
        <p:spPr>
          <a:xfrm>
            <a:off x="6633881" y="6115281"/>
            <a:ext cx="529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Grayed region will be ignored for the next merge cycle.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403408-D7F0-A3F8-D2C1-E1C5923C2275}"/>
              </a:ext>
            </a:extLst>
          </p:cNvPr>
          <p:cNvSpPr txBox="1"/>
          <p:nvPr/>
        </p:nvSpPr>
        <p:spPr>
          <a:xfrm>
            <a:off x="7073152" y="161365"/>
            <a:ext cx="381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CYCLE: FIFO BASED SORTER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3CB302B-6F14-B0EF-8BA9-E1BE34590313}"/>
              </a:ext>
            </a:extLst>
          </p:cNvPr>
          <p:cNvGraphicFramePr>
            <a:graphicFrameLocks noGrp="1"/>
          </p:cNvGraphicFramePr>
          <p:nvPr/>
        </p:nvGraphicFramePr>
        <p:xfrm>
          <a:off x="5504328" y="724745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49CEA7F-78AD-5ACA-297F-E81E3C745697}"/>
              </a:ext>
            </a:extLst>
          </p:cNvPr>
          <p:cNvGraphicFramePr>
            <a:graphicFrameLocks noGrp="1"/>
          </p:cNvGraphicFramePr>
          <p:nvPr/>
        </p:nvGraphicFramePr>
        <p:xfrm>
          <a:off x="5504328" y="1683454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569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567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390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FE526EF7-2290-7C98-3CFB-BCE249A30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300325"/>
              </p:ext>
            </p:extLst>
          </p:nvPr>
        </p:nvGraphicFramePr>
        <p:xfrm>
          <a:off x="5504328" y="2642163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788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768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8086D77B-674E-848C-5585-53B57012D32F}"/>
              </a:ext>
            </a:extLst>
          </p:cNvPr>
          <p:cNvGraphicFramePr>
            <a:graphicFrameLocks noGrp="1"/>
          </p:cNvGraphicFramePr>
          <p:nvPr/>
        </p:nvGraphicFramePr>
        <p:xfrm>
          <a:off x="5504328" y="3600872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465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EB5F13E-3556-1CBD-A514-A1F6F9CCC1B7}"/>
              </a:ext>
            </a:extLst>
          </p:cNvPr>
          <p:cNvSpPr txBox="1"/>
          <p:nvPr/>
        </p:nvSpPr>
        <p:spPr>
          <a:xfrm>
            <a:off x="5782234" y="161365"/>
            <a:ext cx="129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cycle</a:t>
            </a:r>
          </a:p>
        </p:txBody>
      </p:sp>
      <p:graphicFrame>
        <p:nvGraphicFramePr>
          <p:cNvPr id="17" name="Table 11">
            <a:extLst>
              <a:ext uri="{FF2B5EF4-FFF2-40B4-BE49-F238E27FC236}">
                <a16:creationId xmlns:a16="http://schemas.microsoft.com/office/drawing/2014/main" id="{1A0A51E9-A812-B1C7-9944-0C2E0542F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497353"/>
              </p:ext>
            </p:extLst>
          </p:nvPr>
        </p:nvGraphicFramePr>
        <p:xfrm>
          <a:off x="5504328" y="4885368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r>
                        <a:rPr lang="en-US" sz="1400" dirty="0"/>
                        <a:t>76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4B53903-2B09-A435-9BF8-0CBC7D91051A}"/>
              </a:ext>
            </a:extLst>
          </p:cNvPr>
          <p:cNvSpPr txBox="1"/>
          <p:nvPr/>
        </p:nvSpPr>
        <p:spPr>
          <a:xfrm>
            <a:off x="5844987" y="5342332"/>
            <a:ext cx="397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input FIFO-based sorter output FIFO</a:t>
            </a: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C79B541B-9E34-3FFA-E6B0-CC127DD0D82C}"/>
              </a:ext>
            </a:extLst>
          </p:cNvPr>
          <p:cNvSpPr/>
          <p:nvPr/>
        </p:nvSpPr>
        <p:spPr>
          <a:xfrm>
            <a:off x="10327341" y="1559860"/>
            <a:ext cx="394447" cy="2545976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9A1D8F9-1CF7-C47D-C95F-78ABA1A1AF9A}"/>
              </a:ext>
            </a:extLst>
          </p:cNvPr>
          <p:cNvCxnSpPr>
            <a:stCxn id="6" idx="2"/>
            <a:endCxn id="17" idx="3"/>
          </p:cNvCxnSpPr>
          <p:nvPr/>
        </p:nvCxnSpPr>
        <p:spPr>
          <a:xfrm rot="10800000" flipV="1">
            <a:off x="10159998" y="2832848"/>
            <a:ext cx="561790" cy="2234702"/>
          </a:xfrm>
          <a:prstGeom prst="bentConnector3">
            <a:avLst>
              <a:gd name="adj1" fmla="val -1526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973FA2-AC91-F3AB-535E-E9564D145E9E}"/>
              </a:ext>
            </a:extLst>
          </p:cNvPr>
          <p:cNvCxnSpPr>
            <a:cxnSpLocks/>
          </p:cNvCxnSpPr>
          <p:nvPr/>
        </p:nvCxnSpPr>
        <p:spPr>
          <a:xfrm flipH="1">
            <a:off x="6633881" y="3095550"/>
            <a:ext cx="3224725" cy="1697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6F9C04-35EE-8ACF-4684-D2B431E8DC87}"/>
              </a:ext>
            </a:extLst>
          </p:cNvPr>
          <p:cNvSpPr txBox="1"/>
          <p:nvPr/>
        </p:nvSpPr>
        <p:spPr>
          <a:xfrm>
            <a:off x="6951919" y="4314228"/>
            <a:ext cx="81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AE763E-F6E2-C45B-A826-0BDB76A26DD8}"/>
              </a:ext>
            </a:extLst>
          </p:cNvPr>
          <p:cNvCxnSpPr>
            <a:cxnSpLocks/>
          </p:cNvCxnSpPr>
          <p:nvPr/>
        </p:nvCxnSpPr>
        <p:spPr>
          <a:xfrm flipH="1">
            <a:off x="5316071" y="5181600"/>
            <a:ext cx="367553" cy="70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3EDD99-E32C-E3C3-EDC3-D9C67E8237B7}"/>
              </a:ext>
            </a:extLst>
          </p:cNvPr>
          <p:cNvSpPr txBox="1"/>
          <p:nvPr/>
        </p:nvSpPr>
        <p:spPr>
          <a:xfrm>
            <a:off x="5244351" y="5884514"/>
            <a:ext cx="67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3777292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241404"/>
              </p:ext>
            </p:extLst>
          </p:nvPr>
        </p:nvGraphicFramePr>
        <p:xfrm>
          <a:off x="1538224" y="704088"/>
          <a:ext cx="3664712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  <a:gridCol w="909796">
                  <a:extLst>
                    <a:ext uri="{9D8B030D-6E8A-4147-A177-3AD203B41FA5}">
                      <a16:colId xmlns:a16="http://schemas.microsoft.com/office/drawing/2014/main" val="2278618639"/>
                    </a:ext>
                  </a:extLst>
                </a:gridCol>
                <a:gridCol w="918986">
                  <a:extLst>
                    <a:ext uri="{9D8B030D-6E8A-4147-A177-3AD203B41FA5}">
                      <a16:colId xmlns:a16="http://schemas.microsoft.com/office/drawing/2014/main" val="2585719656"/>
                    </a:ext>
                  </a:extLst>
                </a:gridCol>
                <a:gridCol w="918986">
                  <a:extLst>
                    <a:ext uri="{9D8B030D-6E8A-4147-A177-3AD203B41FA5}">
                      <a16:colId xmlns:a16="http://schemas.microsoft.com/office/drawing/2014/main" val="2226445836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331271"/>
              </p:ext>
            </p:extLst>
          </p:nvPr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2F3B461-EBCB-C895-F189-BCFA2E90E85E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3370580" y="6172200"/>
            <a:ext cx="3110902" cy="2554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9CD95F-DE40-3DAE-D1AF-C700A7B71597}"/>
              </a:ext>
            </a:extLst>
          </p:cNvPr>
          <p:cNvSpPr txBox="1"/>
          <p:nvPr/>
        </p:nvSpPr>
        <p:spPr>
          <a:xfrm>
            <a:off x="6633881" y="6115281"/>
            <a:ext cx="529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Grayed region will be ignored for the next merge cycle.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403408-D7F0-A3F8-D2C1-E1C5923C2275}"/>
              </a:ext>
            </a:extLst>
          </p:cNvPr>
          <p:cNvSpPr txBox="1"/>
          <p:nvPr/>
        </p:nvSpPr>
        <p:spPr>
          <a:xfrm>
            <a:off x="7073152" y="161365"/>
            <a:ext cx="381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CYCLE: FIFO BASED SORTER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3CB302B-6F14-B0EF-8BA9-E1BE34590313}"/>
              </a:ext>
            </a:extLst>
          </p:cNvPr>
          <p:cNvGraphicFramePr>
            <a:graphicFrameLocks noGrp="1"/>
          </p:cNvGraphicFramePr>
          <p:nvPr/>
        </p:nvGraphicFramePr>
        <p:xfrm>
          <a:off x="5504328" y="724745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49CEA7F-78AD-5ACA-297F-E81E3C745697}"/>
              </a:ext>
            </a:extLst>
          </p:cNvPr>
          <p:cNvGraphicFramePr>
            <a:graphicFrameLocks noGrp="1"/>
          </p:cNvGraphicFramePr>
          <p:nvPr/>
        </p:nvGraphicFramePr>
        <p:xfrm>
          <a:off x="5504328" y="1683454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569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567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390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FE526EF7-2290-7C98-3CFB-BCE249A30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196302"/>
              </p:ext>
            </p:extLst>
          </p:nvPr>
        </p:nvGraphicFramePr>
        <p:xfrm>
          <a:off x="5504328" y="2642163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788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768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8086D77B-674E-848C-5585-53B57012D32F}"/>
              </a:ext>
            </a:extLst>
          </p:cNvPr>
          <p:cNvGraphicFramePr>
            <a:graphicFrameLocks noGrp="1"/>
          </p:cNvGraphicFramePr>
          <p:nvPr/>
        </p:nvGraphicFramePr>
        <p:xfrm>
          <a:off x="5504328" y="3600872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465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EB5F13E-3556-1CBD-A514-A1F6F9CCC1B7}"/>
              </a:ext>
            </a:extLst>
          </p:cNvPr>
          <p:cNvSpPr txBox="1"/>
          <p:nvPr/>
        </p:nvSpPr>
        <p:spPr>
          <a:xfrm>
            <a:off x="5782234" y="161365"/>
            <a:ext cx="129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cycle</a:t>
            </a:r>
          </a:p>
        </p:txBody>
      </p:sp>
      <p:graphicFrame>
        <p:nvGraphicFramePr>
          <p:cNvPr id="17" name="Table 11">
            <a:extLst>
              <a:ext uri="{FF2B5EF4-FFF2-40B4-BE49-F238E27FC236}">
                <a16:creationId xmlns:a16="http://schemas.microsoft.com/office/drawing/2014/main" id="{1A0A51E9-A812-B1C7-9944-0C2E0542F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591681"/>
              </p:ext>
            </p:extLst>
          </p:nvPr>
        </p:nvGraphicFramePr>
        <p:xfrm>
          <a:off x="5504328" y="4885368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r>
                        <a:rPr lang="en-US" sz="1400" dirty="0"/>
                        <a:t>230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4B53903-2B09-A435-9BF8-0CBC7D91051A}"/>
              </a:ext>
            </a:extLst>
          </p:cNvPr>
          <p:cNvSpPr txBox="1"/>
          <p:nvPr/>
        </p:nvSpPr>
        <p:spPr>
          <a:xfrm>
            <a:off x="5844987" y="5342332"/>
            <a:ext cx="397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input FIFO-based sorter output FIFO</a:t>
            </a: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C79B541B-9E34-3FFA-E6B0-CC127DD0D82C}"/>
              </a:ext>
            </a:extLst>
          </p:cNvPr>
          <p:cNvSpPr/>
          <p:nvPr/>
        </p:nvSpPr>
        <p:spPr>
          <a:xfrm>
            <a:off x="10327341" y="1559860"/>
            <a:ext cx="394447" cy="2545976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9A1D8F9-1CF7-C47D-C95F-78ABA1A1AF9A}"/>
              </a:ext>
            </a:extLst>
          </p:cNvPr>
          <p:cNvCxnSpPr>
            <a:stCxn id="6" idx="2"/>
            <a:endCxn id="17" idx="3"/>
          </p:cNvCxnSpPr>
          <p:nvPr/>
        </p:nvCxnSpPr>
        <p:spPr>
          <a:xfrm rot="10800000" flipV="1">
            <a:off x="10159998" y="2832848"/>
            <a:ext cx="561790" cy="2234702"/>
          </a:xfrm>
          <a:prstGeom prst="bentConnector3">
            <a:avLst>
              <a:gd name="adj1" fmla="val -1526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973FA2-AC91-F3AB-535E-E9564D145E9E}"/>
              </a:ext>
            </a:extLst>
          </p:cNvPr>
          <p:cNvCxnSpPr>
            <a:cxnSpLocks/>
          </p:cNvCxnSpPr>
          <p:nvPr/>
        </p:nvCxnSpPr>
        <p:spPr>
          <a:xfrm flipH="1">
            <a:off x="6633881" y="2047819"/>
            <a:ext cx="3272119" cy="274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6F9C04-35EE-8ACF-4684-D2B431E8DC87}"/>
              </a:ext>
            </a:extLst>
          </p:cNvPr>
          <p:cNvSpPr txBox="1"/>
          <p:nvPr/>
        </p:nvSpPr>
        <p:spPr>
          <a:xfrm>
            <a:off x="6951919" y="4314228"/>
            <a:ext cx="81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AE763E-F6E2-C45B-A826-0BDB76A26DD8}"/>
              </a:ext>
            </a:extLst>
          </p:cNvPr>
          <p:cNvCxnSpPr>
            <a:cxnSpLocks/>
          </p:cNvCxnSpPr>
          <p:nvPr/>
        </p:nvCxnSpPr>
        <p:spPr>
          <a:xfrm flipH="1">
            <a:off x="5316071" y="5181600"/>
            <a:ext cx="367553" cy="340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3EDD99-E32C-E3C3-EDC3-D9C67E8237B7}"/>
              </a:ext>
            </a:extLst>
          </p:cNvPr>
          <p:cNvSpPr txBox="1"/>
          <p:nvPr/>
        </p:nvSpPr>
        <p:spPr>
          <a:xfrm>
            <a:off x="5316071" y="4531659"/>
            <a:ext cx="67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321143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08807"/>
              </p:ext>
            </p:extLst>
          </p:nvPr>
        </p:nvGraphicFramePr>
        <p:xfrm>
          <a:off x="1538224" y="704088"/>
          <a:ext cx="3664712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  <a:gridCol w="909796">
                  <a:extLst>
                    <a:ext uri="{9D8B030D-6E8A-4147-A177-3AD203B41FA5}">
                      <a16:colId xmlns:a16="http://schemas.microsoft.com/office/drawing/2014/main" val="2278618639"/>
                    </a:ext>
                  </a:extLst>
                </a:gridCol>
                <a:gridCol w="918986">
                  <a:extLst>
                    <a:ext uri="{9D8B030D-6E8A-4147-A177-3AD203B41FA5}">
                      <a16:colId xmlns:a16="http://schemas.microsoft.com/office/drawing/2014/main" val="2585719656"/>
                    </a:ext>
                  </a:extLst>
                </a:gridCol>
                <a:gridCol w="918986">
                  <a:extLst>
                    <a:ext uri="{9D8B030D-6E8A-4147-A177-3AD203B41FA5}">
                      <a16:colId xmlns:a16="http://schemas.microsoft.com/office/drawing/2014/main" val="2226445836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233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233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233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641999"/>
              </p:ext>
            </p:extLst>
          </p:nvPr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2F3B461-EBCB-C895-F189-BCFA2E90E85E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3370580" y="6172200"/>
            <a:ext cx="3110902" cy="2554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9CD95F-DE40-3DAE-D1AF-C700A7B71597}"/>
              </a:ext>
            </a:extLst>
          </p:cNvPr>
          <p:cNvSpPr txBox="1"/>
          <p:nvPr/>
        </p:nvSpPr>
        <p:spPr>
          <a:xfrm>
            <a:off x="6633881" y="6115281"/>
            <a:ext cx="529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Grayed region will be ignored for the next merge cycle.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403408-D7F0-A3F8-D2C1-E1C5923C2275}"/>
              </a:ext>
            </a:extLst>
          </p:cNvPr>
          <p:cNvSpPr txBox="1"/>
          <p:nvPr/>
        </p:nvSpPr>
        <p:spPr>
          <a:xfrm>
            <a:off x="7073152" y="161365"/>
            <a:ext cx="381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CYCLE: FIFO BASED SORTER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3CB302B-6F14-B0EF-8BA9-E1BE34590313}"/>
              </a:ext>
            </a:extLst>
          </p:cNvPr>
          <p:cNvGraphicFramePr>
            <a:graphicFrameLocks noGrp="1"/>
          </p:cNvGraphicFramePr>
          <p:nvPr/>
        </p:nvGraphicFramePr>
        <p:xfrm>
          <a:off x="5504328" y="724745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49CEA7F-78AD-5ACA-297F-E81E3C745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797567"/>
              </p:ext>
            </p:extLst>
          </p:nvPr>
        </p:nvGraphicFramePr>
        <p:xfrm>
          <a:off x="5504328" y="1683454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569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567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390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FE526EF7-2290-7C98-3CFB-BCE249A30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71107"/>
              </p:ext>
            </p:extLst>
          </p:nvPr>
        </p:nvGraphicFramePr>
        <p:xfrm>
          <a:off x="5504328" y="2642163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788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768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8086D77B-674E-848C-5585-53B57012D32F}"/>
              </a:ext>
            </a:extLst>
          </p:cNvPr>
          <p:cNvGraphicFramePr>
            <a:graphicFrameLocks noGrp="1"/>
          </p:cNvGraphicFramePr>
          <p:nvPr/>
        </p:nvGraphicFramePr>
        <p:xfrm>
          <a:off x="5504328" y="3600872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465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EB5F13E-3556-1CBD-A514-A1F6F9CCC1B7}"/>
              </a:ext>
            </a:extLst>
          </p:cNvPr>
          <p:cNvSpPr txBox="1"/>
          <p:nvPr/>
        </p:nvSpPr>
        <p:spPr>
          <a:xfrm>
            <a:off x="5782234" y="161365"/>
            <a:ext cx="129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cycle</a:t>
            </a:r>
          </a:p>
        </p:txBody>
      </p:sp>
      <p:graphicFrame>
        <p:nvGraphicFramePr>
          <p:cNvPr id="17" name="Table 11">
            <a:extLst>
              <a:ext uri="{FF2B5EF4-FFF2-40B4-BE49-F238E27FC236}">
                <a16:creationId xmlns:a16="http://schemas.microsoft.com/office/drawing/2014/main" id="{1A0A51E9-A812-B1C7-9944-0C2E0542F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161936"/>
              </p:ext>
            </p:extLst>
          </p:nvPr>
        </p:nvGraphicFramePr>
        <p:xfrm>
          <a:off x="5504328" y="4885368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r>
                        <a:rPr lang="en-US" sz="1400" dirty="0"/>
                        <a:t>233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4B53903-2B09-A435-9BF8-0CBC7D91051A}"/>
              </a:ext>
            </a:extLst>
          </p:cNvPr>
          <p:cNvSpPr txBox="1"/>
          <p:nvPr/>
        </p:nvSpPr>
        <p:spPr>
          <a:xfrm>
            <a:off x="5844987" y="5342332"/>
            <a:ext cx="397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input FIFO-based sorter output FIFO</a:t>
            </a: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C79B541B-9E34-3FFA-E6B0-CC127DD0D82C}"/>
              </a:ext>
            </a:extLst>
          </p:cNvPr>
          <p:cNvSpPr/>
          <p:nvPr/>
        </p:nvSpPr>
        <p:spPr>
          <a:xfrm>
            <a:off x="10327341" y="1559860"/>
            <a:ext cx="394447" cy="2545976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9A1D8F9-1CF7-C47D-C95F-78ABA1A1AF9A}"/>
              </a:ext>
            </a:extLst>
          </p:cNvPr>
          <p:cNvCxnSpPr>
            <a:stCxn id="6" idx="2"/>
            <a:endCxn id="17" idx="3"/>
          </p:cNvCxnSpPr>
          <p:nvPr/>
        </p:nvCxnSpPr>
        <p:spPr>
          <a:xfrm rot="10800000" flipV="1">
            <a:off x="10159998" y="2832848"/>
            <a:ext cx="561790" cy="2234702"/>
          </a:xfrm>
          <a:prstGeom prst="bentConnector3">
            <a:avLst>
              <a:gd name="adj1" fmla="val -1526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973FA2-AC91-F3AB-535E-E9564D145E9E}"/>
              </a:ext>
            </a:extLst>
          </p:cNvPr>
          <p:cNvCxnSpPr>
            <a:cxnSpLocks/>
          </p:cNvCxnSpPr>
          <p:nvPr/>
        </p:nvCxnSpPr>
        <p:spPr>
          <a:xfrm flipH="1">
            <a:off x="6633881" y="3851473"/>
            <a:ext cx="3281084" cy="94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6F9C04-35EE-8ACF-4684-D2B431E8DC87}"/>
              </a:ext>
            </a:extLst>
          </p:cNvPr>
          <p:cNvSpPr txBox="1"/>
          <p:nvPr/>
        </p:nvSpPr>
        <p:spPr>
          <a:xfrm>
            <a:off x="6951919" y="4314228"/>
            <a:ext cx="81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AE763E-F6E2-C45B-A826-0BDB76A26DD8}"/>
              </a:ext>
            </a:extLst>
          </p:cNvPr>
          <p:cNvCxnSpPr>
            <a:cxnSpLocks/>
          </p:cNvCxnSpPr>
          <p:nvPr/>
        </p:nvCxnSpPr>
        <p:spPr>
          <a:xfrm flipH="1" flipV="1">
            <a:off x="5316071" y="5174546"/>
            <a:ext cx="367553" cy="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3EDD99-E32C-E3C3-EDC3-D9C67E8237B7}"/>
              </a:ext>
            </a:extLst>
          </p:cNvPr>
          <p:cNvSpPr txBox="1"/>
          <p:nvPr/>
        </p:nvSpPr>
        <p:spPr>
          <a:xfrm>
            <a:off x="5316071" y="4531659"/>
            <a:ext cx="67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687579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285919"/>
              </p:ext>
            </p:extLst>
          </p:nvPr>
        </p:nvGraphicFramePr>
        <p:xfrm>
          <a:off x="1538224" y="704088"/>
          <a:ext cx="3664712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  <a:gridCol w="909796">
                  <a:extLst>
                    <a:ext uri="{9D8B030D-6E8A-4147-A177-3AD203B41FA5}">
                      <a16:colId xmlns:a16="http://schemas.microsoft.com/office/drawing/2014/main" val="2278618639"/>
                    </a:ext>
                  </a:extLst>
                </a:gridCol>
                <a:gridCol w="918986">
                  <a:extLst>
                    <a:ext uri="{9D8B030D-6E8A-4147-A177-3AD203B41FA5}">
                      <a16:colId xmlns:a16="http://schemas.microsoft.com/office/drawing/2014/main" val="2585719656"/>
                    </a:ext>
                  </a:extLst>
                </a:gridCol>
                <a:gridCol w="918986">
                  <a:extLst>
                    <a:ext uri="{9D8B030D-6E8A-4147-A177-3AD203B41FA5}">
                      <a16:colId xmlns:a16="http://schemas.microsoft.com/office/drawing/2014/main" val="2226445836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233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233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233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990434"/>
              </p:ext>
            </p:extLst>
          </p:nvPr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2F3B461-EBCB-C895-F189-BCFA2E90E85E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3370580" y="6172200"/>
            <a:ext cx="3110902" cy="2554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9CD95F-DE40-3DAE-D1AF-C700A7B71597}"/>
              </a:ext>
            </a:extLst>
          </p:cNvPr>
          <p:cNvSpPr txBox="1"/>
          <p:nvPr/>
        </p:nvSpPr>
        <p:spPr>
          <a:xfrm>
            <a:off x="6633881" y="6115281"/>
            <a:ext cx="529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Grayed region will be ignored for the next merge cycle.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403408-D7F0-A3F8-D2C1-E1C5923C2275}"/>
              </a:ext>
            </a:extLst>
          </p:cNvPr>
          <p:cNvSpPr txBox="1"/>
          <p:nvPr/>
        </p:nvSpPr>
        <p:spPr>
          <a:xfrm>
            <a:off x="7073152" y="161365"/>
            <a:ext cx="381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CYCLE: FIFO BASED SORTER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3CB302B-6F14-B0EF-8BA9-E1BE34590313}"/>
              </a:ext>
            </a:extLst>
          </p:cNvPr>
          <p:cNvGraphicFramePr>
            <a:graphicFrameLocks noGrp="1"/>
          </p:cNvGraphicFramePr>
          <p:nvPr/>
        </p:nvGraphicFramePr>
        <p:xfrm>
          <a:off x="5504328" y="724745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49CEA7F-78AD-5ACA-297F-E81E3C745697}"/>
              </a:ext>
            </a:extLst>
          </p:cNvPr>
          <p:cNvGraphicFramePr>
            <a:graphicFrameLocks noGrp="1"/>
          </p:cNvGraphicFramePr>
          <p:nvPr/>
        </p:nvGraphicFramePr>
        <p:xfrm>
          <a:off x="5504328" y="1683454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569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567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390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FE526EF7-2290-7C98-3CFB-BCE249A30CE5}"/>
              </a:ext>
            </a:extLst>
          </p:cNvPr>
          <p:cNvGraphicFramePr>
            <a:graphicFrameLocks noGrp="1"/>
          </p:cNvGraphicFramePr>
          <p:nvPr/>
        </p:nvGraphicFramePr>
        <p:xfrm>
          <a:off x="5504328" y="2642163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788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768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8086D77B-674E-848C-5585-53B57012D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699819"/>
              </p:ext>
            </p:extLst>
          </p:nvPr>
        </p:nvGraphicFramePr>
        <p:xfrm>
          <a:off x="5504328" y="3600872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465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EB5F13E-3556-1CBD-A514-A1F6F9CCC1B7}"/>
              </a:ext>
            </a:extLst>
          </p:cNvPr>
          <p:cNvSpPr txBox="1"/>
          <p:nvPr/>
        </p:nvSpPr>
        <p:spPr>
          <a:xfrm>
            <a:off x="5782234" y="161365"/>
            <a:ext cx="129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 cycle</a:t>
            </a:r>
          </a:p>
        </p:txBody>
      </p:sp>
      <p:graphicFrame>
        <p:nvGraphicFramePr>
          <p:cNvPr id="17" name="Table 11">
            <a:extLst>
              <a:ext uri="{FF2B5EF4-FFF2-40B4-BE49-F238E27FC236}">
                <a16:creationId xmlns:a16="http://schemas.microsoft.com/office/drawing/2014/main" id="{1A0A51E9-A812-B1C7-9944-0C2E0542F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444373"/>
              </p:ext>
            </p:extLst>
          </p:nvPr>
        </p:nvGraphicFramePr>
        <p:xfrm>
          <a:off x="5504328" y="4885368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r>
                        <a:rPr lang="en-US" sz="1400" dirty="0"/>
                        <a:t>245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390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4B53903-2B09-A435-9BF8-0CBC7D91051A}"/>
              </a:ext>
            </a:extLst>
          </p:cNvPr>
          <p:cNvSpPr txBox="1"/>
          <p:nvPr/>
        </p:nvSpPr>
        <p:spPr>
          <a:xfrm>
            <a:off x="5844987" y="5342332"/>
            <a:ext cx="397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input FIFO-based sorter output FIFO</a:t>
            </a: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C79B541B-9E34-3FFA-E6B0-CC127DD0D82C}"/>
              </a:ext>
            </a:extLst>
          </p:cNvPr>
          <p:cNvSpPr/>
          <p:nvPr/>
        </p:nvSpPr>
        <p:spPr>
          <a:xfrm>
            <a:off x="10327341" y="1559860"/>
            <a:ext cx="394447" cy="2545976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9A1D8F9-1CF7-C47D-C95F-78ABA1A1AF9A}"/>
              </a:ext>
            </a:extLst>
          </p:cNvPr>
          <p:cNvCxnSpPr>
            <a:stCxn id="6" idx="2"/>
            <a:endCxn id="17" idx="3"/>
          </p:cNvCxnSpPr>
          <p:nvPr/>
        </p:nvCxnSpPr>
        <p:spPr>
          <a:xfrm rot="10800000" flipV="1">
            <a:off x="10159998" y="2832848"/>
            <a:ext cx="561790" cy="2234702"/>
          </a:xfrm>
          <a:prstGeom prst="bentConnector3">
            <a:avLst>
              <a:gd name="adj1" fmla="val -1526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973FA2-AC91-F3AB-535E-E9564D145E9E}"/>
              </a:ext>
            </a:extLst>
          </p:cNvPr>
          <p:cNvCxnSpPr>
            <a:cxnSpLocks/>
          </p:cNvCxnSpPr>
          <p:nvPr/>
        </p:nvCxnSpPr>
        <p:spPr>
          <a:xfrm flipH="1">
            <a:off x="6633881" y="2047819"/>
            <a:ext cx="3343837" cy="274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6F9C04-35EE-8ACF-4684-D2B431E8DC87}"/>
              </a:ext>
            </a:extLst>
          </p:cNvPr>
          <p:cNvSpPr txBox="1"/>
          <p:nvPr/>
        </p:nvSpPr>
        <p:spPr>
          <a:xfrm>
            <a:off x="6951919" y="4314228"/>
            <a:ext cx="81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AE763E-F6E2-C45B-A826-0BDB76A26DD8}"/>
              </a:ext>
            </a:extLst>
          </p:cNvPr>
          <p:cNvCxnSpPr>
            <a:cxnSpLocks/>
          </p:cNvCxnSpPr>
          <p:nvPr/>
        </p:nvCxnSpPr>
        <p:spPr>
          <a:xfrm flipH="1" flipV="1">
            <a:off x="5316071" y="4683560"/>
            <a:ext cx="367553" cy="498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3EDD99-E32C-E3C3-EDC3-D9C67E8237B7}"/>
              </a:ext>
            </a:extLst>
          </p:cNvPr>
          <p:cNvSpPr txBox="1"/>
          <p:nvPr/>
        </p:nvSpPr>
        <p:spPr>
          <a:xfrm>
            <a:off x="5316071" y="4531659"/>
            <a:ext cx="67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3391306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492412"/>
              </p:ext>
            </p:extLst>
          </p:nvPr>
        </p:nvGraphicFramePr>
        <p:xfrm>
          <a:off x="1538224" y="704088"/>
          <a:ext cx="3664712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  <a:gridCol w="909796">
                  <a:extLst>
                    <a:ext uri="{9D8B030D-6E8A-4147-A177-3AD203B41FA5}">
                      <a16:colId xmlns:a16="http://schemas.microsoft.com/office/drawing/2014/main" val="2278618639"/>
                    </a:ext>
                  </a:extLst>
                </a:gridCol>
                <a:gridCol w="918986">
                  <a:extLst>
                    <a:ext uri="{9D8B030D-6E8A-4147-A177-3AD203B41FA5}">
                      <a16:colId xmlns:a16="http://schemas.microsoft.com/office/drawing/2014/main" val="2585719656"/>
                    </a:ext>
                  </a:extLst>
                </a:gridCol>
                <a:gridCol w="918986">
                  <a:extLst>
                    <a:ext uri="{9D8B030D-6E8A-4147-A177-3AD203B41FA5}">
                      <a16:colId xmlns:a16="http://schemas.microsoft.com/office/drawing/2014/main" val="2226445836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375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375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375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233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233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233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877561"/>
              </p:ext>
            </p:extLst>
          </p:nvPr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2F3B461-EBCB-C895-F189-BCFA2E90E85E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3370580" y="6172200"/>
            <a:ext cx="3110902" cy="2554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9CD95F-DE40-3DAE-D1AF-C700A7B71597}"/>
              </a:ext>
            </a:extLst>
          </p:cNvPr>
          <p:cNvSpPr txBox="1"/>
          <p:nvPr/>
        </p:nvSpPr>
        <p:spPr>
          <a:xfrm>
            <a:off x="6633881" y="6115281"/>
            <a:ext cx="529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Grayed region will be ignored for the next merge cycle.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403408-D7F0-A3F8-D2C1-E1C5923C2275}"/>
              </a:ext>
            </a:extLst>
          </p:cNvPr>
          <p:cNvSpPr txBox="1"/>
          <p:nvPr/>
        </p:nvSpPr>
        <p:spPr>
          <a:xfrm>
            <a:off x="7073152" y="161365"/>
            <a:ext cx="381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CYCLE: FIFO BASED SORTER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3CB302B-6F14-B0EF-8BA9-E1BE34590313}"/>
              </a:ext>
            </a:extLst>
          </p:cNvPr>
          <p:cNvGraphicFramePr>
            <a:graphicFrameLocks noGrp="1"/>
          </p:cNvGraphicFramePr>
          <p:nvPr/>
        </p:nvGraphicFramePr>
        <p:xfrm>
          <a:off x="5504328" y="724745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49CEA7F-78AD-5ACA-297F-E81E3C745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025850"/>
              </p:ext>
            </p:extLst>
          </p:nvPr>
        </p:nvGraphicFramePr>
        <p:xfrm>
          <a:off x="5504328" y="1683454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569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567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FE526EF7-2290-7C98-3CFB-BCE249A30CE5}"/>
              </a:ext>
            </a:extLst>
          </p:cNvPr>
          <p:cNvGraphicFramePr>
            <a:graphicFrameLocks noGrp="1"/>
          </p:cNvGraphicFramePr>
          <p:nvPr/>
        </p:nvGraphicFramePr>
        <p:xfrm>
          <a:off x="5504328" y="2642163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788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768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8086D77B-674E-848C-5585-53B57012D32F}"/>
              </a:ext>
            </a:extLst>
          </p:cNvPr>
          <p:cNvGraphicFramePr>
            <a:graphicFrameLocks noGrp="1"/>
          </p:cNvGraphicFramePr>
          <p:nvPr/>
        </p:nvGraphicFramePr>
        <p:xfrm>
          <a:off x="5504328" y="3600872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465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EB5F13E-3556-1CBD-A514-A1F6F9CCC1B7}"/>
              </a:ext>
            </a:extLst>
          </p:cNvPr>
          <p:cNvSpPr txBox="1"/>
          <p:nvPr/>
        </p:nvSpPr>
        <p:spPr>
          <a:xfrm>
            <a:off x="5782234" y="161365"/>
            <a:ext cx="129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 cycle</a:t>
            </a:r>
          </a:p>
        </p:txBody>
      </p:sp>
      <p:graphicFrame>
        <p:nvGraphicFramePr>
          <p:cNvPr id="17" name="Table 11">
            <a:extLst>
              <a:ext uri="{FF2B5EF4-FFF2-40B4-BE49-F238E27FC236}">
                <a16:creationId xmlns:a16="http://schemas.microsoft.com/office/drawing/2014/main" id="{1A0A51E9-A812-B1C7-9944-0C2E0542F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412148"/>
              </p:ext>
            </p:extLst>
          </p:nvPr>
        </p:nvGraphicFramePr>
        <p:xfrm>
          <a:off x="5504328" y="4885368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r>
                        <a:rPr lang="en-US" sz="1400" dirty="0"/>
                        <a:t>375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390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465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4B53903-2B09-A435-9BF8-0CBC7D91051A}"/>
              </a:ext>
            </a:extLst>
          </p:cNvPr>
          <p:cNvSpPr txBox="1"/>
          <p:nvPr/>
        </p:nvSpPr>
        <p:spPr>
          <a:xfrm>
            <a:off x="5844987" y="5342332"/>
            <a:ext cx="397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input FIFO-based sorter output FIFO</a:t>
            </a: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C79B541B-9E34-3FFA-E6B0-CC127DD0D82C}"/>
              </a:ext>
            </a:extLst>
          </p:cNvPr>
          <p:cNvSpPr/>
          <p:nvPr/>
        </p:nvSpPr>
        <p:spPr>
          <a:xfrm>
            <a:off x="10327341" y="1559860"/>
            <a:ext cx="394447" cy="2545976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9A1D8F9-1CF7-C47D-C95F-78ABA1A1AF9A}"/>
              </a:ext>
            </a:extLst>
          </p:cNvPr>
          <p:cNvCxnSpPr>
            <a:stCxn id="6" idx="2"/>
            <a:endCxn id="17" idx="3"/>
          </p:cNvCxnSpPr>
          <p:nvPr/>
        </p:nvCxnSpPr>
        <p:spPr>
          <a:xfrm rot="10800000" flipV="1">
            <a:off x="10159998" y="2832848"/>
            <a:ext cx="561790" cy="2234702"/>
          </a:xfrm>
          <a:prstGeom prst="bentConnector3">
            <a:avLst>
              <a:gd name="adj1" fmla="val -1526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973FA2-AC91-F3AB-535E-E9564D145E9E}"/>
              </a:ext>
            </a:extLst>
          </p:cNvPr>
          <p:cNvCxnSpPr>
            <a:cxnSpLocks/>
          </p:cNvCxnSpPr>
          <p:nvPr/>
        </p:nvCxnSpPr>
        <p:spPr>
          <a:xfrm flipH="1">
            <a:off x="6633881" y="3851473"/>
            <a:ext cx="3185457" cy="94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6F9C04-35EE-8ACF-4684-D2B431E8DC87}"/>
              </a:ext>
            </a:extLst>
          </p:cNvPr>
          <p:cNvSpPr txBox="1"/>
          <p:nvPr/>
        </p:nvSpPr>
        <p:spPr>
          <a:xfrm>
            <a:off x="6951919" y="4314228"/>
            <a:ext cx="81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AE763E-F6E2-C45B-A826-0BDB76A26DD8}"/>
              </a:ext>
            </a:extLst>
          </p:cNvPr>
          <p:cNvCxnSpPr>
            <a:cxnSpLocks/>
          </p:cNvCxnSpPr>
          <p:nvPr/>
        </p:nvCxnSpPr>
        <p:spPr>
          <a:xfrm flipH="1" flipV="1">
            <a:off x="5202936" y="4204447"/>
            <a:ext cx="642051" cy="68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3EDD99-E32C-E3C3-EDC3-D9C67E8237B7}"/>
              </a:ext>
            </a:extLst>
          </p:cNvPr>
          <p:cNvSpPr txBox="1"/>
          <p:nvPr/>
        </p:nvSpPr>
        <p:spPr>
          <a:xfrm>
            <a:off x="5316071" y="4531659"/>
            <a:ext cx="67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4196254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400156"/>
              </p:ext>
            </p:extLst>
          </p:nvPr>
        </p:nvGraphicFramePr>
        <p:xfrm>
          <a:off x="1538224" y="704088"/>
          <a:ext cx="3664712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  <a:gridCol w="909796">
                  <a:extLst>
                    <a:ext uri="{9D8B030D-6E8A-4147-A177-3AD203B41FA5}">
                      <a16:colId xmlns:a16="http://schemas.microsoft.com/office/drawing/2014/main" val="2278618639"/>
                    </a:ext>
                  </a:extLst>
                </a:gridCol>
                <a:gridCol w="918986">
                  <a:extLst>
                    <a:ext uri="{9D8B030D-6E8A-4147-A177-3AD203B41FA5}">
                      <a16:colId xmlns:a16="http://schemas.microsoft.com/office/drawing/2014/main" val="2585719656"/>
                    </a:ext>
                  </a:extLst>
                </a:gridCol>
                <a:gridCol w="918986">
                  <a:extLst>
                    <a:ext uri="{9D8B030D-6E8A-4147-A177-3AD203B41FA5}">
                      <a16:colId xmlns:a16="http://schemas.microsoft.com/office/drawing/2014/main" val="2226445836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375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375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375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233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233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233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317120"/>
              </p:ext>
            </p:extLst>
          </p:nvPr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2F3B461-EBCB-C895-F189-BCFA2E90E85E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3370580" y="6172200"/>
            <a:ext cx="3110902" cy="2554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9CD95F-DE40-3DAE-D1AF-C700A7B71597}"/>
              </a:ext>
            </a:extLst>
          </p:cNvPr>
          <p:cNvSpPr txBox="1"/>
          <p:nvPr/>
        </p:nvSpPr>
        <p:spPr>
          <a:xfrm>
            <a:off x="6633881" y="6115281"/>
            <a:ext cx="529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Grayed region will be ignored for the next merge cycle.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403408-D7F0-A3F8-D2C1-E1C5923C2275}"/>
              </a:ext>
            </a:extLst>
          </p:cNvPr>
          <p:cNvSpPr txBox="1"/>
          <p:nvPr/>
        </p:nvSpPr>
        <p:spPr>
          <a:xfrm>
            <a:off x="7073152" y="161365"/>
            <a:ext cx="381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CYCLE: FIFO BASED SORTER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3CB302B-6F14-B0EF-8BA9-E1BE34590313}"/>
              </a:ext>
            </a:extLst>
          </p:cNvPr>
          <p:cNvGraphicFramePr>
            <a:graphicFrameLocks noGrp="1"/>
          </p:cNvGraphicFramePr>
          <p:nvPr/>
        </p:nvGraphicFramePr>
        <p:xfrm>
          <a:off x="5504328" y="724745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49CEA7F-78AD-5ACA-297F-E81E3C745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873646"/>
              </p:ext>
            </p:extLst>
          </p:nvPr>
        </p:nvGraphicFramePr>
        <p:xfrm>
          <a:off x="5504328" y="1683454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FE526EF7-2290-7C98-3CFB-BCE249A30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279085"/>
              </p:ext>
            </p:extLst>
          </p:nvPr>
        </p:nvGraphicFramePr>
        <p:xfrm>
          <a:off x="5504328" y="2642163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8086D77B-674E-848C-5585-53B57012D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296652"/>
              </p:ext>
            </p:extLst>
          </p:nvPr>
        </p:nvGraphicFramePr>
        <p:xfrm>
          <a:off x="5504328" y="3600872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EB5F13E-3556-1CBD-A514-A1F6F9CCC1B7}"/>
              </a:ext>
            </a:extLst>
          </p:cNvPr>
          <p:cNvSpPr txBox="1"/>
          <p:nvPr/>
        </p:nvSpPr>
        <p:spPr>
          <a:xfrm>
            <a:off x="5782234" y="161365"/>
            <a:ext cx="129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19. cycle</a:t>
            </a:r>
          </a:p>
        </p:txBody>
      </p:sp>
      <p:graphicFrame>
        <p:nvGraphicFramePr>
          <p:cNvPr id="17" name="Table 11">
            <a:extLst>
              <a:ext uri="{FF2B5EF4-FFF2-40B4-BE49-F238E27FC236}">
                <a16:creationId xmlns:a16="http://schemas.microsoft.com/office/drawing/2014/main" id="{1A0A51E9-A812-B1C7-9944-0C2E0542F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381837"/>
              </p:ext>
            </p:extLst>
          </p:nvPr>
        </p:nvGraphicFramePr>
        <p:xfrm>
          <a:off x="5504328" y="4885368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r>
                        <a:rPr lang="en-US" sz="1400" dirty="0"/>
                        <a:t>788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4B53903-2B09-A435-9BF8-0CBC7D91051A}"/>
              </a:ext>
            </a:extLst>
          </p:cNvPr>
          <p:cNvSpPr txBox="1"/>
          <p:nvPr/>
        </p:nvSpPr>
        <p:spPr>
          <a:xfrm>
            <a:off x="5844987" y="5342332"/>
            <a:ext cx="397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input FIFO-based sorter output FIFO</a:t>
            </a: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C79B541B-9E34-3FFA-E6B0-CC127DD0D82C}"/>
              </a:ext>
            </a:extLst>
          </p:cNvPr>
          <p:cNvSpPr/>
          <p:nvPr/>
        </p:nvSpPr>
        <p:spPr>
          <a:xfrm>
            <a:off x="10327341" y="1559860"/>
            <a:ext cx="394447" cy="2545976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9A1D8F9-1CF7-C47D-C95F-78ABA1A1AF9A}"/>
              </a:ext>
            </a:extLst>
          </p:cNvPr>
          <p:cNvCxnSpPr>
            <a:stCxn id="6" idx="2"/>
            <a:endCxn id="17" idx="3"/>
          </p:cNvCxnSpPr>
          <p:nvPr/>
        </p:nvCxnSpPr>
        <p:spPr>
          <a:xfrm rot="10800000" flipV="1">
            <a:off x="10159998" y="2832848"/>
            <a:ext cx="561790" cy="2234702"/>
          </a:xfrm>
          <a:prstGeom prst="bentConnector3">
            <a:avLst>
              <a:gd name="adj1" fmla="val -1526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AE763E-F6E2-C45B-A826-0BDB76A26DD8}"/>
              </a:ext>
            </a:extLst>
          </p:cNvPr>
          <p:cNvCxnSpPr>
            <a:cxnSpLocks/>
          </p:cNvCxnSpPr>
          <p:nvPr/>
        </p:nvCxnSpPr>
        <p:spPr>
          <a:xfrm flipH="1" flipV="1">
            <a:off x="5202936" y="1045822"/>
            <a:ext cx="642051" cy="383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3EDD99-E32C-E3C3-EDC3-D9C67E8237B7}"/>
              </a:ext>
            </a:extLst>
          </p:cNvPr>
          <p:cNvSpPr txBox="1"/>
          <p:nvPr/>
        </p:nvSpPr>
        <p:spPr>
          <a:xfrm>
            <a:off x="5316071" y="4531659"/>
            <a:ext cx="67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2037323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93307"/>
              </p:ext>
            </p:extLst>
          </p:nvPr>
        </p:nvGraphicFramePr>
        <p:xfrm>
          <a:off x="1538224" y="704088"/>
          <a:ext cx="3664712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  <a:gridCol w="909796">
                  <a:extLst>
                    <a:ext uri="{9D8B030D-6E8A-4147-A177-3AD203B41FA5}">
                      <a16:colId xmlns:a16="http://schemas.microsoft.com/office/drawing/2014/main" val="2278618639"/>
                    </a:ext>
                  </a:extLst>
                </a:gridCol>
                <a:gridCol w="918986">
                  <a:extLst>
                    <a:ext uri="{9D8B030D-6E8A-4147-A177-3AD203B41FA5}">
                      <a16:colId xmlns:a16="http://schemas.microsoft.com/office/drawing/2014/main" val="2585719656"/>
                    </a:ext>
                  </a:extLst>
                </a:gridCol>
                <a:gridCol w="918986">
                  <a:extLst>
                    <a:ext uri="{9D8B030D-6E8A-4147-A177-3AD203B41FA5}">
                      <a16:colId xmlns:a16="http://schemas.microsoft.com/office/drawing/2014/main" val="2226445836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865321"/>
              </p:ext>
            </p:extLst>
          </p:nvPr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A5AB496-9699-0E41-31DF-8DF157D5C547}"/>
              </a:ext>
            </a:extLst>
          </p:cNvPr>
          <p:cNvSpPr/>
          <p:nvPr/>
        </p:nvSpPr>
        <p:spPr>
          <a:xfrm>
            <a:off x="7386918" y="1125070"/>
            <a:ext cx="1831848" cy="1883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BITONIC SORT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F997FB-CCBF-8709-7DDF-A4CBD49A2D38}"/>
              </a:ext>
            </a:extLst>
          </p:cNvPr>
          <p:cNvCxnSpPr>
            <a:cxnSpLocks/>
          </p:cNvCxnSpPr>
          <p:nvPr/>
        </p:nvCxnSpPr>
        <p:spPr>
          <a:xfrm flipV="1">
            <a:off x="5271247" y="2375647"/>
            <a:ext cx="1981200" cy="1506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6CF4637-F2D0-0CC0-0AAB-E28F8F5C744D}"/>
              </a:ext>
            </a:extLst>
          </p:cNvPr>
          <p:cNvSpPr txBox="1"/>
          <p:nvPr/>
        </p:nvSpPr>
        <p:spPr>
          <a:xfrm>
            <a:off x="5202936" y="1956084"/>
            <a:ext cx="189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{230,788,768,233}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7E9440-55DE-4072-755E-BEAAD9F687D3}"/>
              </a:ext>
            </a:extLst>
          </p:cNvPr>
          <p:cNvCxnSpPr>
            <a:stCxn id="6" idx="3"/>
          </p:cNvCxnSpPr>
          <p:nvPr/>
        </p:nvCxnSpPr>
        <p:spPr>
          <a:xfrm>
            <a:off x="9218766" y="2066902"/>
            <a:ext cx="1897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5470E6-EE29-DE9B-0D92-65A5F79F3697}"/>
              </a:ext>
            </a:extLst>
          </p:cNvPr>
          <p:cNvSpPr txBox="1"/>
          <p:nvPr/>
        </p:nvSpPr>
        <p:spPr>
          <a:xfrm>
            <a:off x="9353237" y="1586752"/>
            <a:ext cx="189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{788,768,233,230}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82D45A-E455-91C6-DA63-C3AA61A39DCC}"/>
              </a:ext>
            </a:extLst>
          </p:cNvPr>
          <p:cNvSpPr txBox="1"/>
          <p:nvPr/>
        </p:nvSpPr>
        <p:spPr>
          <a:xfrm>
            <a:off x="7386918" y="700329"/>
            <a:ext cx="1831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Read cycle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991C00-B3D5-089A-602E-25F1994FA72F}"/>
              </a:ext>
            </a:extLst>
          </p:cNvPr>
          <p:cNvSpPr txBox="1"/>
          <p:nvPr/>
        </p:nvSpPr>
        <p:spPr>
          <a:xfrm>
            <a:off x="7073153" y="161365"/>
            <a:ext cx="296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CYCLE: BITONIC SORT</a:t>
            </a:r>
          </a:p>
        </p:txBody>
      </p:sp>
    </p:spTree>
    <p:extLst>
      <p:ext uri="{BB962C8B-B14F-4D97-AF65-F5344CB8AC3E}">
        <p14:creationId xmlns:p14="http://schemas.microsoft.com/office/powerpoint/2010/main" val="97915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88648"/>
              </p:ext>
            </p:extLst>
          </p:nvPr>
        </p:nvGraphicFramePr>
        <p:xfrm>
          <a:off x="1538224" y="704088"/>
          <a:ext cx="3664712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  <a:gridCol w="909796">
                  <a:extLst>
                    <a:ext uri="{9D8B030D-6E8A-4147-A177-3AD203B41FA5}">
                      <a16:colId xmlns:a16="http://schemas.microsoft.com/office/drawing/2014/main" val="2278618639"/>
                    </a:ext>
                  </a:extLst>
                </a:gridCol>
                <a:gridCol w="918986">
                  <a:extLst>
                    <a:ext uri="{9D8B030D-6E8A-4147-A177-3AD203B41FA5}">
                      <a16:colId xmlns:a16="http://schemas.microsoft.com/office/drawing/2014/main" val="2585719656"/>
                    </a:ext>
                  </a:extLst>
                </a:gridCol>
                <a:gridCol w="918986">
                  <a:extLst>
                    <a:ext uri="{9D8B030D-6E8A-4147-A177-3AD203B41FA5}">
                      <a16:colId xmlns:a16="http://schemas.microsoft.com/office/drawing/2014/main" val="2226445836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519370"/>
              </p:ext>
            </p:extLst>
          </p:nvPr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A5AB496-9699-0E41-31DF-8DF157D5C547}"/>
              </a:ext>
            </a:extLst>
          </p:cNvPr>
          <p:cNvSpPr/>
          <p:nvPr/>
        </p:nvSpPr>
        <p:spPr>
          <a:xfrm>
            <a:off x="7386918" y="1125070"/>
            <a:ext cx="1831848" cy="1883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BITONIC SORT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F997FB-CCBF-8709-7DDF-A4CBD49A2D38}"/>
              </a:ext>
            </a:extLst>
          </p:cNvPr>
          <p:cNvCxnSpPr>
            <a:cxnSpLocks/>
          </p:cNvCxnSpPr>
          <p:nvPr/>
        </p:nvCxnSpPr>
        <p:spPr>
          <a:xfrm>
            <a:off x="5387848" y="1586752"/>
            <a:ext cx="1864599" cy="295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6CF4637-F2D0-0CC0-0AAB-E28F8F5C744D}"/>
              </a:ext>
            </a:extLst>
          </p:cNvPr>
          <p:cNvSpPr txBox="1"/>
          <p:nvPr/>
        </p:nvSpPr>
        <p:spPr>
          <a:xfrm>
            <a:off x="5387848" y="1062474"/>
            <a:ext cx="189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{569,245,390,567}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7E9440-55DE-4072-755E-BEAAD9F687D3}"/>
              </a:ext>
            </a:extLst>
          </p:cNvPr>
          <p:cNvCxnSpPr>
            <a:stCxn id="6" idx="3"/>
          </p:cNvCxnSpPr>
          <p:nvPr/>
        </p:nvCxnSpPr>
        <p:spPr>
          <a:xfrm>
            <a:off x="9218766" y="2066902"/>
            <a:ext cx="1897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5470E6-EE29-DE9B-0D92-65A5F79F3697}"/>
              </a:ext>
            </a:extLst>
          </p:cNvPr>
          <p:cNvSpPr txBox="1"/>
          <p:nvPr/>
        </p:nvSpPr>
        <p:spPr>
          <a:xfrm>
            <a:off x="9353237" y="1586752"/>
            <a:ext cx="189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{569,567,390,245}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82D45A-E455-91C6-DA63-C3AA61A39DCC}"/>
              </a:ext>
            </a:extLst>
          </p:cNvPr>
          <p:cNvSpPr txBox="1"/>
          <p:nvPr/>
        </p:nvSpPr>
        <p:spPr>
          <a:xfrm>
            <a:off x="7386918" y="700329"/>
            <a:ext cx="1831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Read cycle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D18784-4EDC-BDC1-11ED-9129B139464D}"/>
              </a:ext>
            </a:extLst>
          </p:cNvPr>
          <p:cNvSpPr txBox="1"/>
          <p:nvPr/>
        </p:nvSpPr>
        <p:spPr>
          <a:xfrm>
            <a:off x="7073153" y="161365"/>
            <a:ext cx="296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CYCLE: BITONIC SORT</a:t>
            </a:r>
          </a:p>
        </p:txBody>
      </p:sp>
    </p:spTree>
    <p:extLst>
      <p:ext uri="{BB962C8B-B14F-4D97-AF65-F5344CB8AC3E}">
        <p14:creationId xmlns:p14="http://schemas.microsoft.com/office/powerpoint/2010/main" val="295945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095400"/>
              </p:ext>
            </p:extLst>
          </p:nvPr>
        </p:nvGraphicFramePr>
        <p:xfrm>
          <a:off x="1538224" y="704088"/>
          <a:ext cx="3664712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  <a:gridCol w="909796">
                  <a:extLst>
                    <a:ext uri="{9D8B030D-6E8A-4147-A177-3AD203B41FA5}">
                      <a16:colId xmlns:a16="http://schemas.microsoft.com/office/drawing/2014/main" val="2278618639"/>
                    </a:ext>
                  </a:extLst>
                </a:gridCol>
                <a:gridCol w="918986">
                  <a:extLst>
                    <a:ext uri="{9D8B030D-6E8A-4147-A177-3AD203B41FA5}">
                      <a16:colId xmlns:a16="http://schemas.microsoft.com/office/drawing/2014/main" val="2585719656"/>
                    </a:ext>
                  </a:extLst>
                </a:gridCol>
                <a:gridCol w="918986">
                  <a:extLst>
                    <a:ext uri="{9D8B030D-6E8A-4147-A177-3AD203B41FA5}">
                      <a16:colId xmlns:a16="http://schemas.microsoft.com/office/drawing/2014/main" val="2226445836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/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A5AB496-9699-0E41-31DF-8DF157D5C547}"/>
              </a:ext>
            </a:extLst>
          </p:cNvPr>
          <p:cNvSpPr/>
          <p:nvPr/>
        </p:nvSpPr>
        <p:spPr>
          <a:xfrm>
            <a:off x="7386918" y="1125070"/>
            <a:ext cx="1831848" cy="1883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BITONIC SORT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5470E6-EE29-DE9B-0D92-65A5F79F3697}"/>
              </a:ext>
            </a:extLst>
          </p:cNvPr>
          <p:cNvSpPr txBox="1"/>
          <p:nvPr/>
        </p:nvSpPr>
        <p:spPr>
          <a:xfrm>
            <a:off x="9353237" y="1586752"/>
            <a:ext cx="189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{655,465,375,76}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609954-F39A-D629-A217-109BA88EAC39}"/>
              </a:ext>
            </a:extLst>
          </p:cNvPr>
          <p:cNvSpPr txBox="1"/>
          <p:nvPr/>
        </p:nvSpPr>
        <p:spPr>
          <a:xfrm>
            <a:off x="7472173" y="755207"/>
            <a:ext cx="174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Write cycle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8FA850E-2BED-001F-415A-1BF4B3EED356}"/>
              </a:ext>
            </a:extLst>
          </p:cNvPr>
          <p:cNvCxnSpPr>
            <a:stCxn id="6" idx="3"/>
          </p:cNvCxnSpPr>
          <p:nvPr/>
        </p:nvCxnSpPr>
        <p:spPr>
          <a:xfrm flipH="1">
            <a:off x="5450541" y="2066902"/>
            <a:ext cx="3768225" cy="3419498"/>
          </a:xfrm>
          <a:prstGeom prst="bentConnector3">
            <a:avLst>
              <a:gd name="adj1" fmla="val -60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2F3B461-EBCB-C895-F189-BCFA2E90E85E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3370580" y="6172200"/>
            <a:ext cx="3110902" cy="2554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15F6A1-7588-BB16-4416-7236950CD9DB}"/>
              </a:ext>
            </a:extLst>
          </p:cNvPr>
          <p:cNvSpPr txBox="1"/>
          <p:nvPr/>
        </p:nvSpPr>
        <p:spPr>
          <a:xfrm>
            <a:off x="6633881" y="6115281"/>
            <a:ext cx="529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Grayed region will be ignored for the next merge cycle.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62A87C-151A-9775-5173-C9A2A2935751}"/>
              </a:ext>
            </a:extLst>
          </p:cNvPr>
          <p:cNvSpPr txBox="1"/>
          <p:nvPr/>
        </p:nvSpPr>
        <p:spPr>
          <a:xfrm>
            <a:off x="7073153" y="161365"/>
            <a:ext cx="296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CYCLE: BITONIC SORT</a:t>
            </a:r>
          </a:p>
        </p:txBody>
      </p:sp>
    </p:spTree>
    <p:extLst>
      <p:ext uri="{BB962C8B-B14F-4D97-AF65-F5344CB8AC3E}">
        <p14:creationId xmlns:p14="http://schemas.microsoft.com/office/powerpoint/2010/main" val="3760954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061508"/>
              </p:ext>
            </p:extLst>
          </p:nvPr>
        </p:nvGraphicFramePr>
        <p:xfrm>
          <a:off x="1538224" y="704088"/>
          <a:ext cx="3664712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  <a:gridCol w="909796">
                  <a:extLst>
                    <a:ext uri="{9D8B030D-6E8A-4147-A177-3AD203B41FA5}">
                      <a16:colId xmlns:a16="http://schemas.microsoft.com/office/drawing/2014/main" val="2278618639"/>
                    </a:ext>
                  </a:extLst>
                </a:gridCol>
                <a:gridCol w="918986">
                  <a:extLst>
                    <a:ext uri="{9D8B030D-6E8A-4147-A177-3AD203B41FA5}">
                      <a16:colId xmlns:a16="http://schemas.microsoft.com/office/drawing/2014/main" val="2585719656"/>
                    </a:ext>
                  </a:extLst>
                </a:gridCol>
                <a:gridCol w="918986">
                  <a:extLst>
                    <a:ext uri="{9D8B030D-6E8A-4147-A177-3AD203B41FA5}">
                      <a16:colId xmlns:a16="http://schemas.microsoft.com/office/drawing/2014/main" val="2226445836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164052"/>
              </p:ext>
            </p:extLst>
          </p:nvPr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A5AB496-9699-0E41-31DF-8DF157D5C547}"/>
              </a:ext>
            </a:extLst>
          </p:cNvPr>
          <p:cNvSpPr/>
          <p:nvPr/>
        </p:nvSpPr>
        <p:spPr>
          <a:xfrm>
            <a:off x="7386918" y="1125070"/>
            <a:ext cx="1831848" cy="1883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BITONIC SORT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8FA850E-2BED-001F-415A-1BF4B3EED356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5387788" y="2066902"/>
            <a:ext cx="3830978" cy="1617592"/>
          </a:xfrm>
          <a:prstGeom prst="bentConnector3">
            <a:avLst>
              <a:gd name="adj1" fmla="val -59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2F3B461-EBCB-C895-F189-BCFA2E90E85E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3370580" y="6172200"/>
            <a:ext cx="3110902" cy="2554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6AA240-8A7B-3989-7527-1B8C9F5F91B7}"/>
              </a:ext>
            </a:extLst>
          </p:cNvPr>
          <p:cNvSpPr txBox="1"/>
          <p:nvPr/>
        </p:nvSpPr>
        <p:spPr>
          <a:xfrm>
            <a:off x="7472173" y="755207"/>
            <a:ext cx="174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Write cycle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9CD95F-DE40-3DAE-D1AF-C700A7B71597}"/>
              </a:ext>
            </a:extLst>
          </p:cNvPr>
          <p:cNvSpPr txBox="1"/>
          <p:nvPr/>
        </p:nvSpPr>
        <p:spPr>
          <a:xfrm>
            <a:off x="6633881" y="6115281"/>
            <a:ext cx="529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Grayed region will be ignored for the next merge cycle.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88DC09-08CD-C3F6-C8E0-72B4E515EAFF}"/>
              </a:ext>
            </a:extLst>
          </p:cNvPr>
          <p:cNvSpPr txBox="1"/>
          <p:nvPr/>
        </p:nvSpPr>
        <p:spPr>
          <a:xfrm>
            <a:off x="9505637" y="1739152"/>
            <a:ext cx="189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{788,768,233,230}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529C89-C49B-FEEC-0E35-05D5C48A146E}"/>
              </a:ext>
            </a:extLst>
          </p:cNvPr>
          <p:cNvSpPr txBox="1"/>
          <p:nvPr/>
        </p:nvSpPr>
        <p:spPr>
          <a:xfrm>
            <a:off x="7073153" y="161365"/>
            <a:ext cx="296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CYCLE: BITONIC SORT</a:t>
            </a:r>
          </a:p>
        </p:txBody>
      </p:sp>
    </p:spTree>
    <p:extLst>
      <p:ext uri="{BB962C8B-B14F-4D97-AF65-F5344CB8AC3E}">
        <p14:creationId xmlns:p14="http://schemas.microsoft.com/office/powerpoint/2010/main" val="272512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/>
        </p:nvGraphicFramePr>
        <p:xfrm>
          <a:off x="1538224" y="704088"/>
          <a:ext cx="3664712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  <a:gridCol w="909796">
                  <a:extLst>
                    <a:ext uri="{9D8B030D-6E8A-4147-A177-3AD203B41FA5}">
                      <a16:colId xmlns:a16="http://schemas.microsoft.com/office/drawing/2014/main" val="2278618639"/>
                    </a:ext>
                  </a:extLst>
                </a:gridCol>
                <a:gridCol w="918986">
                  <a:extLst>
                    <a:ext uri="{9D8B030D-6E8A-4147-A177-3AD203B41FA5}">
                      <a16:colId xmlns:a16="http://schemas.microsoft.com/office/drawing/2014/main" val="2585719656"/>
                    </a:ext>
                  </a:extLst>
                </a:gridCol>
                <a:gridCol w="918986">
                  <a:extLst>
                    <a:ext uri="{9D8B030D-6E8A-4147-A177-3AD203B41FA5}">
                      <a16:colId xmlns:a16="http://schemas.microsoft.com/office/drawing/2014/main" val="2226445836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159656"/>
              </p:ext>
            </p:extLst>
          </p:nvPr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A5AB496-9699-0E41-31DF-8DF157D5C547}"/>
              </a:ext>
            </a:extLst>
          </p:cNvPr>
          <p:cNvSpPr/>
          <p:nvPr/>
        </p:nvSpPr>
        <p:spPr>
          <a:xfrm>
            <a:off x="7386918" y="1125070"/>
            <a:ext cx="1831848" cy="1883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BITONIC SORT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8FA850E-2BED-001F-415A-1BF4B3EED356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5387788" y="2066902"/>
            <a:ext cx="3830978" cy="1617592"/>
          </a:xfrm>
          <a:prstGeom prst="bentConnector3">
            <a:avLst>
              <a:gd name="adj1" fmla="val -59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2F3B461-EBCB-C895-F189-BCFA2E90E85E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3370580" y="6172200"/>
            <a:ext cx="3110902" cy="2554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6AA240-8A7B-3989-7527-1B8C9F5F91B7}"/>
              </a:ext>
            </a:extLst>
          </p:cNvPr>
          <p:cNvSpPr txBox="1"/>
          <p:nvPr/>
        </p:nvSpPr>
        <p:spPr>
          <a:xfrm>
            <a:off x="7472173" y="755207"/>
            <a:ext cx="174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Write cycle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9CD95F-DE40-3DAE-D1AF-C700A7B71597}"/>
              </a:ext>
            </a:extLst>
          </p:cNvPr>
          <p:cNvSpPr txBox="1"/>
          <p:nvPr/>
        </p:nvSpPr>
        <p:spPr>
          <a:xfrm>
            <a:off x="6633881" y="6115281"/>
            <a:ext cx="529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Grayed region will be ignored for the next merge cycle.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1B9704-CDBD-802E-070A-AD92AF3AB6A5}"/>
              </a:ext>
            </a:extLst>
          </p:cNvPr>
          <p:cNvSpPr txBox="1"/>
          <p:nvPr/>
        </p:nvSpPr>
        <p:spPr>
          <a:xfrm>
            <a:off x="9353237" y="1586752"/>
            <a:ext cx="189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{569,567,390,245}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0F64F2-8AC4-EA24-0522-386A06A3B174}"/>
              </a:ext>
            </a:extLst>
          </p:cNvPr>
          <p:cNvSpPr txBox="1"/>
          <p:nvPr/>
        </p:nvSpPr>
        <p:spPr>
          <a:xfrm>
            <a:off x="7073153" y="161365"/>
            <a:ext cx="296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CYCLE: BITONIC SORT</a:t>
            </a:r>
          </a:p>
        </p:txBody>
      </p:sp>
    </p:spTree>
    <p:extLst>
      <p:ext uri="{BB962C8B-B14F-4D97-AF65-F5344CB8AC3E}">
        <p14:creationId xmlns:p14="http://schemas.microsoft.com/office/powerpoint/2010/main" val="103704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358950"/>
              </p:ext>
            </p:extLst>
          </p:nvPr>
        </p:nvGraphicFramePr>
        <p:xfrm>
          <a:off x="1538224" y="704088"/>
          <a:ext cx="3664712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  <a:gridCol w="909796">
                  <a:extLst>
                    <a:ext uri="{9D8B030D-6E8A-4147-A177-3AD203B41FA5}">
                      <a16:colId xmlns:a16="http://schemas.microsoft.com/office/drawing/2014/main" val="2278618639"/>
                    </a:ext>
                  </a:extLst>
                </a:gridCol>
                <a:gridCol w="918986">
                  <a:extLst>
                    <a:ext uri="{9D8B030D-6E8A-4147-A177-3AD203B41FA5}">
                      <a16:colId xmlns:a16="http://schemas.microsoft.com/office/drawing/2014/main" val="2585719656"/>
                    </a:ext>
                  </a:extLst>
                </a:gridCol>
                <a:gridCol w="918986">
                  <a:extLst>
                    <a:ext uri="{9D8B030D-6E8A-4147-A177-3AD203B41FA5}">
                      <a16:colId xmlns:a16="http://schemas.microsoft.com/office/drawing/2014/main" val="2226445836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053692"/>
              </p:ext>
            </p:extLst>
          </p:nvPr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2F3B461-EBCB-C895-F189-BCFA2E90E85E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3370580" y="6172200"/>
            <a:ext cx="3110902" cy="2554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9CD95F-DE40-3DAE-D1AF-C700A7B71597}"/>
              </a:ext>
            </a:extLst>
          </p:cNvPr>
          <p:cNvSpPr txBox="1"/>
          <p:nvPr/>
        </p:nvSpPr>
        <p:spPr>
          <a:xfrm>
            <a:off x="6633881" y="6115281"/>
            <a:ext cx="529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Grayed region will be ignored for the next merge cycle.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403408-D7F0-A3F8-D2C1-E1C5923C2275}"/>
              </a:ext>
            </a:extLst>
          </p:cNvPr>
          <p:cNvSpPr txBox="1"/>
          <p:nvPr/>
        </p:nvSpPr>
        <p:spPr>
          <a:xfrm>
            <a:off x="7073152" y="161365"/>
            <a:ext cx="381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CYCLE: FIFO BASED SORTER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3CB302B-6F14-B0EF-8BA9-E1BE34590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74841"/>
              </p:ext>
            </p:extLst>
          </p:nvPr>
        </p:nvGraphicFramePr>
        <p:xfrm>
          <a:off x="5504328" y="724745"/>
          <a:ext cx="465567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49CEA7F-78AD-5ACA-297F-E81E3C745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062715"/>
              </p:ext>
            </p:extLst>
          </p:nvPr>
        </p:nvGraphicFramePr>
        <p:xfrm>
          <a:off x="5504328" y="1683454"/>
          <a:ext cx="465567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FE526EF7-2290-7C98-3CFB-BCE249A30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137696"/>
              </p:ext>
            </p:extLst>
          </p:nvPr>
        </p:nvGraphicFramePr>
        <p:xfrm>
          <a:off x="5504328" y="2642163"/>
          <a:ext cx="465567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8086D77B-674E-848C-5585-53B57012D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064344"/>
              </p:ext>
            </p:extLst>
          </p:nvPr>
        </p:nvGraphicFramePr>
        <p:xfrm>
          <a:off x="5504328" y="3600872"/>
          <a:ext cx="465567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EB5F13E-3556-1CBD-A514-A1F6F9CCC1B7}"/>
              </a:ext>
            </a:extLst>
          </p:cNvPr>
          <p:cNvSpPr txBox="1"/>
          <p:nvPr/>
        </p:nvSpPr>
        <p:spPr>
          <a:xfrm>
            <a:off x="5782234" y="161365"/>
            <a:ext cx="129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cycle</a:t>
            </a:r>
          </a:p>
        </p:txBody>
      </p:sp>
      <p:graphicFrame>
        <p:nvGraphicFramePr>
          <p:cNvPr id="17" name="Table 11">
            <a:extLst>
              <a:ext uri="{FF2B5EF4-FFF2-40B4-BE49-F238E27FC236}">
                <a16:creationId xmlns:a16="http://schemas.microsoft.com/office/drawing/2014/main" id="{1A0A51E9-A812-B1C7-9944-0C2E0542F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609538"/>
              </p:ext>
            </p:extLst>
          </p:nvPr>
        </p:nvGraphicFramePr>
        <p:xfrm>
          <a:off x="5504328" y="4885368"/>
          <a:ext cx="465567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4B53903-2B09-A435-9BF8-0CBC7D91051A}"/>
              </a:ext>
            </a:extLst>
          </p:cNvPr>
          <p:cNvSpPr txBox="1"/>
          <p:nvPr/>
        </p:nvSpPr>
        <p:spPr>
          <a:xfrm>
            <a:off x="5844987" y="5342332"/>
            <a:ext cx="397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input FIFO-based sorter output FIFO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EA5FD4-641A-6884-97F4-CD1B7B4D3A4E}"/>
              </a:ext>
            </a:extLst>
          </p:cNvPr>
          <p:cNvCxnSpPr/>
          <p:nvPr/>
        </p:nvCxnSpPr>
        <p:spPr>
          <a:xfrm flipV="1">
            <a:off x="5202936" y="4087906"/>
            <a:ext cx="4469982" cy="1623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606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316576"/>
              </p:ext>
            </p:extLst>
          </p:nvPr>
        </p:nvGraphicFramePr>
        <p:xfrm>
          <a:off x="1538224" y="704088"/>
          <a:ext cx="3664712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  <a:gridCol w="909796">
                  <a:extLst>
                    <a:ext uri="{9D8B030D-6E8A-4147-A177-3AD203B41FA5}">
                      <a16:colId xmlns:a16="http://schemas.microsoft.com/office/drawing/2014/main" val="2278618639"/>
                    </a:ext>
                  </a:extLst>
                </a:gridCol>
                <a:gridCol w="918986">
                  <a:extLst>
                    <a:ext uri="{9D8B030D-6E8A-4147-A177-3AD203B41FA5}">
                      <a16:colId xmlns:a16="http://schemas.microsoft.com/office/drawing/2014/main" val="2585719656"/>
                    </a:ext>
                  </a:extLst>
                </a:gridCol>
                <a:gridCol w="918986">
                  <a:extLst>
                    <a:ext uri="{9D8B030D-6E8A-4147-A177-3AD203B41FA5}">
                      <a16:colId xmlns:a16="http://schemas.microsoft.com/office/drawing/2014/main" val="2226445836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454293"/>
              </p:ext>
            </p:extLst>
          </p:nvPr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2F3B461-EBCB-C895-F189-BCFA2E90E85E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3370580" y="6172200"/>
            <a:ext cx="3110902" cy="2554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9CD95F-DE40-3DAE-D1AF-C700A7B71597}"/>
              </a:ext>
            </a:extLst>
          </p:cNvPr>
          <p:cNvSpPr txBox="1"/>
          <p:nvPr/>
        </p:nvSpPr>
        <p:spPr>
          <a:xfrm>
            <a:off x="6633881" y="6115281"/>
            <a:ext cx="529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Grayed region will be ignored for the next merge cycle.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403408-D7F0-A3F8-D2C1-E1C5923C2275}"/>
              </a:ext>
            </a:extLst>
          </p:cNvPr>
          <p:cNvSpPr txBox="1"/>
          <p:nvPr/>
        </p:nvSpPr>
        <p:spPr>
          <a:xfrm>
            <a:off x="7073152" y="161365"/>
            <a:ext cx="381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CYCLE: FIFO BASED SORTER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3CB302B-6F14-B0EF-8BA9-E1BE34590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882103"/>
              </p:ext>
            </p:extLst>
          </p:nvPr>
        </p:nvGraphicFramePr>
        <p:xfrm>
          <a:off x="5504328" y="724745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49CEA7F-78AD-5ACA-297F-E81E3C745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527494"/>
              </p:ext>
            </p:extLst>
          </p:nvPr>
        </p:nvGraphicFramePr>
        <p:xfrm>
          <a:off x="5504328" y="1683454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FE526EF7-2290-7C98-3CFB-BCE249A30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825297"/>
              </p:ext>
            </p:extLst>
          </p:nvPr>
        </p:nvGraphicFramePr>
        <p:xfrm>
          <a:off x="5504328" y="2642163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8086D77B-674E-848C-5585-53B57012D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858042"/>
              </p:ext>
            </p:extLst>
          </p:nvPr>
        </p:nvGraphicFramePr>
        <p:xfrm>
          <a:off x="5504328" y="3600872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EB5F13E-3556-1CBD-A514-A1F6F9CCC1B7}"/>
              </a:ext>
            </a:extLst>
          </p:cNvPr>
          <p:cNvSpPr txBox="1"/>
          <p:nvPr/>
        </p:nvSpPr>
        <p:spPr>
          <a:xfrm>
            <a:off x="5782234" y="161365"/>
            <a:ext cx="129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cycle</a:t>
            </a:r>
          </a:p>
        </p:txBody>
      </p:sp>
      <p:graphicFrame>
        <p:nvGraphicFramePr>
          <p:cNvPr id="17" name="Table 11">
            <a:extLst>
              <a:ext uri="{FF2B5EF4-FFF2-40B4-BE49-F238E27FC236}">
                <a16:creationId xmlns:a16="http://schemas.microsoft.com/office/drawing/2014/main" id="{1A0A51E9-A812-B1C7-9944-0C2E0542F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439314"/>
              </p:ext>
            </p:extLst>
          </p:nvPr>
        </p:nvGraphicFramePr>
        <p:xfrm>
          <a:off x="5504328" y="4885368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4B53903-2B09-A435-9BF8-0CBC7D91051A}"/>
              </a:ext>
            </a:extLst>
          </p:cNvPr>
          <p:cNvSpPr txBox="1"/>
          <p:nvPr/>
        </p:nvSpPr>
        <p:spPr>
          <a:xfrm>
            <a:off x="5844987" y="5342332"/>
            <a:ext cx="397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input FIFO-based sorter output FIFO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EA5FD4-641A-6884-97F4-CD1B7B4D3A4E}"/>
              </a:ext>
            </a:extLst>
          </p:cNvPr>
          <p:cNvCxnSpPr>
            <a:cxnSpLocks/>
          </p:cNvCxnSpPr>
          <p:nvPr/>
        </p:nvCxnSpPr>
        <p:spPr>
          <a:xfrm flipV="1">
            <a:off x="5202936" y="4034118"/>
            <a:ext cx="4281723" cy="151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5CFCA5-5C0F-F159-B9C7-0BF1A9BA6575}"/>
              </a:ext>
            </a:extLst>
          </p:cNvPr>
          <p:cNvCxnSpPr/>
          <p:nvPr/>
        </p:nvCxnSpPr>
        <p:spPr>
          <a:xfrm flipV="1">
            <a:off x="4231341" y="3006528"/>
            <a:ext cx="5587997" cy="102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539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60B88-7CE1-FFB9-7873-EC15EC07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862859"/>
              </p:ext>
            </p:extLst>
          </p:nvPr>
        </p:nvGraphicFramePr>
        <p:xfrm>
          <a:off x="1538224" y="704088"/>
          <a:ext cx="3664712" cy="546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44">
                  <a:extLst>
                    <a:ext uri="{9D8B030D-6E8A-4147-A177-3AD203B41FA5}">
                      <a16:colId xmlns:a16="http://schemas.microsoft.com/office/drawing/2014/main" val="171213362"/>
                    </a:ext>
                  </a:extLst>
                </a:gridCol>
                <a:gridCol w="909796">
                  <a:extLst>
                    <a:ext uri="{9D8B030D-6E8A-4147-A177-3AD203B41FA5}">
                      <a16:colId xmlns:a16="http://schemas.microsoft.com/office/drawing/2014/main" val="2278618639"/>
                    </a:ext>
                  </a:extLst>
                </a:gridCol>
                <a:gridCol w="918986">
                  <a:extLst>
                    <a:ext uri="{9D8B030D-6E8A-4147-A177-3AD203B41FA5}">
                      <a16:colId xmlns:a16="http://schemas.microsoft.com/office/drawing/2014/main" val="2585719656"/>
                    </a:ext>
                  </a:extLst>
                </a:gridCol>
                <a:gridCol w="918986">
                  <a:extLst>
                    <a:ext uri="{9D8B030D-6E8A-4147-A177-3AD203B41FA5}">
                      <a16:colId xmlns:a16="http://schemas.microsoft.com/office/drawing/2014/main" val="2226445836"/>
                    </a:ext>
                  </a:extLst>
                </a:gridCol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50485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89994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87250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076461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55380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040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61532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261447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094015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977524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579628"/>
                  </a:ext>
                </a:extLst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615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877DCC-24FC-AD1D-78D9-8F5098DD0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459352"/>
              </p:ext>
            </p:extLst>
          </p:nvPr>
        </p:nvGraphicFramePr>
        <p:xfrm>
          <a:off x="612648" y="704088"/>
          <a:ext cx="740664" cy="5445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163653001"/>
                    </a:ext>
                  </a:extLst>
                </a:gridCol>
              </a:tblGrid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4960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55320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154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65236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165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08876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596448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5837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224097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47012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27755"/>
                  </a:ext>
                </a:extLst>
              </a:tr>
              <a:tr h="453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15695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2F3B461-EBCB-C895-F189-BCFA2E90E85E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3370580" y="6172200"/>
            <a:ext cx="3110902" cy="2554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9CD95F-DE40-3DAE-D1AF-C700A7B71597}"/>
              </a:ext>
            </a:extLst>
          </p:cNvPr>
          <p:cNvSpPr txBox="1"/>
          <p:nvPr/>
        </p:nvSpPr>
        <p:spPr>
          <a:xfrm>
            <a:off x="6633881" y="6115281"/>
            <a:ext cx="529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Grayed region will be ignored for the next merge cycle.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403408-D7F0-A3F8-D2C1-E1C5923C2275}"/>
              </a:ext>
            </a:extLst>
          </p:cNvPr>
          <p:cNvSpPr txBox="1"/>
          <p:nvPr/>
        </p:nvSpPr>
        <p:spPr>
          <a:xfrm>
            <a:off x="7073152" y="161365"/>
            <a:ext cx="381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CYCLE: FIFO BASED SORTER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3CB302B-6F14-B0EF-8BA9-E1BE34590313}"/>
              </a:ext>
            </a:extLst>
          </p:cNvPr>
          <p:cNvGraphicFramePr>
            <a:graphicFrameLocks noGrp="1"/>
          </p:cNvGraphicFramePr>
          <p:nvPr/>
        </p:nvGraphicFramePr>
        <p:xfrm>
          <a:off x="5504328" y="724745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49CEA7F-78AD-5ACA-297F-E81E3C745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850253"/>
              </p:ext>
            </p:extLst>
          </p:nvPr>
        </p:nvGraphicFramePr>
        <p:xfrm>
          <a:off x="5504328" y="1683454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FE526EF7-2290-7C98-3CFB-BCE249A30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585263"/>
              </p:ext>
            </p:extLst>
          </p:nvPr>
        </p:nvGraphicFramePr>
        <p:xfrm>
          <a:off x="5504328" y="2642163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8086D77B-674E-848C-5585-53B57012D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061551"/>
              </p:ext>
            </p:extLst>
          </p:nvPr>
        </p:nvGraphicFramePr>
        <p:xfrm>
          <a:off x="5504328" y="3600872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465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EB5F13E-3556-1CBD-A514-A1F6F9CCC1B7}"/>
              </a:ext>
            </a:extLst>
          </p:cNvPr>
          <p:cNvSpPr txBox="1"/>
          <p:nvPr/>
        </p:nvSpPr>
        <p:spPr>
          <a:xfrm>
            <a:off x="5782234" y="161365"/>
            <a:ext cx="129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cycle</a:t>
            </a:r>
          </a:p>
        </p:txBody>
      </p:sp>
      <p:graphicFrame>
        <p:nvGraphicFramePr>
          <p:cNvPr id="17" name="Table 11">
            <a:extLst>
              <a:ext uri="{FF2B5EF4-FFF2-40B4-BE49-F238E27FC236}">
                <a16:creationId xmlns:a16="http://schemas.microsoft.com/office/drawing/2014/main" id="{1A0A51E9-A812-B1C7-9944-0C2E0542F229}"/>
              </a:ext>
            </a:extLst>
          </p:cNvPr>
          <p:cNvGraphicFramePr>
            <a:graphicFrameLocks noGrp="1"/>
          </p:cNvGraphicFramePr>
          <p:nvPr/>
        </p:nvGraphicFramePr>
        <p:xfrm>
          <a:off x="5504328" y="4885368"/>
          <a:ext cx="4655670" cy="364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567">
                  <a:extLst>
                    <a:ext uri="{9D8B030D-6E8A-4147-A177-3AD203B41FA5}">
                      <a16:colId xmlns:a16="http://schemas.microsoft.com/office/drawing/2014/main" val="236982581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9122051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53375586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870194873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1387651010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410851936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6681539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7523762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545429282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902781442"/>
                    </a:ext>
                  </a:extLst>
                </a:gridCol>
              </a:tblGrid>
              <a:tr h="3643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755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4B53903-2B09-A435-9BF8-0CBC7D91051A}"/>
              </a:ext>
            </a:extLst>
          </p:cNvPr>
          <p:cNvSpPr txBox="1"/>
          <p:nvPr/>
        </p:nvSpPr>
        <p:spPr>
          <a:xfrm>
            <a:off x="5844987" y="5342332"/>
            <a:ext cx="397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input FIFO-based sorter output FIFO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EA5FD4-641A-6884-97F4-CD1B7B4D3A4E}"/>
              </a:ext>
            </a:extLst>
          </p:cNvPr>
          <p:cNvCxnSpPr>
            <a:cxnSpLocks/>
          </p:cNvCxnSpPr>
          <p:nvPr/>
        </p:nvCxnSpPr>
        <p:spPr>
          <a:xfrm flipV="1">
            <a:off x="5202936" y="4034118"/>
            <a:ext cx="3788664" cy="1048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5CFCA5-5C0F-F159-B9C7-0BF1A9BA6575}"/>
              </a:ext>
            </a:extLst>
          </p:cNvPr>
          <p:cNvCxnSpPr>
            <a:cxnSpLocks/>
          </p:cNvCxnSpPr>
          <p:nvPr/>
        </p:nvCxnSpPr>
        <p:spPr>
          <a:xfrm flipV="1">
            <a:off x="4150659" y="3006528"/>
            <a:ext cx="5668679" cy="704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39571F-C4C8-22B0-2B57-1A2941BD0A74}"/>
              </a:ext>
            </a:extLst>
          </p:cNvPr>
          <p:cNvCxnSpPr/>
          <p:nvPr/>
        </p:nvCxnSpPr>
        <p:spPr>
          <a:xfrm flipV="1">
            <a:off x="3254188" y="2115671"/>
            <a:ext cx="6565150" cy="277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897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1728</Words>
  <Application>Microsoft Office PowerPoint</Application>
  <PresentationFormat>Widescreen</PresentationFormat>
  <Paragraphs>1346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Garima</dc:creator>
  <cp:lastModifiedBy>Garima</cp:lastModifiedBy>
  <cp:revision>3</cp:revision>
  <dcterms:created xsi:type="dcterms:W3CDTF">2022-12-04T17:10:59Z</dcterms:created>
  <dcterms:modified xsi:type="dcterms:W3CDTF">2022-12-08T05:08:34Z</dcterms:modified>
</cp:coreProperties>
</file>