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79" r:id="rId8"/>
    <p:sldId id="260" r:id="rId9"/>
    <p:sldId id="261" r:id="rId10"/>
    <p:sldId id="268" r:id="rId11"/>
    <p:sldId id="262" r:id="rId12"/>
    <p:sldId id="269" r:id="rId13"/>
    <p:sldId id="263" r:id="rId14"/>
    <p:sldId id="270" r:id="rId15"/>
    <p:sldId id="265" r:id="rId16"/>
    <p:sldId id="271" r:id="rId17"/>
    <p:sldId id="272" r:id="rId18"/>
    <p:sldId id="273" r:id="rId19"/>
    <p:sldId id="274" r:id="rId20"/>
    <p:sldId id="275" r:id="rId21"/>
    <p:sldId id="276" r:id="rId22"/>
    <p:sldId id="277" r:id="rId23"/>
    <p:sldId id="278"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47" d="100"/>
          <a:sy n="47" d="100"/>
        </p:scale>
        <p:origin x="77"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3A%2F%2Fstatic.packt-cdn.com%2Fproducts%2F9781788993913%2Fgraphics%2Fassets%2F6cadaf5b-8271-4a68-97f5-c0ef0c7ce418.png&amp;imgrefurl=https%3A%2F%2Fsubscription.packtpub.com%2Fbook%2Fapplication-development%2F9781788993913%2F1%2Fch01lvl1sec03%2Fparallelization-and-amdahl-s-law&amp;tbnid=2_VDQTR8NEKZiM&amp;vet=12ahUKEwjw3_Xvmuz7AhUBitgFHR9YD78QMygGegUIARDmAQ..i&amp;docid=CaHZmBxi4swvlM&amp;w=1920&amp;h=420&amp;q=amdahl's%20law&amp;client=firefox-b-1-d&amp;ved=2ahUKEwjw3_Xvmuz7AhUBitgFHR9YD78QMygGegUIARDmA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Hardware accelerated sorting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CPE-593 Applied Data Structures and Algorithms – (</a:t>
            </a:r>
            <a:r>
              <a:rPr lang="en-US" dirty="0" err="1"/>
              <a:t>FaLL</a:t>
            </a:r>
            <a:r>
              <a:rPr lang="en-US" dirty="0"/>
              <a:t> 2022)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097" name="Group 1096">
            <a:extLst>
              <a:ext uri="{FF2B5EF4-FFF2-40B4-BE49-F238E27FC236}">
                <a16:creationId xmlns:a16="http://schemas.microsoft.com/office/drawing/2014/main" id="{9D8017B8-7E88-A262-0C6B-D504547D76C1}"/>
              </a:ext>
            </a:extLst>
          </p:cNvPr>
          <p:cNvGrpSpPr/>
          <p:nvPr/>
        </p:nvGrpSpPr>
        <p:grpSpPr>
          <a:xfrm>
            <a:off x="651004" y="3067364"/>
            <a:ext cx="11338586" cy="3127696"/>
            <a:chOff x="651004" y="3273104"/>
            <a:chExt cx="11338586" cy="3127696"/>
          </a:xfrm>
        </p:grpSpPr>
        <p:grpSp>
          <p:nvGrpSpPr>
            <p:cNvPr id="1096" name="Group 1095">
              <a:extLst>
                <a:ext uri="{FF2B5EF4-FFF2-40B4-BE49-F238E27FC236}">
                  <a16:creationId xmlns:a16="http://schemas.microsoft.com/office/drawing/2014/main" id="{CBD7C0B6-3C34-3B5A-5529-EDDD875A09B0}"/>
                </a:ext>
              </a:extLst>
            </p:cNvPr>
            <p:cNvGrpSpPr/>
            <p:nvPr/>
          </p:nvGrpSpPr>
          <p:grpSpPr>
            <a:xfrm>
              <a:off x="651004" y="3273104"/>
              <a:ext cx="11338586" cy="3127696"/>
              <a:chOff x="651004" y="3273104"/>
              <a:chExt cx="11338586" cy="3127696"/>
            </a:xfrm>
          </p:grpSpPr>
          <p:grpSp>
            <p:nvGrpSpPr>
              <p:cNvPr id="1063" name="Group 1062">
                <a:extLst>
                  <a:ext uri="{FF2B5EF4-FFF2-40B4-BE49-F238E27FC236}">
                    <a16:creationId xmlns:a16="http://schemas.microsoft.com/office/drawing/2014/main" id="{BA0C251F-BEDC-123C-F7AC-EFF493440035}"/>
                  </a:ext>
                </a:extLst>
              </p:cNvPr>
              <p:cNvGrpSpPr/>
              <p:nvPr/>
            </p:nvGrpSpPr>
            <p:grpSpPr>
              <a:xfrm>
                <a:off x="651004" y="3273104"/>
                <a:ext cx="7294146" cy="3127696"/>
                <a:chOff x="763398" y="3187816"/>
                <a:chExt cx="7779336" cy="3127696"/>
              </a:xfrm>
            </p:grpSpPr>
            <p:sp>
              <p:nvSpPr>
                <p:cNvPr id="58" name="Rectangle 57">
                  <a:extLst>
                    <a:ext uri="{FF2B5EF4-FFF2-40B4-BE49-F238E27FC236}">
                      <a16:creationId xmlns:a16="http://schemas.microsoft.com/office/drawing/2014/main" id="{B9C720F4-761E-B292-8696-F8C2947393DF}"/>
                    </a:ext>
                  </a:extLst>
                </p:cNvPr>
                <p:cNvSpPr/>
                <p:nvPr/>
              </p:nvSpPr>
              <p:spPr>
                <a:xfrm>
                  <a:off x="3489822" y="3923518"/>
                  <a:ext cx="3145853" cy="701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br>
                    <a:rPr lang="en-US" dirty="0"/>
                  </a:br>
                  <a:r>
                    <a:rPr lang="en-US" dirty="0"/>
                    <a:t>                                            FIFO</a:t>
                  </a:r>
                </a:p>
              </p:txBody>
            </p:sp>
            <p:sp>
              <p:nvSpPr>
                <p:cNvPr id="13" name="Rectangle 12">
                  <a:extLst>
                    <a:ext uri="{FF2B5EF4-FFF2-40B4-BE49-F238E27FC236}">
                      <a16:creationId xmlns:a16="http://schemas.microsoft.com/office/drawing/2014/main" id="{6C950464-7A62-0F18-B202-8A6B3F8F26B7}"/>
                    </a:ext>
                  </a:extLst>
                </p:cNvPr>
                <p:cNvSpPr/>
                <p:nvPr/>
              </p:nvSpPr>
              <p:spPr>
                <a:xfrm>
                  <a:off x="763398" y="3187816"/>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
              <p:nvSpPr>
                <p:cNvPr id="15" name="Rectangle 14">
                  <a:extLst>
                    <a:ext uri="{FF2B5EF4-FFF2-40B4-BE49-F238E27FC236}">
                      <a16:creationId xmlns:a16="http://schemas.microsoft.com/office/drawing/2014/main" id="{C9CA7291-168E-3554-CFB9-82B0B219EB2E}"/>
                    </a:ext>
                  </a:extLst>
                </p:cNvPr>
                <p:cNvSpPr/>
                <p:nvPr/>
              </p:nvSpPr>
              <p:spPr>
                <a:xfrm>
                  <a:off x="763398" y="3541027"/>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17" name="Rectangle 16">
                  <a:extLst>
                    <a:ext uri="{FF2B5EF4-FFF2-40B4-BE49-F238E27FC236}">
                      <a16:creationId xmlns:a16="http://schemas.microsoft.com/office/drawing/2014/main" id="{2EE118ED-822A-DB42-4144-F1DA3718D739}"/>
                    </a:ext>
                  </a:extLst>
                </p:cNvPr>
                <p:cNvSpPr/>
                <p:nvPr/>
              </p:nvSpPr>
              <p:spPr>
                <a:xfrm>
                  <a:off x="763398" y="3894238"/>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21" name="Rectangle 20">
                  <a:extLst>
                    <a:ext uri="{FF2B5EF4-FFF2-40B4-BE49-F238E27FC236}">
                      <a16:creationId xmlns:a16="http://schemas.microsoft.com/office/drawing/2014/main" id="{8D3B8FD4-8E22-CA48-6833-D522BB0D9B0F}"/>
                    </a:ext>
                  </a:extLst>
                </p:cNvPr>
                <p:cNvSpPr/>
                <p:nvPr/>
              </p:nvSpPr>
              <p:spPr>
                <a:xfrm>
                  <a:off x="763398" y="4247449"/>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a:t>
                  </a:r>
                </a:p>
              </p:txBody>
            </p:sp>
            <p:sp>
              <p:nvSpPr>
                <p:cNvPr id="23" name="Rectangle 22">
                  <a:extLst>
                    <a:ext uri="{FF2B5EF4-FFF2-40B4-BE49-F238E27FC236}">
                      <a16:creationId xmlns:a16="http://schemas.microsoft.com/office/drawing/2014/main" id="{E1948EB4-B1FD-EA3E-33D9-EE27279F3A46}"/>
                    </a:ext>
                  </a:extLst>
                </p:cNvPr>
                <p:cNvSpPr/>
                <p:nvPr/>
              </p:nvSpPr>
              <p:spPr>
                <a:xfrm>
                  <a:off x="763398" y="4600661"/>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25" name="Rectangle 24">
                  <a:extLst>
                    <a:ext uri="{FF2B5EF4-FFF2-40B4-BE49-F238E27FC236}">
                      <a16:creationId xmlns:a16="http://schemas.microsoft.com/office/drawing/2014/main" id="{6C739F4E-4641-6403-9285-C46CD1078102}"/>
                    </a:ext>
                  </a:extLst>
                </p:cNvPr>
                <p:cNvSpPr/>
                <p:nvPr/>
              </p:nvSpPr>
              <p:spPr>
                <a:xfrm>
                  <a:off x="763398" y="4953873"/>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28" name="Rectangle 27">
                  <a:extLst>
                    <a:ext uri="{FF2B5EF4-FFF2-40B4-BE49-F238E27FC236}">
                      <a16:creationId xmlns:a16="http://schemas.microsoft.com/office/drawing/2014/main" id="{6AD9A86A-5918-821D-99BB-1A900D4CE524}"/>
                    </a:ext>
                  </a:extLst>
                </p:cNvPr>
                <p:cNvSpPr/>
                <p:nvPr/>
              </p:nvSpPr>
              <p:spPr>
                <a:xfrm>
                  <a:off x="763398" y="5307085"/>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30" name="Rectangle 29">
                  <a:extLst>
                    <a:ext uri="{FF2B5EF4-FFF2-40B4-BE49-F238E27FC236}">
                      <a16:creationId xmlns:a16="http://schemas.microsoft.com/office/drawing/2014/main" id="{C45E7C0B-9388-E572-1DBC-764156AB2B30}"/>
                    </a:ext>
                  </a:extLst>
                </p:cNvPr>
                <p:cNvSpPr/>
                <p:nvPr/>
              </p:nvSpPr>
              <p:spPr>
                <a:xfrm>
                  <a:off x="763398" y="5660296"/>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31" name="Rectangle 30">
                  <a:extLst>
                    <a:ext uri="{FF2B5EF4-FFF2-40B4-BE49-F238E27FC236}">
                      <a16:creationId xmlns:a16="http://schemas.microsoft.com/office/drawing/2014/main" id="{808F32FA-6BEC-E49A-BF42-48FC7D078AFD}"/>
                    </a:ext>
                  </a:extLst>
                </p:cNvPr>
                <p:cNvSpPr/>
                <p:nvPr/>
              </p:nvSpPr>
              <p:spPr>
                <a:xfrm>
                  <a:off x="763398" y="6013508"/>
                  <a:ext cx="536896" cy="30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Rectangle 31">
                  <a:extLst>
                    <a:ext uri="{FF2B5EF4-FFF2-40B4-BE49-F238E27FC236}">
                      <a16:creationId xmlns:a16="http://schemas.microsoft.com/office/drawing/2014/main" id="{7FF70589-F649-E94E-87A8-BD15E6D2FFB5}"/>
                    </a:ext>
                  </a:extLst>
                </p:cNvPr>
                <p:cNvSpPr/>
                <p:nvPr/>
              </p:nvSpPr>
              <p:spPr>
                <a:xfrm>
                  <a:off x="1963024" y="5299704"/>
                  <a:ext cx="1208015" cy="655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4-element</a:t>
                  </a:r>
                  <a:br>
                    <a:rPr lang="en-US" sz="1600" dirty="0"/>
                  </a:br>
                  <a:r>
                    <a:rPr lang="en-US" sz="1600" dirty="0"/>
                    <a:t>sorter</a:t>
                  </a:r>
                </a:p>
              </p:txBody>
            </p:sp>
            <p:cxnSp>
              <p:nvCxnSpPr>
                <p:cNvPr id="34" name="Straight Arrow Connector 33">
                  <a:extLst>
                    <a:ext uri="{FF2B5EF4-FFF2-40B4-BE49-F238E27FC236}">
                      <a16:creationId xmlns:a16="http://schemas.microsoft.com/office/drawing/2014/main" id="{5EB9275A-AA9B-87E8-6FC8-405FA050A904}"/>
                    </a:ext>
                  </a:extLst>
                </p:cNvPr>
                <p:cNvCxnSpPr>
                  <a:stCxn id="25" idx="3"/>
                  <a:endCxn id="32" idx="1"/>
                </p:cNvCxnSpPr>
                <p:nvPr/>
              </p:nvCxnSpPr>
              <p:spPr>
                <a:xfrm>
                  <a:off x="1300294" y="5104875"/>
                  <a:ext cx="662730" cy="52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D1DB1C-E4D4-0F17-4249-33D06F913642}"/>
                    </a:ext>
                  </a:extLst>
                </p:cNvPr>
                <p:cNvCxnSpPr>
                  <a:stCxn id="28" idx="3"/>
                  <a:endCxn id="32" idx="1"/>
                </p:cNvCxnSpPr>
                <p:nvPr/>
              </p:nvCxnSpPr>
              <p:spPr>
                <a:xfrm>
                  <a:off x="1300294" y="5458087"/>
                  <a:ext cx="662730" cy="16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7513260-BDF8-7C48-0246-9C6B0A576B80}"/>
                    </a:ext>
                  </a:extLst>
                </p:cNvPr>
                <p:cNvCxnSpPr>
                  <a:stCxn id="30" idx="3"/>
                  <a:endCxn id="32" idx="1"/>
                </p:cNvCxnSpPr>
                <p:nvPr/>
              </p:nvCxnSpPr>
              <p:spPr>
                <a:xfrm flipV="1">
                  <a:off x="1300294" y="5627312"/>
                  <a:ext cx="662730" cy="18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B605C3-BA47-106D-1586-F3C693D92026}"/>
                    </a:ext>
                  </a:extLst>
                </p:cNvPr>
                <p:cNvCxnSpPr>
                  <a:stCxn id="31" idx="3"/>
                  <a:endCxn id="32" idx="1"/>
                </p:cNvCxnSpPr>
                <p:nvPr/>
              </p:nvCxnSpPr>
              <p:spPr>
                <a:xfrm flipV="1">
                  <a:off x="1300294" y="5627312"/>
                  <a:ext cx="662730" cy="53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10609B4-7E54-EEE2-9734-302A210D4BBE}"/>
                    </a:ext>
                  </a:extLst>
                </p:cNvPr>
                <p:cNvSpPr/>
                <p:nvPr/>
              </p:nvSpPr>
              <p:spPr>
                <a:xfrm>
                  <a:off x="1963024" y="3923518"/>
                  <a:ext cx="1208015" cy="655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4-element</a:t>
                  </a:r>
                  <a:br>
                    <a:rPr lang="en-US" sz="1600" dirty="0"/>
                  </a:br>
                  <a:r>
                    <a:rPr lang="en-US" sz="1600" dirty="0"/>
                    <a:t>sorter</a:t>
                  </a:r>
                </a:p>
              </p:txBody>
            </p:sp>
            <p:cxnSp>
              <p:nvCxnSpPr>
                <p:cNvPr id="43" name="Straight Arrow Connector 42">
                  <a:extLst>
                    <a:ext uri="{FF2B5EF4-FFF2-40B4-BE49-F238E27FC236}">
                      <a16:creationId xmlns:a16="http://schemas.microsoft.com/office/drawing/2014/main" id="{F73D70D4-BFB1-5192-3947-8E15FB41D8E4}"/>
                    </a:ext>
                  </a:extLst>
                </p:cNvPr>
                <p:cNvCxnSpPr>
                  <a:stCxn id="23" idx="3"/>
                  <a:endCxn id="41" idx="1"/>
                </p:cNvCxnSpPr>
                <p:nvPr/>
              </p:nvCxnSpPr>
              <p:spPr>
                <a:xfrm flipV="1">
                  <a:off x="1300294" y="4251126"/>
                  <a:ext cx="662730" cy="50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ABA2F15-0E12-672C-5DD4-4CE4331F0D67}"/>
                    </a:ext>
                  </a:extLst>
                </p:cNvPr>
                <p:cNvCxnSpPr>
                  <a:stCxn id="21" idx="3"/>
                  <a:endCxn id="41" idx="1"/>
                </p:cNvCxnSpPr>
                <p:nvPr/>
              </p:nvCxnSpPr>
              <p:spPr>
                <a:xfrm flipV="1">
                  <a:off x="1300294" y="4251126"/>
                  <a:ext cx="662730" cy="147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DC771DE-AC6F-E653-3B15-8FC630987CDE}"/>
                    </a:ext>
                  </a:extLst>
                </p:cNvPr>
                <p:cNvCxnSpPr>
                  <a:stCxn id="17" idx="3"/>
                  <a:endCxn id="41" idx="1"/>
                </p:cNvCxnSpPr>
                <p:nvPr/>
              </p:nvCxnSpPr>
              <p:spPr>
                <a:xfrm>
                  <a:off x="1300294" y="4045240"/>
                  <a:ext cx="662730" cy="20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C0E3717-6F6A-B94E-EC13-2BE5D40DFEF0}"/>
                    </a:ext>
                  </a:extLst>
                </p:cNvPr>
                <p:cNvCxnSpPr>
                  <a:stCxn id="15" idx="3"/>
                  <a:endCxn id="41" idx="1"/>
                </p:cNvCxnSpPr>
                <p:nvPr/>
              </p:nvCxnSpPr>
              <p:spPr>
                <a:xfrm>
                  <a:off x="1300294" y="3692029"/>
                  <a:ext cx="662730" cy="559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50C0CCF-BE03-9B2E-D757-8ECC810A6C74}"/>
                    </a:ext>
                  </a:extLst>
                </p:cNvPr>
                <p:cNvSpPr/>
                <p:nvPr/>
              </p:nvSpPr>
              <p:spPr>
                <a:xfrm>
                  <a:off x="5516352" y="4100123"/>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63</a:t>
                  </a:r>
                </a:p>
              </p:txBody>
            </p:sp>
            <p:sp>
              <p:nvSpPr>
                <p:cNvPr id="51" name="Rectangle 50">
                  <a:extLst>
                    <a:ext uri="{FF2B5EF4-FFF2-40B4-BE49-F238E27FC236}">
                      <a16:creationId xmlns:a16="http://schemas.microsoft.com/office/drawing/2014/main" id="{ABD23B1A-A061-F170-1F06-AD59930717DA}"/>
                    </a:ext>
                  </a:extLst>
                </p:cNvPr>
                <p:cNvSpPr/>
                <p:nvPr/>
              </p:nvSpPr>
              <p:spPr>
                <a:xfrm>
                  <a:off x="4887480" y="4100123"/>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43</a:t>
                  </a:r>
                </a:p>
              </p:txBody>
            </p:sp>
            <p:sp>
              <p:nvSpPr>
                <p:cNvPr id="52" name="Rectangle 51">
                  <a:extLst>
                    <a:ext uri="{FF2B5EF4-FFF2-40B4-BE49-F238E27FC236}">
                      <a16:creationId xmlns:a16="http://schemas.microsoft.com/office/drawing/2014/main" id="{C9C3ACCD-6A14-B7AA-FC45-A70C3A7C083C}"/>
                    </a:ext>
                  </a:extLst>
                </p:cNvPr>
                <p:cNvSpPr/>
                <p:nvPr/>
              </p:nvSpPr>
              <p:spPr>
                <a:xfrm>
                  <a:off x="4258608" y="4100123"/>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34</a:t>
                  </a:r>
                </a:p>
              </p:txBody>
            </p:sp>
            <p:sp>
              <p:nvSpPr>
                <p:cNvPr id="53" name="Rectangle 52">
                  <a:extLst>
                    <a:ext uri="{FF2B5EF4-FFF2-40B4-BE49-F238E27FC236}">
                      <a16:creationId xmlns:a16="http://schemas.microsoft.com/office/drawing/2014/main" id="{889C08DE-36E0-7590-604B-163AB266472F}"/>
                    </a:ext>
                  </a:extLst>
                </p:cNvPr>
                <p:cNvSpPr/>
                <p:nvPr/>
              </p:nvSpPr>
              <p:spPr>
                <a:xfrm>
                  <a:off x="3629736" y="4100123"/>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26</a:t>
                  </a:r>
                </a:p>
              </p:txBody>
            </p:sp>
            <p:sp>
              <p:nvSpPr>
                <p:cNvPr id="59" name="Rectangle 58">
                  <a:extLst>
                    <a:ext uri="{FF2B5EF4-FFF2-40B4-BE49-F238E27FC236}">
                      <a16:creationId xmlns:a16="http://schemas.microsoft.com/office/drawing/2014/main" id="{1A8FB3AF-C793-1F87-C71D-ED51C0AC9094}"/>
                    </a:ext>
                  </a:extLst>
                </p:cNvPr>
                <p:cNvSpPr/>
                <p:nvPr/>
              </p:nvSpPr>
              <p:spPr>
                <a:xfrm>
                  <a:off x="3489822" y="5299704"/>
                  <a:ext cx="3145853" cy="713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br>
                    <a:rPr lang="en-US" dirty="0"/>
                  </a:br>
                  <a:r>
                    <a:rPr lang="en-US" dirty="0"/>
                    <a:t>                                            FIFO</a:t>
                  </a:r>
                </a:p>
              </p:txBody>
            </p:sp>
            <p:sp>
              <p:nvSpPr>
                <p:cNvPr id="54" name="Rectangle 53">
                  <a:extLst>
                    <a:ext uri="{FF2B5EF4-FFF2-40B4-BE49-F238E27FC236}">
                      <a16:creationId xmlns:a16="http://schemas.microsoft.com/office/drawing/2014/main" id="{3E0007CA-1876-E8C1-9F2D-245932DDE6D2}"/>
                    </a:ext>
                  </a:extLst>
                </p:cNvPr>
                <p:cNvSpPr/>
                <p:nvPr/>
              </p:nvSpPr>
              <p:spPr>
                <a:xfrm>
                  <a:off x="5516352" y="5476309"/>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27</a:t>
                  </a:r>
                </a:p>
              </p:txBody>
            </p:sp>
            <p:sp>
              <p:nvSpPr>
                <p:cNvPr id="55" name="Rectangle 54">
                  <a:extLst>
                    <a:ext uri="{FF2B5EF4-FFF2-40B4-BE49-F238E27FC236}">
                      <a16:creationId xmlns:a16="http://schemas.microsoft.com/office/drawing/2014/main" id="{9DC1DEDB-0EB1-0DCC-0623-B4CCEB42D6E3}"/>
                    </a:ext>
                  </a:extLst>
                </p:cNvPr>
                <p:cNvSpPr/>
                <p:nvPr/>
              </p:nvSpPr>
              <p:spPr>
                <a:xfrm>
                  <a:off x="4887480" y="5476309"/>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20</a:t>
                  </a:r>
                </a:p>
              </p:txBody>
            </p:sp>
            <p:sp>
              <p:nvSpPr>
                <p:cNvPr id="56" name="Rectangle 55">
                  <a:extLst>
                    <a:ext uri="{FF2B5EF4-FFF2-40B4-BE49-F238E27FC236}">
                      <a16:creationId xmlns:a16="http://schemas.microsoft.com/office/drawing/2014/main" id="{D8B8F136-5055-5414-3F54-0B913069E2C1}"/>
                    </a:ext>
                  </a:extLst>
                </p:cNvPr>
                <p:cNvSpPr/>
                <p:nvPr/>
              </p:nvSpPr>
              <p:spPr>
                <a:xfrm>
                  <a:off x="4258608" y="5476309"/>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13</a:t>
                  </a:r>
                </a:p>
              </p:txBody>
            </p:sp>
            <p:sp>
              <p:nvSpPr>
                <p:cNvPr id="57" name="Rectangle 56">
                  <a:extLst>
                    <a:ext uri="{FF2B5EF4-FFF2-40B4-BE49-F238E27FC236}">
                      <a16:creationId xmlns:a16="http://schemas.microsoft.com/office/drawing/2014/main" id="{8C7B5858-92F8-FA2C-8645-3F03002ABA2A}"/>
                    </a:ext>
                  </a:extLst>
                </p:cNvPr>
                <p:cNvSpPr/>
                <p:nvPr/>
              </p:nvSpPr>
              <p:spPr>
                <a:xfrm>
                  <a:off x="3618650" y="5476309"/>
                  <a:ext cx="53689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cxnSp>
              <p:nvCxnSpPr>
                <p:cNvPr id="61" name="Straight Arrow Connector 60">
                  <a:extLst>
                    <a:ext uri="{FF2B5EF4-FFF2-40B4-BE49-F238E27FC236}">
                      <a16:creationId xmlns:a16="http://schemas.microsoft.com/office/drawing/2014/main" id="{9CB85119-AE01-05FB-2D7B-E4092FC0AA7B}"/>
                    </a:ext>
                  </a:extLst>
                </p:cNvPr>
                <p:cNvCxnSpPr>
                  <a:cxnSpLocks/>
                </p:cNvCxnSpPr>
                <p:nvPr/>
              </p:nvCxnSpPr>
              <p:spPr>
                <a:xfrm>
                  <a:off x="3171039" y="4251125"/>
                  <a:ext cx="318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600D236-44B2-DE04-49F7-103CDD782D1A}"/>
                    </a:ext>
                  </a:extLst>
                </p:cNvPr>
                <p:cNvCxnSpPr>
                  <a:cxnSpLocks/>
                </p:cNvCxnSpPr>
                <p:nvPr/>
              </p:nvCxnSpPr>
              <p:spPr>
                <a:xfrm flipV="1">
                  <a:off x="3171039" y="5619930"/>
                  <a:ext cx="336958" cy="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 name="Rectangle 1024">
                  <a:extLst>
                    <a:ext uri="{FF2B5EF4-FFF2-40B4-BE49-F238E27FC236}">
                      <a16:creationId xmlns:a16="http://schemas.microsoft.com/office/drawing/2014/main" id="{BB564D5E-0118-7CF6-9380-69DA38DD3007}"/>
                    </a:ext>
                  </a:extLst>
                </p:cNvPr>
                <p:cNvSpPr/>
                <p:nvPr/>
              </p:nvSpPr>
              <p:spPr>
                <a:xfrm>
                  <a:off x="7843691" y="4111129"/>
                  <a:ext cx="699043" cy="468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cxnSp>
              <p:nvCxnSpPr>
                <p:cNvPr id="1028" name="Connector: Elbow 1027">
                  <a:extLst>
                    <a:ext uri="{FF2B5EF4-FFF2-40B4-BE49-F238E27FC236}">
                      <a16:creationId xmlns:a16="http://schemas.microsoft.com/office/drawing/2014/main" id="{40991F7F-D100-AC4F-5792-0E94C9966E7A}"/>
                    </a:ext>
                  </a:extLst>
                </p:cNvPr>
                <p:cNvCxnSpPr>
                  <a:cxnSpLocks/>
                  <a:stCxn id="58" idx="3"/>
                  <a:endCxn id="1025" idx="0"/>
                </p:cNvCxnSpPr>
                <p:nvPr/>
              </p:nvCxnSpPr>
              <p:spPr>
                <a:xfrm flipV="1">
                  <a:off x="6635674" y="4111129"/>
                  <a:ext cx="1557538" cy="162993"/>
                </a:xfrm>
                <a:prstGeom prst="bentConnector4">
                  <a:avLst>
                    <a:gd name="adj1" fmla="val 38780"/>
                    <a:gd name="adj2" fmla="val 35535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Group 1038">
                  <a:extLst>
                    <a:ext uri="{FF2B5EF4-FFF2-40B4-BE49-F238E27FC236}">
                      <a16:creationId xmlns:a16="http://schemas.microsoft.com/office/drawing/2014/main" id="{CE309D89-7064-A069-AF1F-5C689C50C023}"/>
                    </a:ext>
                  </a:extLst>
                </p:cNvPr>
                <p:cNvGrpSpPr/>
                <p:nvPr/>
              </p:nvGrpSpPr>
              <p:grpSpPr>
                <a:xfrm>
                  <a:off x="7843691" y="4830713"/>
                  <a:ext cx="699043" cy="1355243"/>
                  <a:chOff x="7843691" y="4830713"/>
                  <a:chExt cx="699043" cy="1355243"/>
                </a:xfrm>
              </p:grpSpPr>
              <p:sp>
                <p:nvSpPr>
                  <p:cNvPr id="1024" name="Trapezoid 1023">
                    <a:extLst>
                      <a:ext uri="{FF2B5EF4-FFF2-40B4-BE49-F238E27FC236}">
                        <a16:creationId xmlns:a16="http://schemas.microsoft.com/office/drawing/2014/main" id="{80D3FD46-9E57-A886-52E5-9EC3EC7CB4CE}"/>
                      </a:ext>
                    </a:extLst>
                  </p:cNvPr>
                  <p:cNvSpPr/>
                  <p:nvPr/>
                </p:nvSpPr>
                <p:spPr>
                  <a:xfrm rot="5400000">
                    <a:off x="7515591" y="5158813"/>
                    <a:ext cx="1355243" cy="699043"/>
                  </a:xfrm>
                  <a:prstGeom prst="trapezoi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MUX 2:1</a:t>
                    </a:r>
                  </a:p>
                </p:txBody>
              </p:sp>
              <p:sp>
                <p:nvSpPr>
                  <p:cNvPr id="1033" name="Oval 1032">
                    <a:extLst>
                      <a:ext uri="{FF2B5EF4-FFF2-40B4-BE49-F238E27FC236}">
                        <a16:creationId xmlns:a16="http://schemas.microsoft.com/office/drawing/2014/main" id="{EE870152-810E-A7F3-306B-46612DFBE009}"/>
                      </a:ext>
                    </a:extLst>
                  </p:cNvPr>
                  <p:cNvSpPr/>
                  <p:nvPr/>
                </p:nvSpPr>
                <p:spPr>
                  <a:xfrm>
                    <a:off x="7843691" y="510487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1033">
                    <a:extLst>
                      <a:ext uri="{FF2B5EF4-FFF2-40B4-BE49-F238E27FC236}">
                        <a16:creationId xmlns:a16="http://schemas.microsoft.com/office/drawing/2014/main" id="{4E77319D-6652-6BFD-F56E-2C59EB8D8B9D}"/>
                      </a:ext>
                    </a:extLst>
                  </p:cNvPr>
                  <p:cNvSpPr/>
                  <p:nvPr/>
                </p:nvSpPr>
                <p:spPr>
                  <a:xfrm>
                    <a:off x="7858931" y="58211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36" name="Connector: Elbow 1035">
                  <a:extLst>
                    <a:ext uri="{FF2B5EF4-FFF2-40B4-BE49-F238E27FC236}">
                      <a16:creationId xmlns:a16="http://schemas.microsoft.com/office/drawing/2014/main" id="{99B0E154-4FF8-716F-B36A-83620ED4BD99}"/>
                    </a:ext>
                  </a:extLst>
                </p:cNvPr>
                <p:cNvCxnSpPr>
                  <a:cxnSpLocks/>
                  <a:stCxn id="58" idx="3"/>
                  <a:endCxn id="1033" idx="3"/>
                </p:cNvCxnSpPr>
                <p:nvPr/>
              </p:nvCxnSpPr>
              <p:spPr>
                <a:xfrm>
                  <a:off x="6635674" y="4274122"/>
                  <a:ext cx="1214712" cy="869777"/>
                </a:xfrm>
                <a:prstGeom prst="bentConnector4">
                  <a:avLst>
                    <a:gd name="adj1" fmla="val 49724"/>
                    <a:gd name="adj2"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Connector: Elbow 1037">
                  <a:extLst>
                    <a:ext uri="{FF2B5EF4-FFF2-40B4-BE49-F238E27FC236}">
                      <a16:creationId xmlns:a16="http://schemas.microsoft.com/office/drawing/2014/main" id="{8677C797-627B-C407-4FAC-9C61A9A92B69}"/>
                    </a:ext>
                  </a:extLst>
                </p:cNvPr>
                <p:cNvCxnSpPr>
                  <a:cxnSpLocks/>
                  <a:stCxn id="59" idx="3"/>
                  <a:endCxn id="1034" idx="2"/>
                </p:cNvCxnSpPr>
                <p:nvPr/>
              </p:nvCxnSpPr>
              <p:spPr>
                <a:xfrm>
                  <a:off x="6635674" y="5656606"/>
                  <a:ext cx="1223256" cy="187409"/>
                </a:xfrm>
                <a:prstGeom prst="bentConnector3">
                  <a:avLst>
                    <a:gd name="adj1" fmla="val 666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5F6C3F59-08C5-6006-21FA-765EF0DA5ED5}"/>
                    </a:ext>
                  </a:extLst>
                </p:cNvPr>
                <p:cNvCxnSpPr>
                  <a:cxnSpLocks/>
                  <a:stCxn id="59" idx="3"/>
                  <a:endCxn id="1025" idx="1"/>
                </p:cNvCxnSpPr>
                <p:nvPr/>
              </p:nvCxnSpPr>
              <p:spPr>
                <a:xfrm flipV="1">
                  <a:off x="6635674" y="4345246"/>
                  <a:ext cx="1208017" cy="1311360"/>
                </a:xfrm>
                <a:prstGeom prst="bentConnector3">
                  <a:avLst>
                    <a:gd name="adj1" fmla="val 674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B8D2799A-865D-0098-34F5-AE1EE2ED8405}"/>
                    </a:ext>
                  </a:extLst>
                </p:cNvPr>
                <p:cNvCxnSpPr>
                  <a:stCxn id="1025" idx="2"/>
                  <a:endCxn id="1024" idx="1"/>
                </p:cNvCxnSpPr>
                <p:nvPr/>
              </p:nvCxnSpPr>
              <p:spPr>
                <a:xfrm flipH="1">
                  <a:off x="8193212" y="4579362"/>
                  <a:ext cx="1" cy="338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75" name="Group 1074">
                <a:extLst>
                  <a:ext uri="{FF2B5EF4-FFF2-40B4-BE49-F238E27FC236}">
                    <a16:creationId xmlns:a16="http://schemas.microsoft.com/office/drawing/2014/main" id="{45FBFE4A-1F68-BF66-03EA-FE3AD01C6070}"/>
                  </a:ext>
                </a:extLst>
              </p:cNvPr>
              <p:cNvGrpSpPr/>
              <p:nvPr/>
            </p:nvGrpSpPr>
            <p:grpSpPr>
              <a:xfrm>
                <a:off x="8147561" y="5409371"/>
                <a:ext cx="3842029" cy="373580"/>
                <a:chOff x="8222581" y="5249555"/>
                <a:chExt cx="3954447" cy="353212"/>
              </a:xfrm>
            </p:grpSpPr>
            <p:sp>
              <p:nvSpPr>
                <p:cNvPr id="1066" name="Rectangle 1065">
                  <a:extLst>
                    <a:ext uri="{FF2B5EF4-FFF2-40B4-BE49-F238E27FC236}">
                      <a16:creationId xmlns:a16="http://schemas.microsoft.com/office/drawing/2014/main" id="{FB43F5F9-CFF7-4EE2-B229-654F75B17DC0}"/>
                    </a:ext>
                  </a:extLst>
                </p:cNvPr>
                <p:cNvSpPr/>
                <p:nvPr/>
              </p:nvSpPr>
              <p:spPr>
                <a:xfrm>
                  <a:off x="8222581"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067" name="Rectangle 1066">
                  <a:extLst>
                    <a:ext uri="{FF2B5EF4-FFF2-40B4-BE49-F238E27FC236}">
                      <a16:creationId xmlns:a16="http://schemas.microsoft.com/office/drawing/2014/main" id="{C35F604F-1745-50D7-63A3-B15A1F66BA95}"/>
                    </a:ext>
                  </a:extLst>
                </p:cNvPr>
                <p:cNvSpPr/>
                <p:nvPr/>
              </p:nvSpPr>
              <p:spPr>
                <a:xfrm>
                  <a:off x="8720847"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13</a:t>
                  </a:r>
                </a:p>
              </p:txBody>
            </p:sp>
            <p:sp>
              <p:nvSpPr>
                <p:cNvPr id="1068" name="Rectangle 1067">
                  <a:extLst>
                    <a:ext uri="{FF2B5EF4-FFF2-40B4-BE49-F238E27FC236}">
                      <a16:creationId xmlns:a16="http://schemas.microsoft.com/office/drawing/2014/main" id="{BA877888-E15C-49D5-E6EC-BD76D94AAFAB}"/>
                    </a:ext>
                  </a:extLst>
                </p:cNvPr>
                <p:cNvSpPr/>
                <p:nvPr/>
              </p:nvSpPr>
              <p:spPr>
                <a:xfrm>
                  <a:off x="9219113"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20</a:t>
                  </a:r>
                </a:p>
              </p:txBody>
            </p:sp>
            <p:sp>
              <p:nvSpPr>
                <p:cNvPr id="1070" name="Rectangle 1069">
                  <a:extLst>
                    <a:ext uri="{FF2B5EF4-FFF2-40B4-BE49-F238E27FC236}">
                      <a16:creationId xmlns:a16="http://schemas.microsoft.com/office/drawing/2014/main" id="{5760876C-7BB4-E238-2DF3-4C73C1B4065F}"/>
                    </a:ext>
                  </a:extLst>
                </p:cNvPr>
                <p:cNvSpPr/>
                <p:nvPr/>
              </p:nvSpPr>
              <p:spPr>
                <a:xfrm>
                  <a:off x="9717379"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26</a:t>
                  </a:r>
                </a:p>
              </p:txBody>
            </p:sp>
            <p:sp>
              <p:nvSpPr>
                <p:cNvPr id="1071" name="Rectangle 1070">
                  <a:extLst>
                    <a:ext uri="{FF2B5EF4-FFF2-40B4-BE49-F238E27FC236}">
                      <a16:creationId xmlns:a16="http://schemas.microsoft.com/office/drawing/2014/main" id="{48051AE1-9F83-EC0D-1E56-9CE315277B31}"/>
                    </a:ext>
                  </a:extLst>
                </p:cNvPr>
                <p:cNvSpPr/>
                <p:nvPr/>
              </p:nvSpPr>
              <p:spPr>
                <a:xfrm>
                  <a:off x="10215645"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27</a:t>
                  </a:r>
                </a:p>
              </p:txBody>
            </p:sp>
            <p:sp>
              <p:nvSpPr>
                <p:cNvPr id="1072" name="Rectangle 1071">
                  <a:extLst>
                    <a:ext uri="{FF2B5EF4-FFF2-40B4-BE49-F238E27FC236}">
                      <a16:creationId xmlns:a16="http://schemas.microsoft.com/office/drawing/2014/main" id="{0ECBEF8D-8340-1997-36C3-136212A744CC}"/>
                    </a:ext>
                  </a:extLst>
                </p:cNvPr>
                <p:cNvSpPr/>
                <p:nvPr/>
              </p:nvSpPr>
              <p:spPr>
                <a:xfrm>
                  <a:off x="10713911"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34</a:t>
                  </a:r>
                </a:p>
              </p:txBody>
            </p:sp>
            <p:sp>
              <p:nvSpPr>
                <p:cNvPr id="1073" name="Rectangle 1072">
                  <a:extLst>
                    <a:ext uri="{FF2B5EF4-FFF2-40B4-BE49-F238E27FC236}">
                      <a16:creationId xmlns:a16="http://schemas.microsoft.com/office/drawing/2014/main" id="{F5ED2B66-4E05-3373-22D7-BA140321C316}"/>
                    </a:ext>
                  </a:extLst>
                </p:cNvPr>
                <p:cNvSpPr/>
                <p:nvPr/>
              </p:nvSpPr>
              <p:spPr>
                <a:xfrm>
                  <a:off x="11212177"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43</a:t>
                  </a:r>
                </a:p>
              </p:txBody>
            </p:sp>
            <p:sp>
              <p:nvSpPr>
                <p:cNvPr id="1074" name="Rectangle 1073">
                  <a:extLst>
                    <a:ext uri="{FF2B5EF4-FFF2-40B4-BE49-F238E27FC236}">
                      <a16:creationId xmlns:a16="http://schemas.microsoft.com/office/drawing/2014/main" id="{76DB0C05-D251-B48F-96B4-F79414785BCE}"/>
                    </a:ext>
                  </a:extLst>
                </p:cNvPr>
                <p:cNvSpPr/>
                <p:nvPr/>
              </p:nvSpPr>
              <p:spPr>
                <a:xfrm>
                  <a:off x="11710445" y="5249555"/>
                  <a:ext cx="466583" cy="353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63</a:t>
                  </a:r>
                </a:p>
              </p:txBody>
            </p:sp>
          </p:grpSp>
          <p:cxnSp>
            <p:nvCxnSpPr>
              <p:cNvPr id="1077" name="Straight Arrow Connector 1076">
                <a:extLst>
                  <a:ext uri="{FF2B5EF4-FFF2-40B4-BE49-F238E27FC236}">
                    <a16:creationId xmlns:a16="http://schemas.microsoft.com/office/drawing/2014/main" id="{FDE09D32-5E7A-BE3C-E8DF-8A7B789A4E89}"/>
                  </a:ext>
                </a:extLst>
              </p:cNvPr>
              <p:cNvCxnSpPr>
                <a:stCxn id="1024" idx="0"/>
                <a:endCxn id="1066" idx="1"/>
              </p:cNvCxnSpPr>
              <p:nvPr/>
            </p:nvCxnSpPr>
            <p:spPr>
              <a:xfrm>
                <a:off x="7945151" y="5593624"/>
                <a:ext cx="202410" cy="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78" name="Rectangle 1077">
              <a:extLst>
                <a:ext uri="{FF2B5EF4-FFF2-40B4-BE49-F238E27FC236}">
                  <a16:creationId xmlns:a16="http://schemas.microsoft.com/office/drawing/2014/main" id="{E9E09CC3-F532-8975-70BF-7F3D482D33CD}"/>
                </a:ext>
              </a:extLst>
            </p:cNvPr>
            <p:cNvSpPr/>
            <p:nvPr/>
          </p:nvSpPr>
          <p:spPr>
            <a:xfrm>
              <a:off x="3317287" y="4886622"/>
              <a:ext cx="2730198" cy="27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Finite state machine</a:t>
              </a:r>
            </a:p>
          </p:txBody>
        </p:sp>
        <p:cxnSp>
          <p:nvCxnSpPr>
            <p:cNvPr id="1082" name="Straight Arrow Connector 1081">
              <a:extLst>
                <a:ext uri="{FF2B5EF4-FFF2-40B4-BE49-F238E27FC236}">
                  <a16:creationId xmlns:a16="http://schemas.microsoft.com/office/drawing/2014/main" id="{4E7D20F6-AE13-F3C9-E3B6-F2AFEB2B7250}"/>
                </a:ext>
              </a:extLst>
            </p:cNvPr>
            <p:cNvCxnSpPr>
              <a:cxnSpLocks/>
              <a:stCxn id="1078" idx="0"/>
              <a:endCxn id="58" idx="2"/>
            </p:cNvCxnSpPr>
            <p:nvPr/>
          </p:nvCxnSpPr>
          <p:spPr>
            <a:xfrm flipH="1" flipV="1">
              <a:off x="4682208" y="4710013"/>
              <a:ext cx="178" cy="17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4" name="Straight Arrow Connector 1083">
              <a:extLst>
                <a:ext uri="{FF2B5EF4-FFF2-40B4-BE49-F238E27FC236}">
                  <a16:creationId xmlns:a16="http://schemas.microsoft.com/office/drawing/2014/main" id="{50DF438C-E851-0C89-8CE9-9D5F0C0843A1}"/>
                </a:ext>
              </a:extLst>
            </p:cNvPr>
            <p:cNvCxnSpPr>
              <a:cxnSpLocks/>
              <a:stCxn id="1078" idx="2"/>
              <a:endCxn id="59" idx="0"/>
            </p:cNvCxnSpPr>
            <p:nvPr/>
          </p:nvCxnSpPr>
          <p:spPr>
            <a:xfrm flipH="1">
              <a:off x="4682208" y="5160784"/>
              <a:ext cx="178" cy="22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95" name="TextBox 1094">
            <a:extLst>
              <a:ext uri="{FF2B5EF4-FFF2-40B4-BE49-F238E27FC236}">
                <a16:creationId xmlns:a16="http://schemas.microsoft.com/office/drawing/2014/main" id="{337D7686-68B1-4223-E20E-C7E503345AE9}"/>
              </a:ext>
            </a:extLst>
          </p:cNvPr>
          <p:cNvSpPr txBox="1"/>
          <p:nvPr/>
        </p:nvSpPr>
        <p:spPr>
          <a:xfrm>
            <a:off x="593723" y="6216605"/>
            <a:ext cx="6195060" cy="383152"/>
          </a:xfrm>
          <a:prstGeom prst="rect">
            <a:avLst/>
          </a:prstGeom>
          <a:noFill/>
        </p:spPr>
        <p:txBody>
          <a:bodyPr wrap="square" rtlCol="0">
            <a:spAutoFit/>
          </a:bodyPr>
          <a:lstStyle/>
          <a:p>
            <a:r>
              <a:rPr lang="en-US" dirty="0"/>
              <a:t>Gaurav Dubey &amp; Michael </a:t>
            </a:r>
            <a:r>
              <a:rPr lang="en-US" dirty="0" err="1"/>
              <a:t>Salek</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Merge SORT … Hardware SPEEDUP</a:t>
            </a:r>
          </a:p>
        </p:txBody>
      </p:sp>
      <p:sp>
        <p:nvSpPr>
          <p:cNvPr id="3" name="Content Placeholder 2">
            <a:extLst>
              <a:ext uri="{FF2B5EF4-FFF2-40B4-BE49-F238E27FC236}">
                <a16:creationId xmlns:a16="http://schemas.microsoft.com/office/drawing/2014/main" id="{A761EFB1-DDE4-33E1-72AC-307F163C1FCB}"/>
              </a:ext>
            </a:extLst>
          </p:cNvPr>
          <p:cNvSpPr>
            <a:spLocks noGrp="1"/>
          </p:cNvSpPr>
          <p:nvPr>
            <p:ph idx="1"/>
          </p:nvPr>
        </p:nvSpPr>
        <p:spPr/>
        <p:txBody>
          <a:bodyPr>
            <a:normAutofit/>
          </a:bodyPr>
          <a:lstStyle/>
          <a:p>
            <a:pPr marL="0" indent="0">
              <a:buNone/>
            </a:pPr>
            <a:endParaRPr lang="en-US" sz="2400" dirty="0"/>
          </a:p>
          <a:p>
            <a:r>
              <a:rPr lang="en-US" sz="2400" dirty="0"/>
              <a:t>Reading of array elements can be parallelized</a:t>
            </a:r>
          </a:p>
          <a:p>
            <a:r>
              <a:rPr lang="en-US" sz="2400" dirty="0"/>
              <a:t>Writing of merge list cannot be parallelized </a:t>
            </a:r>
            <a:r>
              <a:rPr lang="en-US" sz="2400" dirty="0">
                <a:sym typeface="Wingdings" panose="05000000000000000000" pitchFamily="2" charset="2"/>
              </a:rPr>
              <a:t> no effect</a:t>
            </a:r>
            <a:endParaRPr lang="en-US" sz="2400" dirty="0"/>
          </a:p>
          <a:p>
            <a:r>
              <a:rPr lang="en-US" sz="2400" dirty="0"/>
              <a:t>Odd-even batcher sorter or </a:t>
            </a:r>
            <a:r>
              <a:rPr lang="en-US" sz="2400" dirty="0" err="1"/>
              <a:t>Bitonic</a:t>
            </a:r>
            <a:r>
              <a:rPr lang="en-US" sz="2400" dirty="0"/>
              <a:t> sorter network can reduce the number of times </a:t>
            </a:r>
            <a:br>
              <a:rPr lang="en-US" sz="2400" dirty="0"/>
            </a:br>
            <a:endParaRPr lang="en-US" sz="2400" dirty="0"/>
          </a:p>
          <a:p>
            <a:pPr marL="0" indent="0">
              <a:buNone/>
            </a:pPr>
            <a:endParaRPr lang="en-US" sz="2400" dirty="0"/>
          </a:p>
        </p:txBody>
      </p:sp>
      <p:sp>
        <p:nvSpPr>
          <p:cNvPr id="4" name="TextBox 3">
            <a:extLst>
              <a:ext uri="{FF2B5EF4-FFF2-40B4-BE49-F238E27FC236}">
                <a16:creationId xmlns:a16="http://schemas.microsoft.com/office/drawing/2014/main" id="{DAA4AB5A-5855-5947-CC4E-DB2389F58032}"/>
              </a:ext>
            </a:extLst>
          </p:cNvPr>
          <p:cNvSpPr txBox="1"/>
          <p:nvPr/>
        </p:nvSpPr>
        <p:spPr>
          <a:xfrm>
            <a:off x="3364302" y="2142862"/>
            <a:ext cx="5141343" cy="584775"/>
          </a:xfrm>
          <a:prstGeom prst="rect">
            <a:avLst/>
          </a:prstGeom>
          <a:noFill/>
        </p:spPr>
        <p:txBody>
          <a:bodyPr wrap="square" rtlCol="0">
            <a:spAutoFit/>
          </a:bodyPr>
          <a:lstStyle/>
          <a:p>
            <a:r>
              <a:rPr lang="en-US" sz="3200" dirty="0"/>
              <a:t>Computation time : N (log</a:t>
            </a:r>
            <a:r>
              <a:rPr lang="en-US" sz="3200" baseline="-25000" dirty="0"/>
              <a:t>2</a:t>
            </a:r>
            <a:r>
              <a:rPr lang="en-US" sz="3200" dirty="0"/>
              <a:t>N)</a:t>
            </a:r>
          </a:p>
        </p:txBody>
      </p:sp>
      <p:cxnSp>
        <p:nvCxnSpPr>
          <p:cNvPr id="6" name="Straight Arrow Connector 5">
            <a:extLst>
              <a:ext uri="{FF2B5EF4-FFF2-40B4-BE49-F238E27FC236}">
                <a16:creationId xmlns:a16="http://schemas.microsoft.com/office/drawing/2014/main" id="{3EF35E24-429A-4E8C-F050-1156EC2072B8}"/>
              </a:ext>
            </a:extLst>
          </p:cNvPr>
          <p:cNvCxnSpPr>
            <a:cxnSpLocks/>
          </p:cNvCxnSpPr>
          <p:nvPr/>
        </p:nvCxnSpPr>
        <p:spPr>
          <a:xfrm flipV="1">
            <a:off x="5546785" y="2570672"/>
            <a:ext cx="1319841" cy="698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44F3FEC-797A-158D-CDFD-A341A86DAFD4}"/>
              </a:ext>
            </a:extLst>
          </p:cNvPr>
          <p:cNvCxnSpPr>
            <a:cxnSpLocks/>
          </p:cNvCxnSpPr>
          <p:nvPr/>
        </p:nvCxnSpPr>
        <p:spPr>
          <a:xfrm flipH="1" flipV="1">
            <a:off x="8281358" y="2665562"/>
            <a:ext cx="2199736" cy="179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00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Merge SORT … Hardware SPEEDUP</a:t>
            </a:r>
          </a:p>
        </p:txBody>
      </p:sp>
      <p:sp>
        <p:nvSpPr>
          <p:cNvPr id="3" name="Content Placeholder 2">
            <a:extLst>
              <a:ext uri="{FF2B5EF4-FFF2-40B4-BE49-F238E27FC236}">
                <a16:creationId xmlns:a16="http://schemas.microsoft.com/office/drawing/2014/main" id="{A761EFB1-DDE4-33E1-72AC-307F163C1FCB}"/>
              </a:ext>
            </a:extLst>
          </p:cNvPr>
          <p:cNvSpPr>
            <a:spLocks noGrp="1"/>
          </p:cNvSpPr>
          <p:nvPr>
            <p:ph idx="1"/>
          </p:nvPr>
        </p:nvSpPr>
        <p:spPr/>
        <p:txBody>
          <a:bodyPr>
            <a:normAutofit/>
          </a:bodyPr>
          <a:lstStyle/>
          <a:p>
            <a:pPr marL="0" indent="0">
              <a:buNone/>
            </a:pPr>
            <a:br>
              <a:rPr lang="en-US" sz="2400" dirty="0"/>
            </a:br>
            <a:endParaRPr lang="en-US" sz="2400" dirty="0"/>
          </a:p>
          <a:p>
            <a:pPr marL="0" indent="0">
              <a:buNone/>
            </a:pPr>
            <a:endParaRPr lang="en-US" sz="2400" dirty="0"/>
          </a:p>
        </p:txBody>
      </p:sp>
      <p:sp>
        <p:nvSpPr>
          <p:cNvPr id="7" name="Content Placeholder 2">
            <a:extLst>
              <a:ext uri="{FF2B5EF4-FFF2-40B4-BE49-F238E27FC236}">
                <a16:creationId xmlns:a16="http://schemas.microsoft.com/office/drawing/2014/main" id="{0A7A32EC-EF22-9AC8-62BF-04DAD5EAF86C}"/>
              </a:ext>
            </a:extLst>
          </p:cNvPr>
          <p:cNvSpPr txBox="1">
            <a:spLocks/>
          </p:cNvSpPr>
          <p:nvPr/>
        </p:nvSpPr>
        <p:spPr>
          <a:xfrm>
            <a:off x="733592" y="2493264"/>
            <a:ext cx="11029615" cy="3634486"/>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400" dirty="0"/>
          </a:p>
          <a:p>
            <a:r>
              <a:rPr lang="en-US" sz="3000" dirty="0"/>
              <a:t>Implementation I : no enhancements</a:t>
            </a:r>
          </a:p>
          <a:p>
            <a:r>
              <a:rPr lang="en-US" sz="3000" dirty="0"/>
              <a:t>Implementation II : W-width </a:t>
            </a:r>
            <a:r>
              <a:rPr lang="en-US" sz="3000" dirty="0" err="1"/>
              <a:t>Bitonic</a:t>
            </a:r>
            <a:r>
              <a:rPr lang="en-US" sz="3000" dirty="0"/>
              <a:t> sorter;</a:t>
            </a:r>
          </a:p>
          <a:p>
            <a:pPr lvl="1"/>
            <a:r>
              <a:rPr lang="en-US" sz="3000" dirty="0"/>
              <a:t>Division stops when sub-lists are of length &lt;= W</a:t>
            </a:r>
          </a:p>
          <a:p>
            <a:r>
              <a:rPr lang="en-US" sz="3000" dirty="0"/>
              <a:t>Implementation III : W-width </a:t>
            </a:r>
            <a:r>
              <a:rPr lang="en-US" sz="3000" dirty="0" err="1"/>
              <a:t>Bitonic</a:t>
            </a:r>
            <a:r>
              <a:rPr lang="en-US" sz="3000" dirty="0"/>
              <a:t> sorter; W RAMs to parallelize reads</a:t>
            </a:r>
          </a:p>
          <a:p>
            <a:pPr lvl="1"/>
            <a:r>
              <a:rPr lang="en-US" sz="3000" dirty="0"/>
              <a:t>Division stops when sub-lists are of length &lt;= W</a:t>
            </a:r>
          </a:p>
          <a:p>
            <a:pPr lvl="1"/>
            <a:r>
              <a:rPr lang="en-US" sz="3000" dirty="0"/>
              <a:t>Write operations when </a:t>
            </a:r>
            <a:r>
              <a:rPr lang="en-US" sz="3000" dirty="0" err="1"/>
              <a:t>Bitonic</a:t>
            </a:r>
            <a:r>
              <a:rPr lang="en-US" sz="3000" dirty="0"/>
              <a:t> sorter is active are parallelized.</a:t>
            </a:r>
            <a:endParaRPr lang="en-US" sz="2400" dirty="0"/>
          </a:p>
        </p:txBody>
      </p:sp>
    </p:spTree>
    <p:extLst>
      <p:ext uri="{BB962C8B-B14F-4D97-AF65-F5344CB8AC3E}">
        <p14:creationId xmlns:p14="http://schemas.microsoft.com/office/powerpoint/2010/main" val="121135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BITONIC SORTER</a:t>
            </a:r>
          </a:p>
        </p:txBody>
      </p:sp>
      <p:sp>
        <p:nvSpPr>
          <p:cNvPr id="7" name="Content Placeholder 6">
            <a:extLst>
              <a:ext uri="{FF2B5EF4-FFF2-40B4-BE49-F238E27FC236}">
                <a16:creationId xmlns:a16="http://schemas.microsoft.com/office/drawing/2014/main" id="{6F4A73C4-AF1F-F20B-1BCB-2CAD4EE6F2E5}"/>
              </a:ext>
            </a:extLst>
          </p:cNvPr>
          <p:cNvSpPr>
            <a:spLocks noGrp="1"/>
          </p:cNvSpPr>
          <p:nvPr>
            <p:ph idx="1"/>
          </p:nvPr>
        </p:nvSpPr>
        <p:spPr>
          <a:xfrm>
            <a:off x="581192" y="1890876"/>
            <a:ext cx="11029615" cy="4084474"/>
          </a:xfrm>
        </p:spPr>
        <p:txBody>
          <a:bodyPr>
            <a:normAutofit/>
          </a:bodyPr>
          <a:lstStyle/>
          <a:p>
            <a:r>
              <a:rPr lang="en-US" sz="2200" dirty="0" err="1"/>
              <a:t>Bitonic</a:t>
            </a:r>
            <a:r>
              <a:rPr lang="en-US" sz="2200" dirty="0"/>
              <a:t> </a:t>
            </a:r>
            <a:r>
              <a:rPr lang="en-US" sz="2200" dirty="0" err="1"/>
              <a:t>mergesort</a:t>
            </a:r>
            <a:r>
              <a:rPr lang="en-US" sz="2200" dirty="0"/>
              <a:t> is a parallel algorithm for sorting. It is also used as a construction method for building a sorting network. The algorithm was devised by Ken Batcher.</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9" name="Picture 8">
            <a:extLst>
              <a:ext uri="{FF2B5EF4-FFF2-40B4-BE49-F238E27FC236}">
                <a16:creationId xmlns:a16="http://schemas.microsoft.com/office/drawing/2014/main" id="{054FA840-1B8C-A397-9339-5D71BB441013}"/>
              </a:ext>
            </a:extLst>
          </p:cNvPr>
          <p:cNvPicPr>
            <a:picLocks noChangeAspect="1"/>
          </p:cNvPicPr>
          <p:nvPr/>
        </p:nvPicPr>
        <p:blipFill>
          <a:blip r:embed="rId2"/>
          <a:stretch>
            <a:fillRect/>
          </a:stretch>
        </p:blipFill>
        <p:spPr>
          <a:xfrm>
            <a:off x="646545" y="3079596"/>
            <a:ext cx="10536430" cy="3570326"/>
          </a:xfrm>
          <a:prstGeom prst="rect">
            <a:avLst/>
          </a:prstGeom>
        </p:spPr>
      </p:pic>
    </p:spTree>
    <p:extLst>
      <p:ext uri="{BB962C8B-B14F-4D97-AF65-F5344CB8AC3E}">
        <p14:creationId xmlns:p14="http://schemas.microsoft.com/office/powerpoint/2010/main" val="98389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BITONIC SORTER</a:t>
            </a:r>
          </a:p>
        </p:txBody>
      </p:sp>
      <p:pic>
        <p:nvPicPr>
          <p:cNvPr id="5" name="Content Placeholder 4">
            <a:extLst>
              <a:ext uri="{FF2B5EF4-FFF2-40B4-BE49-F238E27FC236}">
                <a16:creationId xmlns:a16="http://schemas.microsoft.com/office/drawing/2014/main" id="{4AB0764B-B42C-2F36-C5AC-7A216B2848BC}"/>
              </a:ext>
            </a:extLst>
          </p:cNvPr>
          <p:cNvPicPr>
            <a:picLocks noGrp="1" noChangeAspect="1"/>
          </p:cNvPicPr>
          <p:nvPr>
            <p:ph idx="1"/>
          </p:nvPr>
        </p:nvPicPr>
        <p:blipFill>
          <a:blip r:embed="rId2"/>
          <a:stretch>
            <a:fillRect/>
          </a:stretch>
        </p:blipFill>
        <p:spPr>
          <a:xfrm>
            <a:off x="1131020" y="3065066"/>
            <a:ext cx="8692814" cy="3090778"/>
          </a:xfrm>
        </p:spPr>
      </p:pic>
      <p:sp>
        <p:nvSpPr>
          <p:cNvPr id="3" name="Rectangle 2">
            <a:extLst>
              <a:ext uri="{FF2B5EF4-FFF2-40B4-BE49-F238E27FC236}">
                <a16:creationId xmlns:a16="http://schemas.microsoft.com/office/drawing/2014/main" id="{0FD71C8D-70A2-864A-6079-3F3984EBF3B9}"/>
              </a:ext>
            </a:extLst>
          </p:cNvPr>
          <p:cNvSpPr/>
          <p:nvPr/>
        </p:nvSpPr>
        <p:spPr>
          <a:xfrm>
            <a:off x="7428422" y="4141685"/>
            <a:ext cx="96328" cy="15409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D5E30E72-E0B0-40D6-0989-8B648DB6771A}"/>
              </a:ext>
            </a:extLst>
          </p:cNvPr>
          <p:cNvSpPr/>
          <p:nvPr/>
        </p:nvSpPr>
        <p:spPr>
          <a:xfrm>
            <a:off x="8085647" y="4151210"/>
            <a:ext cx="96328" cy="15409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314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Implementation I : serial merge sort</a:t>
            </a:r>
          </a:p>
        </p:txBody>
      </p:sp>
      <p:pic>
        <p:nvPicPr>
          <p:cNvPr id="6" name="impl1">
            <a:hlinkClick r:id="" action="ppaction://media"/>
            <a:extLst>
              <a:ext uri="{FF2B5EF4-FFF2-40B4-BE49-F238E27FC236}">
                <a16:creationId xmlns:a16="http://schemas.microsoft.com/office/drawing/2014/main" id="{C05E24C9-F985-4A5C-F5DF-5DDA7CC092F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81075" y="2341563"/>
            <a:ext cx="10201275" cy="3633787"/>
          </a:xfrm>
        </p:spPr>
      </p:pic>
      <p:sp>
        <p:nvSpPr>
          <p:cNvPr id="7" name="TextBox 6">
            <a:extLst>
              <a:ext uri="{FF2B5EF4-FFF2-40B4-BE49-F238E27FC236}">
                <a16:creationId xmlns:a16="http://schemas.microsoft.com/office/drawing/2014/main" id="{D3D5EBFD-E25B-4CC1-1F28-CF0E8D8B5BE4}"/>
              </a:ext>
            </a:extLst>
          </p:cNvPr>
          <p:cNvSpPr txBox="1"/>
          <p:nvPr/>
        </p:nvSpPr>
        <p:spPr>
          <a:xfrm>
            <a:off x="7820025" y="1276350"/>
            <a:ext cx="3590925" cy="369332"/>
          </a:xfrm>
          <a:prstGeom prst="rect">
            <a:avLst/>
          </a:prstGeom>
          <a:noFill/>
        </p:spPr>
        <p:txBody>
          <a:bodyPr wrap="square" rtlCol="0">
            <a:spAutoFit/>
          </a:bodyPr>
          <a:lstStyle/>
          <a:p>
            <a:r>
              <a:rPr lang="en-US" dirty="0"/>
              <a:t>Computation time: 2N (logN-1)</a:t>
            </a:r>
          </a:p>
        </p:txBody>
      </p:sp>
    </p:spTree>
    <p:extLst>
      <p:ext uri="{BB962C8B-B14F-4D97-AF65-F5344CB8AC3E}">
        <p14:creationId xmlns:p14="http://schemas.microsoft.com/office/powerpoint/2010/main" val="120717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Implementation II : Hybrid merge sort</a:t>
            </a:r>
          </a:p>
        </p:txBody>
      </p:sp>
      <p:pic>
        <p:nvPicPr>
          <p:cNvPr id="3" name="impl2">
            <a:hlinkClick r:id="" action="ppaction://media"/>
            <a:extLst>
              <a:ext uri="{FF2B5EF4-FFF2-40B4-BE49-F238E27FC236}">
                <a16:creationId xmlns:a16="http://schemas.microsoft.com/office/drawing/2014/main" id="{BC41FC04-1B20-6E0E-664F-BF2FA5B8CA0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219200" y="2341563"/>
            <a:ext cx="9867899" cy="3633787"/>
          </a:xfrm>
        </p:spPr>
      </p:pic>
      <p:sp>
        <p:nvSpPr>
          <p:cNvPr id="5" name="TextBox 4">
            <a:extLst>
              <a:ext uri="{FF2B5EF4-FFF2-40B4-BE49-F238E27FC236}">
                <a16:creationId xmlns:a16="http://schemas.microsoft.com/office/drawing/2014/main" id="{D9E14CA5-6D4D-451B-7E8C-EA6B28339CB6}"/>
              </a:ext>
            </a:extLst>
          </p:cNvPr>
          <p:cNvSpPr txBox="1"/>
          <p:nvPr/>
        </p:nvSpPr>
        <p:spPr>
          <a:xfrm>
            <a:off x="7115175" y="1931553"/>
            <a:ext cx="4791075" cy="369332"/>
          </a:xfrm>
          <a:prstGeom prst="rect">
            <a:avLst/>
          </a:prstGeom>
          <a:noFill/>
        </p:spPr>
        <p:txBody>
          <a:bodyPr wrap="square" rtlCol="0">
            <a:spAutoFit/>
          </a:bodyPr>
          <a:lstStyle/>
          <a:p>
            <a:r>
              <a:rPr lang="en-US" dirty="0"/>
              <a:t>Computation time: 2N (log(N/</a:t>
            </a:r>
            <a:r>
              <a:rPr lang="pt-BR" dirty="0"/>
              <a:t>2</a:t>
            </a:r>
            <a:r>
              <a:rPr lang="pt-BR" baseline="30000" dirty="0"/>
              <a:t>M</a:t>
            </a:r>
            <a:r>
              <a:rPr lang="en-US" dirty="0"/>
              <a:t>)+1)</a:t>
            </a:r>
          </a:p>
        </p:txBody>
      </p:sp>
    </p:spTree>
    <p:extLst>
      <p:ext uri="{BB962C8B-B14F-4D97-AF65-F5344CB8AC3E}">
        <p14:creationId xmlns:p14="http://schemas.microsoft.com/office/powerpoint/2010/main" val="27457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Implementation III : IMPROVED Hybrid merge sort</a:t>
            </a:r>
          </a:p>
        </p:txBody>
      </p:sp>
      <p:pic>
        <p:nvPicPr>
          <p:cNvPr id="3" name="impl3">
            <a:hlinkClick r:id="" action="ppaction://media"/>
            <a:extLst>
              <a:ext uri="{FF2B5EF4-FFF2-40B4-BE49-F238E27FC236}">
                <a16:creationId xmlns:a16="http://schemas.microsoft.com/office/drawing/2014/main" id="{DDA13BA2-9F65-7D49-9D53-B5C48467C52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62001" y="2341563"/>
            <a:ext cx="10563224" cy="3633787"/>
          </a:xfrm>
        </p:spPr>
      </p:pic>
      <p:sp>
        <p:nvSpPr>
          <p:cNvPr id="5" name="TextBox 4">
            <a:extLst>
              <a:ext uri="{FF2B5EF4-FFF2-40B4-BE49-F238E27FC236}">
                <a16:creationId xmlns:a16="http://schemas.microsoft.com/office/drawing/2014/main" id="{B3BF028C-65B6-C843-846B-2DB720E68B8F}"/>
              </a:ext>
            </a:extLst>
          </p:cNvPr>
          <p:cNvSpPr txBox="1"/>
          <p:nvPr/>
        </p:nvSpPr>
        <p:spPr>
          <a:xfrm>
            <a:off x="7115175" y="1931553"/>
            <a:ext cx="4791075" cy="369332"/>
          </a:xfrm>
          <a:prstGeom prst="rect">
            <a:avLst/>
          </a:prstGeom>
          <a:noFill/>
        </p:spPr>
        <p:txBody>
          <a:bodyPr wrap="square" rtlCol="0">
            <a:spAutoFit/>
          </a:bodyPr>
          <a:lstStyle/>
          <a:p>
            <a:r>
              <a:rPr lang="en-US" dirty="0"/>
              <a:t>Computation time: (</a:t>
            </a:r>
            <a:r>
              <a:rPr lang="pt-BR" dirty="0"/>
              <a:t>N + (N/2</a:t>
            </a:r>
            <a:r>
              <a:rPr lang="pt-BR" baseline="30000" dirty="0"/>
              <a:t>M</a:t>
            </a:r>
            <a:r>
              <a:rPr lang="pt-BR" dirty="0"/>
              <a:t> )) ∗ (log</a:t>
            </a:r>
            <a:r>
              <a:rPr lang="pt-BR" baseline="-25000" dirty="0"/>
              <a:t>M</a:t>
            </a:r>
            <a:r>
              <a:rPr lang="pt-BR" dirty="0"/>
              <a:t>N)</a:t>
            </a:r>
            <a:endParaRPr lang="en-US" dirty="0"/>
          </a:p>
        </p:txBody>
      </p:sp>
    </p:spTree>
    <p:extLst>
      <p:ext uri="{BB962C8B-B14F-4D97-AF65-F5344CB8AC3E}">
        <p14:creationId xmlns:p14="http://schemas.microsoft.com/office/powerpoint/2010/main" val="29161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Results</a:t>
            </a:r>
          </a:p>
        </p:txBody>
      </p:sp>
      <p:graphicFrame>
        <p:nvGraphicFramePr>
          <p:cNvPr id="6" name="Table 6">
            <a:extLst>
              <a:ext uri="{FF2B5EF4-FFF2-40B4-BE49-F238E27FC236}">
                <a16:creationId xmlns:a16="http://schemas.microsoft.com/office/drawing/2014/main" id="{9242D010-F405-66B7-EB36-5EBB59390510}"/>
              </a:ext>
            </a:extLst>
          </p:cNvPr>
          <p:cNvGraphicFramePr>
            <a:graphicFrameLocks noGrp="1"/>
          </p:cNvGraphicFramePr>
          <p:nvPr>
            <p:extLst>
              <p:ext uri="{D42A27DB-BD31-4B8C-83A1-F6EECF244321}">
                <p14:modId xmlns:p14="http://schemas.microsoft.com/office/powerpoint/2010/main" val="1067793435"/>
              </p:ext>
            </p:extLst>
          </p:nvPr>
        </p:nvGraphicFramePr>
        <p:xfrm>
          <a:off x="1143000" y="2670969"/>
          <a:ext cx="9858375" cy="2872583"/>
        </p:xfrm>
        <a:graphic>
          <a:graphicData uri="http://schemas.openxmlformats.org/drawingml/2006/table">
            <a:tbl>
              <a:tblPr firstRow="1" bandRow="1">
                <a:tableStyleId>{5C22544A-7EE6-4342-B048-85BDC9FD1C3A}</a:tableStyleId>
              </a:tblPr>
              <a:tblGrid>
                <a:gridCol w="3286125">
                  <a:extLst>
                    <a:ext uri="{9D8B030D-6E8A-4147-A177-3AD203B41FA5}">
                      <a16:colId xmlns:a16="http://schemas.microsoft.com/office/drawing/2014/main" val="3919072934"/>
                    </a:ext>
                  </a:extLst>
                </a:gridCol>
                <a:gridCol w="3286125">
                  <a:extLst>
                    <a:ext uri="{9D8B030D-6E8A-4147-A177-3AD203B41FA5}">
                      <a16:colId xmlns:a16="http://schemas.microsoft.com/office/drawing/2014/main" val="2071798312"/>
                    </a:ext>
                  </a:extLst>
                </a:gridCol>
                <a:gridCol w="3286125">
                  <a:extLst>
                    <a:ext uri="{9D8B030D-6E8A-4147-A177-3AD203B41FA5}">
                      <a16:colId xmlns:a16="http://schemas.microsoft.com/office/drawing/2014/main" val="1780700288"/>
                    </a:ext>
                  </a:extLst>
                </a:gridCol>
              </a:tblGrid>
              <a:tr h="1049117">
                <a:tc>
                  <a:txBody>
                    <a:bodyPr/>
                    <a:lstStyle/>
                    <a:p>
                      <a:r>
                        <a:rPr lang="en-US" dirty="0"/>
                        <a:t>Hardware implementation (1024 element sorter)</a:t>
                      </a:r>
                    </a:p>
                  </a:txBody>
                  <a:tcPr/>
                </a:tc>
                <a:tc>
                  <a:txBody>
                    <a:bodyPr/>
                    <a:lstStyle/>
                    <a:p>
                      <a:r>
                        <a:rPr lang="en-US" dirty="0"/>
                        <a:t>Computation time in clock cycles</a:t>
                      </a:r>
                    </a:p>
                  </a:txBody>
                  <a:tcPr/>
                </a:tc>
                <a:tc>
                  <a:txBody>
                    <a:bodyPr/>
                    <a:lstStyle/>
                    <a:p>
                      <a:r>
                        <a:rPr lang="en-US" dirty="0"/>
                        <a:t>Speed Up</a:t>
                      </a:r>
                    </a:p>
                  </a:txBody>
                  <a:tcPr/>
                </a:tc>
                <a:extLst>
                  <a:ext uri="{0D108BD9-81ED-4DB2-BD59-A6C34878D82A}">
                    <a16:rowId xmlns:a16="http://schemas.microsoft.com/office/drawing/2014/main" val="994187810"/>
                  </a:ext>
                </a:extLst>
              </a:tr>
              <a:tr h="607822">
                <a:tc>
                  <a:txBody>
                    <a:bodyPr/>
                    <a:lstStyle/>
                    <a:p>
                      <a:r>
                        <a:rPr lang="en-US" dirty="0"/>
                        <a:t>Implementation I</a:t>
                      </a:r>
                    </a:p>
                  </a:txBody>
                  <a:tcPr/>
                </a:tc>
                <a:tc>
                  <a:txBody>
                    <a:bodyPr/>
                    <a:lstStyle/>
                    <a:p>
                      <a:r>
                        <a:rPr lang="en-US" dirty="0"/>
                        <a:t>18432</a:t>
                      </a:r>
                    </a:p>
                  </a:txBody>
                  <a:tcPr/>
                </a:tc>
                <a:tc>
                  <a:txBody>
                    <a:bodyPr/>
                    <a:lstStyle/>
                    <a:p>
                      <a:r>
                        <a:rPr lang="en-US" dirty="0"/>
                        <a:t>1.0</a:t>
                      </a:r>
                    </a:p>
                  </a:txBody>
                  <a:tcPr/>
                </a:tc>
                <a:extLst>
                  <a:ext uri="{0D108BD9-81ED-4DB2-BD59-A6C34878D82A}">
                    <a16:rowId xmlns:a16="http://schemas.microsoft.com/office/drawing/2014/main" val="1667009940"/>
                  </a:ext>
                </a:extLst>
              </a:tr>
              <a:tr h="607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Implementation II</a:t>
                      </a:r>
                    </a:p>
                  </a:txBody>
                  <a:tcPr/>
                </a:tc>
                <a:tc>
                  <a:txBody>
                    <a:bodyPr/>
                    <a:lstStyle/>
                    <a:p>
                      <a:r>
                        <a:rPr lang="en-US" dirty="0"/>
                        <a:t>14336</a:t>
                      </a:r>
                    </a:p>
                  </a:txBody>
                  <a:tcPr/>
                </a:tc>
                <a:tc>
                  <a:txBody>
                    <a:bodyPr/>
                    <a:lstStyle/>
                    <a:p>
                      <a:r>
                        <a:rPr lang="en-US" dirty="0"/>
                        <a:t>1.3</a:t>
                      </a:r>
                    </a:p>
                  </a:txBody>
                  <a:tcPr/>
                </a:tc>
                <a:extLst>
                  <a:ext uri="{0D108BD9-81ED-4DB2-BD59-A6C34878D82A}">
                    <a16:rowId xmlns:a16="http://schemas.microsoft.com/office/drawing/2014/main" val="2461127826"/>
                  </a:ext>
                </a:extLst>
              </a:tr>
              <a:tr h="607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Implementation III</a:t>
                      </a:r>
                    </a:p>
                  </a:txBody>
                  <a:tcPr/>
                </a:tc>
                <a:tc>
                  <a:txBody>
                    <a:bodyPr/>
                    <a:lstStyle/>
                    <a:p>
                      <a:r>
                        <a:rPr lang="en-US" dirty="0"/>
                        <a:t>5384</a:t>
                      </a:r>
                    </a:p>
                  </a:txBody>
                  <a:tcPr/>
                </a:tc>
                <a:tc>
                  <a:txBody>
                    <a:bodyPr/>
                    <a:lstStyle/>
                    <a:p>
                      <a:r>
                        <a:rPr lang="en-US" dirty="0"/>
                        <a:t>3.4</a:t>
                      </a:r>
                    </a:p>
                  </a:txBody>
                  <a:tcPr/>
                </a:tc>
                <a:extLst>
                  <a:ext uri="{0D108BD9-81ED-4DB2-BD59-A6C34878D82A}">
                    <a16:rowId xmlns:a16="http://schemas.microsoft.com/office/drawing/2014/main" val="906723413"/>
                  </a:ext>
                </a:extLst>
              </a:tr>
            </a:tbl>
          </a:graphicData>
        </a:graphic>
      </p:graphicFrame>
    </p:spTree>
    <p:extLst>
      <p:ext uri="{BB962C8B-B14F-4D97-AF65-F5344CB8AC3E}">
        <p14:creationId xmlns:p14="http://schemas.microsoft.com/office/powerpoint/2010/main" val="335216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D91783EE-9514-5750-77B2-30C82810FE31}"/>
              </a:ext>
            </a:extLst>
          </p:cNvPr>
          <p:cNvSpPr>
            <a:spLocks noGrp="1"/>
          </p:cNvSpPr>
          <p:nvPr>
            <p:ph idx="1"/>
          </p:nvPr>
        </p:nvSpPr>
        <p:spPr/>
        <p:txBody>
          <a:bodyPr>
            <a:normAutofit/>
          </a:bodyPr>
          <a:lstStyle/>
          <a:p>
            <a:r>
              <a:rPr lang="en-US" sz="2800" dirty="0"/>
              <a:t>Higher the parallelism greater is reduction in the execution time for sorting.</a:t>
            </a:r>
          </a:p>
          <a:p>
            <a:r>
              <a:rPr lang="en-US" sz="2800" dirty="0"/>
              <a:t>Parallelism increases design complexity</a:t>
            </a:r>
          </a:p>
          <a:p>
            <a:r>
              <a:rPr lang="en-US" sz="2800" dirty="0"/>
              <a:t>Increasing width of </a:t>
            </a:r>
            <a:r>
              <a:rPr lang="en-US" sz="2800" dirty="0" err="1"/>
              <a:t>Bitonic</a:t>
            </a:r>
            <a:r>
              <a:rPr lang="en-US" sz="2800" dirty="0"/>
              <a:t> sorter network is desirable but it increases area of design</a:t>
            </a:r>
          </a:p>
          <a:p>
            <a:r>
              <a:rPr lang="en-US" sz="2800" dirty="0"/>
              <a:t>Other sorter network must be explored to parallelize write operations. </a:t>
            </a:r>
          </a:p>
        </p:txBody>
      </p:sp>
    </p:spTree>
    <p:extLst>
      <p:ext uri="{BB962C8B-B14F-4D97-AF65-F5344CB8AC3E}">
        <p14:creationId xmlns:p14="http://schemas.microsoft.com/office/powerpoint/2010/main" val="32963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THE END</a:t>
            </a:r>
          </a:p>
        </p:txBody>
      </p:sp>
      <p:sp>
        <p:nvSpPr>
          <p:cNvPr id="4" name="Content Placeholder 3">
            <a:extLst>
              <a:ext uri="{FF2B5EF4-FFF2-40B4-BE49-F238E27FC236}">
                <a16:creationId xmlns:a16="http://schemas.microsoft.com/office/drawing/2014/main" id="{D91783EE-9514-5750-77B2-30C82810FE31}"/>
              </a:ext>
            </a:extLst>
          </p:cNvPr>
          <p:cNvSpPr>
            <a:spLocks noGrp="1"/>
          </p:cNvSpPr>
          <p:nvPr>
            <p:ph idx="1"/>
          </p:nvPr>
        </p:nvSpPr>
        <p:spPr/>
        <p:txBody>
          <a:bodyPr>
            <a:normAutofit/>
          </a:bodyPr>
          <a:lstStyle/>
          <a:p>
            <a:pPr marL="0" indent="0">
              <a:buNone/>
            </a:pPr>
            <a:r>
              <a:rPr lang="en-US" sz="9600" i="1" dirty="0"/>
              <a:t>Questions!</a:t>
            </a:r>
          </a:p>
        </p:txBody>
      </p:sp>
    </p:spTree>
    <p:extLst>
      <p:ext uri="{BB962C8B-B14F-4D97-AF65-F5344CB8AC3E}">
        <p14:creationId xmlns:p14="http://schemas.microsoft.com/office/powerpoint/2010/main" val="148148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7F36-3376-05F0-5EAF-726BF1DD9743}"/>
              </a:ext>
            </a:extLst>
          </p:cNvPr>
          <p:cNvSpPr>
            <a:spLocks noGrp="1"/>
          </p:cNvSpPr>
          <p:nvPr>
            <p:ph type="title"/>
          </p:nvPr>
        </p:nvSpPr>
        <p:spPr>
          <a:xfrm>
            <a:off x="581192" y="702156"/>
            <a:ext cx="11029616" cy="436531"/>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A121C674-52DB-07ED-3CD7-5588811473DD}"/>
              </a:ext>
            </a:extLst>
          </p:cNvPr>
          <p:cNvSpPr>
            <a:spLocks noGrp="1"/>
          </p:cNvSpPr>
          <p:nvPr>
            <p:ph idx="1"/>
          </p:nvPr>
        </p:nvSpPr>
        <p:spPr>
          <a:xfrm>
            <a:off x="581192" y="1742533"/>
            <a:ext cx="11029615" cy="4750399"/>
          </a:xfrm>
        </p:spPr>
        <p:txBody>
          <a:bodyPr>
            <a:normAutofit fontScale="77500" lnSpcReduction="20000"/>
          </a:bodyPr>
          <a:lstStyle/>
          <a:p>
            <a:r>
              <a:rPr lang="en-US" sz="2400" dirty="0"/>
              <a:t>What is hardware acceleration?</a:t>
            </a:r>
          </a:p>
          <a:p>
            <a:r>
              <a:rPr lang="en-US" sz="2400" dirty="0"/>
              <a:t>Why hardware acceleration?</a:t>
            </a:r>
          </a:p>
          <a:p>
            <a:r>
              <a:rPr lang="en-US" sz="2400" dirty="0"/>
              <a:t>When to use hardware acceleration?</a:t>
            </a:r>
          </a:p>
          <a:p>
            <a:r>
              <a:rPr lang="en-US" sz="2400" dirty="0"/>
              <a:t>Merge Sort</a:t>
            </a:r>
          </a:p>
          <a:p>
            <a:pPr lvl="1"/>
            <a:r>
              <a:rPr lang="en-US" sz="2400" dirty="0"/>
              <a:t>Illustration</a:t>
            </a:r>
          </a:p>
          <a:p>
            <a:pPr lvl="1"/>
            <a:r>
              <a:rPr lang="en-US" sz="2400" dirty="0"/>
              <a:t>Hardware implementation</a:t>
            </a:r>
          </a:p>
          <a:p>
            <a:pPr lvl="1"/>
            <a:r>
              <a:rPr lang="en-US" sz="2400" dirty="0"/>
              <a:t>FIFO-based merge sorter</a:t>
            </a:r>
          </a:p>
          <a:p>
            <a:pPr lvl="1"/>
            <a:r>
              <a:rPr lang="en-US" sz="2400" dirty="0" err="1"/>
              <a:t>Bitonic</a:t>
            </a:r>
            <a:r>
              <a:rPr lang="en-US" sz="2400" dirty="0"/>
              <a:t> sorter</a:t>
            </a:r>
          </a:p>
          <a:p>
            <a:r>
              <a:rPr lang="en-US" sz="2400" dirty="0"/>
              <a:t>Implementation I</a:t>
            </a:r>
          </a:p>
          <a:p>
            <a:r>
              <a:rPr lang="en-US" sz="2400" dirty="0"/>
              <a:t>Implementation II</a:t>
            </a:r>
          </a:p>
          <a:p>
            <a:r>
              <a:rPr lang="en-US" sz="2400" dirty="0"/>
              <a:t>Implementation III</a:t>
            </a:r>
          </a:p>
          <a:p>
            <a:r>
              <a:rPr lang="en-US" sz="2400" dirty="0"/>
              <a:t>Result and Conclusion</a:t>
            </a:r>
          </a:p>
          <a:p>
            <a:endParaRPr lang="en-US" dirty="0"/>
          </a:p>
        </p:txBody>
      </p:sp>
    </p:spTree>
    <p:extLst>
      <p:ext uri="{BB962C8B-B14F-4D97-AF65-F5344CB8AC3E}">
        <p14:creationId xmlns:p14="http://schemas.microsoft.com/office/powerpoint/2010/main" val="3939000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Backup</a:t>
            </a:r>
          </a:p>
        </p:txBody>
      </p:sp>
      <p:sp>
        <p:nvSpPr>
          <p:cNvPr id="4" name="Content Placeholder 3">
            <a:extLst>
              <a:ext uri="{FF2B5EF4-FFF2-40B4-BE49-F238E27FC236}">
                <a16:creationId xmlns:a16="http://schemas.microsoft.com/office/drawing/2014/main" id="{D91783EE-9514-5750-77B2-30C82810FE31}"/>
              </a:ext>
            </a:extLst>
          </p:cNvPr>
          <p:cNvSpPr>
            <a:spLocks noGrp="1"/>
          </p:cNvSpPr>
          <p:nvPr>
            <p:ph idx="1"/>
          </p:nvPr>
        </p:nvSpPr>
        <p:spPr/>
        <p:txBody>
          <a:bodyPr>
            <a:normAutofit/>
          </a:bodyPr>
          <a:lstStyle/>
          <a:p>
            <a:pPr marL="0" indent="0">
              <a:buNone/>
            </a:pPr>
            <a:endParaRPr lang="en-US" sz="9600" i="1" dirty="0"/>
          </a:p>
        </p:txBody>
      </p:sp>
    </p:spTree>
    <p:extLst>
      <p:ext uri="{BB962C8B-B14F-4D97-AF65-F5344CB8AC3E}">
        <p14:creationId xmlns:p14="http://schemas.microsoft.com/office/powerpoint/2010/main" val="88103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p:txBody>
          <a:bodyPr/>
          <a:lstStyle/>
          <a:p>
            <a:r>
              <a:rPr lang="en-US" dirty="0"/>
              <a:t>What is a FIFO?</a:t>
            </a:r>
          </a:p>
        </p:txBody>
      </p:sp>
      <p:sp>
        <p:nvSpPr>
          <p:cNvPr id="4" name="Oval 3">
            <a:extLst>
              <a:ext uri="{FF2B5EF4-FFF2-40B4-BE49-F238E27FC236}">
                <a16:creationId xmlns:a16="http://schemas.microsoft.com/office/drawing/2014/main" id="{EDE632E5-24A8-B542-B2ED-5ECCDF6DDC16}"/>
              </a:ext>
            </a:extLst>
          </p:cNvPr>
          <p:cNvSpPr/>
          <p:nvPr/>
        </p:nvSpPr>
        <p:spPr>
          <a:xfrm>
            <a:off x="6293223" y="1890876"/>
            <a:ext cx="5593977" cy="476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C5D6F28-B089-95E4-B8D5-B29596F20A4B}"/>
              </a:ext>
            </a:extLst>
          </p:cNvPr>
          <p:cNvSpPr/>
          <p:nvPr/>
        </p:nvSpPr>
        <p:spPr>
          <a:xfrm>
            <a:off x="6768352" y="2321859"/>
            <a:ext cx="4661647" cy="3971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BD7474B-F3F8-F800-7F97-C4A4F69DDCC5}"/>
              </a:ext>
            </a:extLst>
          </p:cNvPr>
          <p:cNvCxnSpPr>
            <a:cxnSpLocks/>
            <a:stCxn id="5" idx="0"/>
            <a:endCxn id="4" idx="0"/>
          </p:cNvCxnSpPr>
          <p:nvPr/>
        </p:nvCxnSpPr>
        <p:spPr>
          <a:xfrm flipH="1" flipV="1">
            <a:off x="9090212" y="1890876"/>
            <a:ext cx="8964" cy="43098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B227ECB-4B4F-902C-E77A-59B58FF8EA1E}"/>
              </a:ext>
            </a:extLst>
          </p:cNvPr>
          <p:cNvCxnSpPr>
            <a:cxnSpLocks/>
            <a:stCxn id="5" idx="7"/>
            <a:endCxn id="4" idx="7"/>
          </p:cNvCxnSpPr>
          <p:nvPr/>
        </p:nvCxnSpPr>
        <p:spPr>
          <a:xfrm flipV="1">
            <a:off x="10747317" y="2588099"/>
            <a:ext cx="320664" cy="31530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7683C5-BF48-C80A-4BDD-2279A555C6B7}"/>
              </a:ext>
            </a:extLst>
          </p:cNvPr>
          <p:cNvCxnSpPr>
            <a:endCxn id="4" idx="6"/>
          </p:cNvCxnSpPr>
          <p:nvPr/>
        </p:nvCxnSpPr>
        <p:spPr>
          <a:xfrm flipV="1">
            <a:off x="11429999" y="4271344"/>
            <a:ext cx="457201" cy="7636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389D61C-F928-B7BC-44DA-C0A701ECFBE3}"/>
              </a:ext>
            </a:extLst>
          </p:cNvPr>
          <p:cNvCxnSpPr>
            <a:cxnSpLocks/>
            <a:stCxn id="5" idx="5"/>
            <a:endCxn id="4" idx="5"/>
          </p:cNvCxnSpPr>
          <p:nvPr/>
        </p:nvCxnSpPr>
        <p:spPr>
          <a:xfrm>
            <a:off x="10747317" y="5711341"/>
            <a:ext cx="320664" cy="24324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525DF0F-0BC2-5FB2-50B0-4FCACF3D5223}"/>
              </a:ext>
            </a:extLst>
          </p:cNvPr>
          <p:cNvCxnSpPr>
            <a:cxnSpLocks/>
            <a:stCxn id="4" idx="1"/>
            <a:endCxn id="5" idx="1"/>
          </p:cNvCxnSpPr>
          <p:nvPr/>
        </p:nvCxnSpPr>
        <p:spPr>
          <a:xfrm>
            <a:off x="7112442" y="2588099"/>
            <a:ext cx="338592" cy="31530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C0675A-F819-8374-46B4-D4D5E2B1D846}"/>
              </a:ext>
            </a:extLst>
          </p:cNvPr>
          <p:cNvCxnSpPr>
            <a:cxnSpLocks/>
            <a:stCxn id="4" idx="2"/>
            <a:endCxn id="5" idx="2"/>
          </p:cNvCxnSpPr>
          <p:nvPr/>
        </p:nvCxnSpPr>
        <p:spPr>
          <a:xfrm>
            <a:off x="6293223" y="4271344"/>
            <a:ext cx="475129" cy="3602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2A5E8F0-3F1E-3FE1-04CD-E506E4538A7A}"/>
              </a:ext>
            </a:extLst>
          </p:cNvPr>
          <p:cNvCxnSpPr>
            <a:cxnSpLocks/>
            <a:stCxn id="5" idx="3"/>
            <a:endCxn id="4" idx="3"/>
          </p:cNvCxnSpPr>
          <p:nvPr/>
        </p:nvCxnSpPr>
        <p:spPr>
          <a:xfrm flipH="1">
            <a:off x="7112442" y="5711341"/>
            <a:ext cx="338592" cy="24324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4BBCEF6-8B37-CAC6-DE30-E0EB86C1AB62}"/>
              </a:ext>
            </a:extLst>
          </p:cNvPr>
          <p:cNvCxnSpPr>
            <a:cxnSpLocks/>
            <a:stCxn id="5" idx="4"/>
            <a:endCxn id="4" idx="4"/>
          </p:cNvCxnSpPr>
          <p:nvPr/>
        </p:nvCxnSpPr>
        <p:spPr>
          <a:xfrm flipH="1">
            <a:off x="9090212" y="6292884"/>
            <a:ext cx="8964" cy="358928"/>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BC0AACC-52F4-748D-921B-39EE8D83774A}"/>
              </a:ext>
            </a:extLst>
          </p:cNvPr>
          <p:cNvSpPr txBox="1"/>
          <p:nvPr/>
        </p:nvSpPr>
        <p:spPr>
          <a:xfrm>
            <a:off x="10178057" y="2218767"/>
            <a:ext cx="331695" cy="369332"/>
          </a:xfrm>
          <a:prstGeom prst="rect">
            <a:avLst/>
          </a:prstGeom>
          <a:noFill/>
        </p:spPr>
        <p:txBody>
          <a:bodyPr wrap="square" rtlCol="0">
            <a:spAutoFit/>
          </a:bodyPr>
          <a:lstStyle/>
          <a:p>
            <a:r>
              <a:rPr lang="en-US" dirty="0"/>
              <a:t>0</a:t>
            </a:r>
          </a:p>
        </p:txBody>
      </p:sp>
      <p:sp>
        <p:nvSpPr>
          <p:cNvPr id="23" name="TextBox 22">
            <a:extLst>
              <a:ext uri="{FF2B5EF4-FFF2-40B4-BE49-F238E27FC236}">
                <a16:creationId xmlns:a16="http://schemas.microsoft.com/office/drawing/2014/main" id="{149413CE-AFAC-3443-D910-43557DDCF117}"/>
              </a:ext>
            </a:extLst>
          </p:cNvPr>
          <p:cNvSpPr txBox="1"/>
          <p:nvPr/>
        </p:nvSpPr>
        <p:spPr>
          <a:xfrm>
            <a:off x="11264151" y="3244334"/>
            <a:ext cx="331695" cy="369332"/>
          </a:xfrm>
          <a:prstGeom prst="rect">
            <a:avLst/>
          </a:prstGeom>
          <a:no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F4F6601B-E419-2093-AB81-14697DDD4DB3}"/>
              </a:ext>
            </a:extLst>
          </p:cNvPr>
          <p:cNvSpPr txBox="1"/>
          <p:nvPr/>
        </p:nvSpPr>
        <p:spPr>
          <a:xfrm>
            <a:off x="11326904" y="4881789"/>
            <a:ext cx="331695" cy="369332"/>
          </a:xfrm>
          <a:prstGeom prst="rect">
            <a:avLst/>
          </a:prstGeom>
          <a:noFill/>
        </p:spPr>
        <p:txBody>
          <a:bodyPr wrap="square" rtlCol="0">
            <a:spAutoFit/>
          </a:bodyPr>
          <a:lstStyle/>
          <a:p>
            <a:r>
              <a:rPr lang="en-US" dirty="0"/>
              <a:t>2</a:t>
            </a:r>
          </a:p>
        </p:txBody>
      </p:sp>
      <p:sp>
        <p:nvSpPr>
          <p:cNvPr id="25" name="TextBox 24">
            <a:extLst>
              <a:ext uri="{FF2B5EF4-FFF2-40B4-BE49-F238E27FC236}">
                <a16:creationId xmlns:a16="http://schemas.microsoft.com/office/drawing/2014/main" id="{A841F6D5-B6E0-D5B8-722D-97E09A8AEF65}"/>
              </a:ext>
            </a:extLst>
          </p:cNvPr>
          <p:cNvSpPr txBox="1"/>
          <p:nvPr/>
        </p:nvSpPr>
        <p:spPr>
          <a:xfrm>
            <a:off x="10095013" y="6086483"/>
            <a:ext cx="331695"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E0CCE688-A794-13AE-6CB9-58639003929C}"/>
              </a:ext>
            </a:extLst>
          </p:cNvPr>
          <p:cNvSpPr txBox="1"/>
          <p:nvPr/>
        </p:nvSpPr>
        <p:spPr>
          <a:xfrm>
            <a:off x="7921073" y="6103016"/>
            <a:ext cx="331695" cy="369332"/>
          </a:xfrm>
          <a:prstGeom prst="rect">
            <a:avLst/>
          </a:prstGeom>
          <a:noFill/>
        </p:spPr>
        <p:txBody>
          <a:bodyPr wrap="square" rtlCol="0">
            <a:spAutoFit/>
          </a:bodyPr>
          <a:lstStyle/>
          <a:p>
            <a:r>
              <a:rPr lang="en-US" dirty="0"/>
              <a:t>4</a:t>
            </a:r>
          </a:p>
        </p:txBody>
      </p:sp>
      <p:sp>
        <p:nvSpPr>
          <p:cNvPr id="27" name="TextBox 26">
            <a:extLst>
              <a:ext uri="{FF2B5EF4-FFF2-40B4-BE49-F238E27FC236}">
                <a16:creationId xmlns:a16="http://schemas.microsoft.com/office/drawing/2014/main" id="{468FBF62-7B26-809E-B54C-065319B23E87}"/>
              </a:ext>
            </a:extLst>
          </p:cNvPr>
          <p:cNvSpPr txBox="1"/>
          <p:nvPr/>
        </p:nvSpPr>
        <p:spPr>
          <a:xfrm>
            <a:off x="6602505" y="4950966"/>
            <a:ext cx="331695" cy="369332"/>
          </a:xfrm>
          <a:prstGeom prst="rect">
            <a:avLst/>
          </a:prstGeom>
          <a:noFill/>
        </p:spPr>
        <p:txBody>
          <a:bodyPr wrap="square" rtlCol="0">
            <a:spAutoFit/>
          </a:bodyPr>
          <a:lstStyle/>
          <a:p>
            <a:r>
              <a:rPr lang="en-US" dirty="0"/>
              <a:t>5</a:t>
            </a:r>
          </a:p>
        </p:txBody>
      </p:sp>
      <p:sp>
        <p:nvSpPr>
          <p:cNvPr id="28" name="TextBox 27">
            <a:extLst>
              <a:ext uri="{FF2B5EF4-FFF2-40B4-BE49-F238E27FC236}">
                <a16:creationId xmlns:a16="http://schemas.microsoft.com/office/drawing/2014/main" id="{2F349E05-288F-5951-31C8-43A48A76E451}"/>
              </a:ext>
            </a:extLst>
          </p:cNvPr>
          <p:cNvSpPr txBox="1"/>
          <p:nvPr/>
        </p:nvSpPr>
        <p:spPr>
          <a:xfrm>
            <a:off x="6602505" y="3288650"/>
            <a:ext cx="331695" cy="369332"/>
          </a:xfrm>
          <a:prstGeom prst="rect">
            <a:avLst/>
          </a:prstGeom>
          <a:noFill/>
        </p:spPr>
        <p:txBody>
          <a:bodyPr wrap="square" rtlCol="0">
            <a:spAutoFit/>
          </a:bodyPr>
          <a:lstStyle/>
          <a:p>
            <a:r>
              <a:rPr lang="en-US" dirty="0"/>
              <a:t>6</a:t>
            </a:r>
          </a:p>
        </p:txBody>
      </p:sp>
      <p:sp>
        <p:nvSpPr>
          <p:cNvPr id="29" name="TextBox 28">
            <a:extLst>
              <a:ext uri="{FF2B5EF4-FFF2-40B4-BE49-F238E27FC236}">
                <a16:creationId xmlns:a16="http://schemas.microsoft.com/office/drawing/2014/main" id="{F9B3C342-3D6C-B7E4-4968-3E127A1F1D32}"/>
              </a:ext>
            </a:extLst>
          </p:cNvPr>
          <p:cNvSpPr txBox="1"/>
          <p:nvPr/>
        </p:nvSpPr>
        <p:spPr>
          <a:xfrm>
            <a:off x="8086920" y="2146708"/>
            <a:ext cx="331695" cy="369332"/>
          </a:xfrm>
          <a:prstGeom prst="rect">
            <a:avLst/>
          </a:prstGeom>
          <a:noFill/>
        </p:spPr>
        <p:txBody>
          <a:bodyPr wrap="square" rtlCol="0">
            <a:spAutoFit/>
          </a:bodyPr>
          <a:lstStyle/>
          <a:p>
            <a:r>
              <a:rPr lang="en-US" dirty="0"/>
              <a:t>7</a:t>
            </a:r>
          </a:p>
        </p:txBody>
      </p:sp>
      <p:sp>
        <p:nvSpPr>
          <p:cNvPr id="37" name="TextBox 36">
            <a:extLst>
              <a:ext uri="{FF2B5EF4-FFF2-40B4-BE49-F238E27FC236}">
                <a16:creationId xmlns:a16="http://schemas.microsoft.com/office/drawing/2014/main" id="{7BE1B1A2-AE18-20D5-E0A1-1BA129576A98}"/>
              </a:ext>
            </a:extLst>
          </p:cNvPr>
          <p:cNvSpPr txBox="1"/>
          <p:nvPr/>
        </p:nvSpPr>
        <p:spPr>
          <a:xfrm>
            <a:off x="753035" y="2146708"/>
            <a:ext cx="4898915" cy="3139321"/>
          </a:xfrm>
          <a:prstGeom prst="rect">
            <a:avLst/>
          </a:prstGeom>
          <a:noFill/>
        </p:spPr>
        <p:txBody>
          <a:bodyPr wrap="square" rtlCol="0">
            <a:spAutoFit/>
          </a:bodyPr>
          <a:lstStyle/>
          <a:p>
            <a:r>
              <a:rPr lang="en-US" dirty="0"/>
              <a:t>FIFO (first in first out) buffer is a elastic storage </a:t>
            </a:r>
            <a:br>
              <a:rPr lang="en-US" dirty="0"/>
            </a:br>
            <a:r>
              <a:rPr lang="en-US" dirty="0"/>
              <a:t>between two sub-systems.</a:t>
            </a:r>
            <a:br>
              <a:rPr lang="en-US" dirty="0"/>
            </a:br>
            <a:br>
              <a:rPr lang="en-US" dirty="0"/>
            </a:br>
            <a:r>
              <a:rPr lang="en-US" dirty="0"/>
              <a:t>It is used when read and write events are independent of each other.</a:t>
            </a:r>
            <a:br>
              <a:rPr lang="en-US" dirty="0"/>
            </a:br>
            <a:br>
              <a:rPr lang="en-US" dirty="0"/>
            </a:br>
            <a:r>
              <a:rPr lang="en-US" dirty="0"/>
              <a:t>Unlike software circular buffers, hardware buffer capacity cannot be increased once it is full.</a:t>
            </a:r>
            <a:br>
              <a:rPr lang="en-US" dirty="0"/>
            </a:br>
            <a:br>
              <a:rPr lang="en-US" dirty="0"/>
            </a:br>
            <a:r>
              <a:rPr lang="en-US" dirty="0"/>
              <a:t>Flow control is required in order to avoid underflow and overflow scenarios.  </a:t>
            </a:r>
          </a:p>
        </p:txBody>
      </p:sp>
      <p:cxnSp>
        <p:nvCxnSpPr>
          <p:cNvPr id="39" name="Straight Connector 38">
            <a:extLst>
              <a:ext uri="{FF2B5EF4-FFF2-40B4-BE49-F238E27FC236}">
                <a16:creationId xmlns:a16="http://schemas.microsoft.com/office/drawing/2014/main" id="{0C15CC79-D5E2-CBDE-B6A8-8E3A55BE6FEA}"/>
              </a:ext>
            </a:extLst>
          </p:cNvPr>
          <p:cNvCxnSpPr/>
          <p:nvPr/>
        </p:nvCxnSpPr>
        <p:spPr>
          <a:xfrm>
            <a:off x="6934200" y="887506"/>
            <a:ext cx="2810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A4EF9D-2DF4-4F8A-0091-D30055382BCC}"/>
              </a:ext>
            </a:extLst>
          </p:cNvPr>
          <p:cNvCxnSpPr/>
          <p:nvPr/>
        </p:nvCxnSpPr>
        <p:spPr>
          <a:xfrm>
            <a:off x="6912544" y="1362636"/>
            <a:ext cx="2810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1A0F3E-DB93-60AC-DE60-2ED0B0B59CEE}"/>
              </a:ext>
            </a:extLst>
          </p:cNvPr>
          <p:cNvCxnSpPr/>
          <p:nvPr/>
        </p:nvCxnSpPr>
        <p:spPr>
          <a:xfrm>
            <a:off x="9744635" y="887506"/>
            <a:ext cx="0" cy="47513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40F1122-407A-A49B-F85F-1728E86E3E6F}"/>
              </a:ext>
            </a:extLst>
          </p:cNvPr>
          <p:cNvSpPr/>
          <p:nvPr/>
        </p:nvSpPr>
        <p:spPr>
          <a:xfrm>
            <a:off x="9287435" y="923703"/>
            <a:ext cx="322728" cy="386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9759222-4D4B-9649-8DDC-CD1A04C1B001}"/>
              </a:ext>
            </a:extLst>
          </p:cNvPr>
          <p:cNvSpPr/>
          <p:nvPr/>
        </p:nvSpPr>
        <p:spPr>
          <a:xfrm>
            <a:off x="8833612" y="923703"/>
            <a:ext cx="322728" cy="386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DF9927B-A6E0-0666-AC5C-10A7C959808D}"/>
              </a:ext>
            </a:extLst>
          </p:cNvPr>
          <p:cNvSpPr/>
          <p:nvPr/>
        </p:nvSpPr>
        <p:spPr>
          <a:xfrm>
            <a:off x="8379788" y="923703"/>
            <a:ext cx="322728" cy="386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E644DAA-9AA6-E579-F896-07A242A2F614}"/>
              </a:ext>
            </a:extLst>
          </p:cNvPr>
          <p:cNvSpPr/>
          <p:nvPr/>
        </p:nvSpPr>
        <p:spPr>
          <a:xfrm>
            <a:off x="6096000" y="923703"/>
            <a:ext cx="322728" cy="386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5BD6C786-ED9B-8F61-011B-0BA2E89000C8}"/>
              </a:ext>
            </a:extLst>
          </p:cNvPr>
          <p:cNvCxnSpPr/>
          <p:nvPr/>
        </p:nvCxnSpPr>
        <p:spPr>
          <a:xfrm>
            <a:off x="6530787" y="1117118"/>
            <a:ext cx="1166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3616CD8-CB74-C9E5-8AB9-26E5FD7E3563}"/>
              </a:ext>
            </a:extLst>
          </p:cNvPr>
          <p:cNvCxnSpPr/>
          <p:nvPr/>
        </p:nvCxnSpPr>
        <p:spPr>
          <a:xfrm>
            <a:off x="9932894" y="1117118"/>
            <a:ext cx="814423" cy="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281A876-68C9-334A-CC77-2FF1DD5A69A5}"/>
              </a:ext>
            </a:extLst>
          </p:cNvPr>
          <p:cNvSpPr txBox="1"/>
          <p:nvPr/>
        </p:nvSpPr>
        <p:spPr>
          <a:xfrm>
            <a:off x="10095013" y="1362636"/>
            <a:ext cx="1075011" cy="369332"/>
          </a:xfrm>
          <a:prstGeom prst="rect">
            <a:avLst/>
          </a:prstGeom>
          <a:noFill/>
        </p:spPr>
        <p:txBody>
          <a:bodyPr wrap="square" rtlCol="0">
            <a:spAutoFit/>
          </a:bodyPr>
          <a:lstStyle/>
          <a:p>
            <a:r>
              <a:rPr lang="en-US" dirty="0"/>
              <a:t>read</a:t>
            </a:r>
          </a:p>
        </p:txBody>
      </p:sp>
      <p:sp>
        <p:nvSpPr>
          <p:cNvPr id="52" name="TextBox 51">
            <a:extLst>
              <a:ext uri="{FF2B5EF4-FFF2-40B4-BE49-F238E27FC236}">
                <a16:creationId xmlns:a16="http://schemas.microsoft.com/office/drawing/2014/main" id="{E7FCC1EB-C905-B936-6FDB-E357EFD18B5C}"/>
              </a:ext>
            </a:extLst>
          </p:cNvPr>
          <p:cNvSpPr txBox="1"/>
          <p:nvPr/>
        </p:nvSpPr>
        <p:spPr>
          <a:xfrm>
            <a:off x="6037431" y="1379570"/>
            <a:ext cx="1075011" cy="369332"/>
          </a:xfrm>
          <a:prstGeom prst="rect">
            <a:avLst/>
          </a:prstGeom>
          <a:noFill/>
        </p:spPr>
        <p:txBody>
          <a:bodyPr wrap="square" rtlCol="0">
            <a:spAutoFit/>
          </a:bodyPr>
          <a:lstStyle/>
          <a:p>
            <a:r>
              <a:rPr lang="en-US" dirty="0"/>
              <a:t>write</a:t>
            </a:r>
          </a:p>
        </p:txBody>
      </p:sp>
    </p:spTree>
    <p:extLst>
      <p:ext uri="{BB962C8B-B14F-4D97-AF65-F5344CB8AC3E}">
        <p14:creationId xmlns:p14="http://schemas.microsoft.com/office/powerpoint/2010/main" val="423291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p:txBody>
          <a:bodyPr/>
          <a:lstStyle/>
          <a:p>
            <a:r>
              <a:rPr lang="en-US" dirty="0"/>
              <a:t>FIFO-BASED MERGE SORTER</a:t>
            </a:r>
          </a:p>
        </p:txBody>
      </p:sp>
      <p:sp>
        <p:nvSpPr>
          <p:cNvPr id="4" name="Rectangle 3">
            <a:extLst>
              <a:ext uri="{FF2B5EF4-FFF2-40B4-BE49-F238E27FC236}">
                <a16:creationId xmlns:a16="http://schemas.microsoft.com/office/drawing/2014/main" id="{EADB6817-4A3C-0DDE-32F5-E2404ED0B183}"/>
              </a:ext>
            </a:extLst>
          </p:cNvPr>
          <p:cNvSpPr/>
          <p:nvPr/>
        </p:nvSpPr>
        <p:spPr>
          <a:xfrm>
            <a:off x="2545977" y="1954304"/>
            <a:ext cx="2949389" cy="41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QueueA</a:t>
            </a:r>
            <a:r>
              <a:rPr lang="en-US" dirty="0"/>
              <a:t> (FIFO)</a:t>
            </a:r>
          </a:p>
        </p:txBody>
      </p:sp>
      <p:sp>
        <p:nvSpPr>
          <p:cNvPr id="5" name="Rectangle 4">
            <a:extLst>
              <a:ext uri="{FF2B5EF4-FFF2-40B4-BE49-F238E27FC236}">
                <a16:creationId xmlns:a16="http://schemas.microsoft.com/office/drawing/2014/main" id="{30BC9111-AE4B-9D0B-5B2E-0B992A8B1D5C}"/>
              </a:ext>
            </a:extLst>
          </p:cNvPr>
          <p:cNvSpPr/>
          <p:nvPr/>
        </p:nvSpPr>
        <p:spPr>
          <a:xfrm>
            <a:off x="2545976" y="2656828"/>
            <a:ext cx="2949389" cy="41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QueueB</a:t>
            </a:r>
            <a:r>
              <a:rPr lang="en-US" dirty="0"/>
              <a:t> (FIFO)</a:t>
            </a:r>
          </a:p>
        </p:txBody>
      </p:sp>
      <p:sp>
        <p:nvSpPr>
          <p:cNvPr id="8" name="Rectangle 7">
            <a:extLst>
              <a:ext uri="{FF2B5EF4-FFF2-40B4-BE49-F238E27FC236}">
                <a16:creationId xmlns:a16="http://schemas.microsoft.com/office/drawing/2014/main" id="{9ABD3D0F-996C-AB45-8BE2-457F0A7EF459}"/>
              </a:ext>
            </a:extLst>
          </p:cNvPr>
          <p:cNvSpPr/>
          <p:nvPr/>
        </p:nvSpPr>
        <p:spPr>
          <a:xfrm>
            <a:off x="6096000" y="2371163"/>
            <a:ext cx="2949389" cy="41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QueueO</a:t>
            </a:r>
            <a:r>
              <a:rPr lang="en-US" dirty="0"/>
              <a:t> (FIFO)</a:t>
            </a:r>
          </a:p>
        </p:txBody>
      </p:sp>
      <p:sp>
        <p:nvSpPr>
          <p:cNvPr id="10" name="TextBox 9">
            <a:extLst>
              <a:ext uri="{FF2B5EF4-FFF2-40B4-BE49-F238E27FC236}">
                <a16:creationId xmlns:a16="http://schemas.microsoft.com/office/drawing/2014/main" id="{973691D9-CC75-1E34-6971-B8701D442901}"/>
              </a:ext>
            </a:extLst>
          </p:cNvPr>
          <p:cNvSpPr txBox="1"/>
          <p:nvPr/>
        </p:nvSpPr>
        <p:spPr>
          <a:xfrm>
            <a:off x="1335741" y="3429000"/>
            <a:ext cx="10049435" cy="3046988"/>
          </a:xfrm>
          <a:prstGeom prst="rect">
            <a:avLst/>
          </a:prstGeom>
          <a:noFill/>
        </p:spPr>
        <p:txBody>
          <a:bodyPr wrap="square" rtlCol="0">
            <a:spAutoFit/>
          </a:bodyPr>
          <a:lstStyle/>
          <a:p>
            <a:r>
              <a:rPr lang="en-US" sz="3200" dirty="0" err="1"/>
              <a:t>QueueA.pop</a:t>
            </a:r>
            <a:r>
              <a:rPr lang="en-US" sz="3200" dirty="0"/>
              <a:t>= (!</a:t>
            </a:r>
            <a:r>
              <a:rPr lang="en-US" sz="3200" dirty="0" err="1"/>
              <a:t>QueueA.empty</a:t>
            </a:r>
            <a:r>
              <a:rPr lang="en-US" sz="3200" dirty="0"/>
              <a:t> &amp;&amp; !</a:t>
            </a:r>
            <a:r>
              <a:rPr lang="en-US" sz="3200" dirty="0" err="1"/>
              <a:t>QueueO.full</a:t>
            </a:r>
            <a:r>
              <a:rPr lang="en-US" sz="3200" dirty="0"/>
              <a:t>&amp;&amp; ((</a:t>
            </a:r>
            <a:r>
              <a:rPr lang="en-US" sz="3200" dirty="0" err="1"/>
              <a:t>QueueB.empty</a:t>
            </a:r>
            <a:r>
              <a:rPr lang="en-US" sz="3200" dirty="0"/>
              <a:t> )||(</a:t>
            </a:r>
            <a:r>
              <a:rPr lang="en-US" sz="3200" dirty="0" err="1"/>
              <a:t>QueueA.data</a:t>
            </a:r>
            <a:r>
              <a:rPr lang="en-US" sz="3200" dirty="0"/>
              <a:t> &lt; </a:t>
            </a:r>
            <a:r>
              <a:rPr lang="en-US" sz="3200" dirty="0" err="1"/>
              <a:t>QueueB.data</a:t>
            </a:r>
            <a:r>
              <a:rPr lang="en-US" sz="3200" dirty="0"/>
              <a:t>)));</a:t>
            </a:r>
          </a:p>
          <a:p>
            <a:endParaRPr lang="en-US" sz="3200" dirty="0"/>
          </a:p>
          <a:p>
            <a:endParaRPr lang="en-US" sz="3200" dirty="0"/>
          </a:p>
          <a:p>
            <a:r>
              <a:rPr lang="en-US" sz="3200" dirty="0" err="1"/>
              <a:t>QueueB.pop</a:t>
            </a:r>
            <a:r>
              <a:rPr lang="en-US" sz="3200" dirty="0"/>
              <a:t> = (!</a:t>
            </a:r>
            <a:r>
              <a:rPr lang="en-US" sz="3200" dirty="0" err="1"/>
              <a:t>QueueB.empty</a:t>
            </a:r>
            <a:r>
              <a:rPr lang="en-US" sz="3200" dirty="0"/>
              <a:t> &amp;&amp; ! </a:t>
            </a:r>
            <a:r>
              <a:rPr lang="en-US" sz="3200" dirty="0" err="1"/>
              <a:t>QueueO.full</a:t>
            </a:r>
            <a:r>
              <a:rPr lang="en-US" sz="3200" dirty="0"/>
              <a:t> &amp;&amp; ((</a:t>
            </a:r>
            <a:r>
              <a:rPr lang="en-US" sz="3200" dirty="0" err="1"/>
              <a:t>QueueA.empty</a:t>
            </a:r>
            <a:r>
              <a:rPr lang="en-US" sz="3200" dirty="0"/>
              <a:t>)||(</a:t>
            </a:r>
            <a:r>
              <a:rPr lang="en-US" sz="3200" dirty="0" err="1"/>
              <a:t>QueueA.data</a:t>
            </a:r>
            <a:r>
              <a:rPr lang="en-US" sz="3200" dirty="0"/>
              <a:t> &gt; </a:t>
            </a:r>
            <a:r>
              <a:rPr lang="en-US" sz="3200" dirty="0" err="1"/>
              <a:t>QueueB.data</a:t>
            </a:r>
            <a:r>
              <a:rPr lang="en-US" sz="3200" dirty="0"/>
              <a:t>)));</a:t>
            </a:r>
          </a:p>
        </p:txBody>
      </p:sp>
    </p:spTree>
    <p:extLst>
      <p:ext uri="{BB962C8B-B14F-4D97-AF65-F5344CB8AC3E}">
        <p14:creationId xmlns:p14="http://schemas.microsoft.com/office/powerpoint/2010/main" val="164122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p:txBody>
          <a:bodyPr/>
          <a:lstStyle/>
          <a:p>
            <a:r>
              <a:rPr lang="en-US" dirty="0"/>
              <a:t>What is hardware acceleration?</a:t>
            </a:r>
          </a:p>
        </p:txBody>
      </p:sp>
      <p:sp>
        <p:nvSpPr>
          <p:cNvPr id="3" name="Content Placeholder 2">
            <a:extLst>
              <a:ext uri="{FF2B5EF4-FFF2-40B4-BE49-F238E27FC236}">
                <a16:creationId xmlns:a16="http://schemas.microsoft.com/office/drawing/2014/main" id="{9AF699BA-85D1-1CFD-091D-8D298F4F7CE7}"/>
              </a:ext>
            </a:extLst>
          </p:cNvPr>
          <p:cNvSpPr>
            <a:spLocks noGrp="1"/>
          </p:cNvSpPr>
          <p:nvPr>
            <p:ph idx="1"/>
          </p:nvPr>
        </p:nvSpPr>
        <p:spPr/>
        <p:txBody>
          <a:bodyPr>
            <a:normAutofit/>
          </a:bodyPr>
          <a:lstStyle/>
          <a:p>
            <a:r>
              <a:rPr lang="en-US" sz="2800" dirty="0"/>
              <a:t>Hardware acceleration refers to the process by which an application will offload certain computing tasks onto specialized hardware components within the system, enabling greater efficiency than is possible in software running on a general-purpose CPU alone.</a:t>
            </a:r>
          </a:p>
        </p:txBody>
      </p:sp>
    </p:spTree>
    <p:extLst>
      <p:ext uri="{BB962C8B-B14F-4D97-AF65-F5344CB8AC3E}">
        <p14:creationId xmlns:p14="http://schemas.microsoft.com/office/powerpoint/2010/main" val="634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p:txBody>
          <a:bodyPr/>
          <a:lstStyle/>
          <a:p>
            <a:r>
              <a:rPr lang="en-US" dirty="0"/>
              <a:t>Why hardware acceleration?</a:t>
            </a:r>
          </a:p>
        </p:txBody>
      </p:sp>
      <p:sp>
        <p:nvSpPr>
          <p:cNvPr id="3" name="Content Placeholder 2">
            <a:extLst>
              <a:ext uri="{FF2B5EF4-FFF2-40B4-BE49-F238E27FC236}">
                <a16:creationId xmlns:a16="http://schemas.microsoft.com/office/drawing/2014/main" id="{9AF699BA-85D1-1CFD-091D-8D298F4F7CE7}"/>
              </a:ext>
            </a:extLst>
          </p:cNvPr>
          <p:cNvSpPr>
            <a:spLocks noGrp="1"/>
          </p:cNvSpPr>
          <p:nvPr>
            <p:ph idx="1"/>
          </p:nvPr>
        </p:nvSpPr>
        <p:spPr/>
        <p:txBody>
          <a:bodyPr>
            <a:normAutofit fontScale="85000" lnSpcReduction="20000"/>
          </a:bodyPr>
          <a:lstStyle/>
          <a:p>
            <a:r>
              <a:rPr lang="en-US" sz="2800" dirty="0"/>
              <a:t>Running software requires computing resources that are typically shared with other tasking on the system. Depending on the other tasks being performed on the system run times can vary</a:t>
            </a:r>
          </a:p>
          <a:p>
            <a:r>
              <a:rPr lang="en-US" sz="2800" dirty="0"/>
              <a:t>When software is compiled to machine code, additional instructions may be added</a:t>
            </a:r>
          </a:p>
          <a:p>
            <a:r>
              <a:rPr lang="en-US" sz="2800" dirty="0"/>
              <a:t>Hardware acceleration can provide dedicated computing resources for a specialized task/function</a:t>
            </a:r>
          </a:p>
          <a:p>
            <a:r>
              <a:rPr lang="en-US" sz="2800" dirty="0"/>
              <a:t>Hardware provides the ability to implement parallelism</a:t>
            </a:r>
          </a:p>
          <a:p>
            <a:pPr lvl="1"/>
            <a:r>
              <a:rPr lang="en-US" sz="2500" dirty="0"/>
              <a:t>Amdahl’s law</a:t>
            </a:r>
          </a:p>
        </p:txBody>
      </p:sp>
    </p:spTree>
    <p:extLst>
      <p:ext uri="{BB962C8B-B14F-4D97-AF65-F5344CB8AC3E}">
        <p14:creationId xmlns:p14="http://schemas.microsoft.com/office/powerpoint/2010/main" val="292590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p:txBody>
          <a:bodyPr/>
          <a:lstStyle/>
          <a:p>
            <a:r>
              <a:rPr lang="en-US" dirty="0"/>
              <a:t>When to use hardware acceleration?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F699BA-85D1-1CFD-091D-8D298F4F7CE7}"/>
                  </a:ext>
                </a:extLst>
              </p:cNvPr>
              <p:cNvSpPr>
                <a:spLocks noGrp="1"/>
              </p:cNvSpPr>
              <p:nvPr>
                <p:ph idx="1"/>
              </p:nvPr>
            </p:nvSpPr>
            <p:spPr>
              <a:xfrm>
                <a:off x="581193" y="2384971"/>
                <a:ext cx="11029615" cy="3634486"/>
              </a:xfrm>
            </p:spPr>
            <p:txBody>
              <a:bodyPr>
                <a:normAutofit fontScale="92500" lnSpcReduction="10000"/>
              </a:bodyPr>
              <a:lstStyle/>
              <a:p>
                <a:r>
                  <a:rPr lang="en-US" sz="1800" dirty="0"/>
                  <a:t>AMDAHL’S LAW</a:t>
                </a:r>
                <a:br>
                  <a:rPr lang="en-US" sz="1800" dirty="0"/>
                </a:br>
                <a:r>
                  <a:rPr lang="en-US" sz="1800" dirty="0"/>
                  <a:t>In computer architecture, Amdahl's law (or Amdahl's argument) is a formula which gives the theoretical speedup in latency of the execution of a task at fixed workload that can be expected of a system whose resources are improved.</a:t>
                </a:r>
                <a:br>
                  <a:rPr lang="en-US" sz="1800" dirty="0"/>
                </a:br>
                <a:br>
                  <a:rPr lang="en-US" sz="1800" dirty="0"/>
                </a:br>
                <a:r>
                  <a:rPr lang="en-US" sz="1800" dirty="0"/>
                  <a:t>Speedup </a:t>
                </a:r>
                <a14:m>
                  <m:oMath xmlns:m="http://schemas.openxmlformats.org/officeDocument/2006/math">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𝐸𝑥𝑒𝑐𝑢𝑡𝑖𝑜𝑛</m:t>
                        </m:r>
                        <m:r>
                          <a:rPr lang="en-US" sz="1800" b="0" i="1" smtClean="0">
                            <a:latin typeface="Cambria Math" panose="02040503050406030204" pitchFamily="18" charset="0"/>
                          </a:rPr>
                          <m:t> </m:t>
                        </m:r>
                        <m:r>
                          <a:rPr lang="en-US" sz="1800" b="0" i="1" smtClean="0">
                            <a:latin typeface="Cambria Math" panose="02040503050406030204" pitchFamily="18" charset="0"/>
                          </a:rPr>
                          <m:t>𝑡𝑖𝑚𝑒</m:t>
                        </m:r>
                        <m:r>
                          <a:rPr lang="en-US" sz="1800" b="0" i="1" smtClean="0">
                            <a:latin typeface="Cambria Math" panose="02040503050406030204" pitchFamily="18" charset="0"/>
                          </a:rPr>
                          <m:t> </m:t>
                        </m:r>
                        <m:r>
                          <a:rPr lang="en-US" sz="1800" b="0" i="1" smtClean="0">
                            <a:latin typeface="Cambria Math" panose="02040503050406030204" pitchFamily="18" charset="0"/>
                          </a:rPr>
                          <m:t>𝑤𝑖𝑡h𝑜𝑢𝑡</m:t>
                        </m:r>
                        <m:r>
                          <a:rPr lang="en-US" sz="1800" b="0" i="1" smtClean="0">
                            <a:latin typeface="Cambria Math" panose="02040503050406030204" pitchFamily="18" charset="0"/>
                          </a:rPr>
                          <m:t> </m:t>
                        </m:r>
                        <m:r>
                          <a:rPr lang="en-US" sz="1800" b="0" i="1" smtClean="0">
                            <a:latin typeface="Cambria Math" panose="02040503050406030204" pitchFamily="18" charset="0"/>
                          </a:rPr>
                          <m:t>𝑒𝑛h𝑎𝑛𝑐𝑒𝑚𝑒𝑛𝑡</m:t>
                        </m:r>
                      </m:num>
                      <m:den>
                        <m:r>
                          <a:rPr lang="en-US" sz="1800" i="1">
                            <a:latin typeface="Cambria Math" panose="02040503050406030204" pitchFamily="18" charset="0"/>
                          </a:rPr>
                          <m:t>𝐸𝑥𝑒𝑐𝑢𝑡𝑖𝑜𝑛</m:t>
                        </m:r>
                        <m:r>
                          <a:rPr lang="en-US" sz="1800" i="1">
                            <a:latin typeface="Cambria Math" panose="02040503050406030204" pitchFamily="18" charset="0"/>
                          </a:rPr>
                          <m:t> </m:t>
                        </m:r>
                        <m:r>
                          <a:rPr lang="en-US" sz="1800" i="1">
                            <a:latin typeface="Cambria Math" panose="02040503050406030204" pitchFamily="18" charset="0"/>
                          </a:rPr>
                          <m:t>𝑡𝑖𝑚𝑒</m:t>
                        </m:r>
                        <m:r>
                          <a:rPr lang="en-US" sz="1800" i="1">
                            <a:latin typeface="Cambria Math" panose="02040503050406030204" pitchFamily="18" charset="0"/>
                          </a:rPr>
                          <m:t> </m:t>
                        </m:r>
                        <m:r>
                          <a:rPr lang="en-US" sz="1800" i="1">
                            <a:latin typeface="Cambria Math" panose="02040503050406030204" pitchFamily="18" charset="0"/>
                          </a:rPr>
                          <m:t>𝑤𝑖𝑡h</m:t>
                        </m:r>
                        <m:r>
                          <a:rPr lang="en-US" sz="1800" i="1">
                            <a:latin typeface="Cambria Math" panose="02040503050406030204" pitchFamily="18" charset="0"/>
                          </a:rPr>
                          <m:t> </m:t>
                        </m:r>
                        <m:r>
                          <a:rPr lang="en-US" sz="1800" i="1">
                            <a:latin typeface="Cambria Math" panose="02040503050406030204" pitchFamily="18" charset="0"/>
                          </a:rPr>
                          <m:t>𝑒𝑛h𝑎𝑛𝑐𝑒𝑚𝑒𝑛𝑡</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m:t>
                        </m:r>
                      </m:num>
                      <m:den>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𝑓</m:t>
                            </m:r>
                          </m:e>
                        </m:d>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𝑛</m:t>
                        </m:r>
                      </m:den>
                    </m:f>
                  </m:oMath>
                </a14:m>
                <a:br>
                  <a:rPr lang="en-US" sz="1800" dirty="0"/>
                </a:br>
                <a:br>
                  <a:rPr lang="en-US" sz="1800" dirty="0"/>
                </a:br>
                <a:br>
                  <a:rPr lang="en-US" sz="1800" dirty="0"/>
                </a:br>
                <a:r>
                  <a:rPr lang="en-US" sz="1800" dirty="0"/>
                  <a:t>where </a:t>
                </a:r>
                <a:r>
                  <a:rPr lang="en-US" sz="1800" i="1" dirty="0"/>
                  <a:t>f  </a:t>
                </a:r>
                <a:r>
                  <a:rPr lang="en-US" sz="1800" dirty="0"/>
                  <a:t>= fraction of program that is parallelizable</a:t>
                </a:r>
                <a:br>
                  <a:rPr lang="en-US" sz="1800" dirty="0"/>
                </a:br>
                <a:r>
                  <a:rPr lang="en-US" sz="1800" dirty="0"/>
                  <a:t>           </a:t>
                </a:r>
                <a:r>
                  <a:rPr lang="en-US" sz="1800" i="1" dirty="0"/>
                  <a:t>n </a:t>
                </a:r>
                <a:r>
                  <a:rPr lang="en-US" sz="1800" dirty="0"/>
                  <a:t>= parallel processors</a:t>
                </a:r>
                <a:br>
                  <a:rPr lang="en-US" sz="1800" dirty="0"/>
                </a:br>
                <a:br>
                  <a:rPr lang="en-US" sz="1800" dirty="0"/>
                </a:br>
                <a:r>
                  <a:rPr lang="en-US" sz="1800" dirty="0"/>
                  <a:t>Assumptions:</a:t>
                </a:r>
                <a:br>
                  <a:rPr lang="en-US" sz="1800" dirty="0"/>
                </a:br>
                <a:r>
                  <a:rPr lang="en-US" sz="1800" dirty="0"/>
                  <a:t>Parallelizable work distributes perfectly onto </a:t>
                </a:r>
                <a:r>
                  <a:rPr lang="en-US" sz="1800" i="1" dirty="0"/>
                  <a:t>n</a:t>
                </a:r>
                <a:r>
                  <a:rPr lang="en-US" sz="1800" dirty="0"/>
                  <a:t> processors of equal capability</a:t>
                </a:r>
                <a:endParaRPr lang="en-US" sz="1800" dirty="0">
                  <a:hlinkClick r:id="rId2"/>
                </a:endParaRPr>
              </a:p>
              <a:p>
                <a:endParaRPr lang="en-US" dirty="0"/>
              </a:p>
            </p:txBody>
          </p:sp>
        </mc:Choice>
        <mc:Fallback xmlns="">
          <p:sp>
            <p:nvSpPr>
              <p:cNvPr id="3" name="Content Placeholder 2">
                <a:extLst>
                  <a:ext uri="{FF2B5EF4-FFF2-40B4-BE49-F238E27FC236}">
                    <a16:creationId xmlns:a16="http://schemas.microsoft.com/office/drawing/2014/main" id="{9AF699BA-85D1-1CFD-091D-8D298F4F7CE7}"/>
                  </a:ext>
                </a:extLst>
              </p:cNvPr>
              <p:cNvSpPr>
                <a:spLocks noGrp="1" noRot="1" noChangeAspect="1" noMove="1" noResize="1" noEditPoints="1" noAdjustHandles="1" noChangeArrowheads="1" noChangeShapeType="1" noTextEdit="1"/>
              </p:cNvSpPr>
              <p:nvPr>
                <p:ph idx="1"/>
              </p:nvPr>
            </p:nvSpPr>
            <p:spPr>
              <a:xfrm>
                <a:off x="581193" y="2384971"/>
                <a:ext cx="11029615" cy="3634486"/>
              </a:xfrm>
              <a:blipFill>
                <a:blip r:embed="rId3"/>
                <a:stretch>
                  <a:fillRect l="-166" t="-1678" r="-166"/>
                </a:stretch>
              </a:blipFill>
            </p:spPr>
            <p:txBody>
              <a:bodyPr/>
              <a:lstStyle/>
              <a:p>
                <a:r>
                  <a:rPr lang="en-US">
                    <a:noFill/>
                  </a:rPr>
                  <a:t> </a:t>
                </a:r>
              </a:p>
            </p:txBody>
          </p:sp>
        </mc:Fallback>
      </mc:AlternateContent>
    </p:spTree>
    <p:extLst>
      <p:ext uri="{BB962C8B-B14F-4D97-AF65-F5344CB8AC3E}">
        <p14:creationId xmlns:p14="http://schemas.microsoft.com/office/powerpoint/2010/main" val="98860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a:xfrm>
            <a:off x="430306" y="702156"/>
            <a:ext cx="11180502" cy="454291"/>
          </a:xfrm>
        </p:spPr>
        <p:txBody>
          <a:bodyPr>
            <a:normAutofit fontScale="90000"/>
          </a:bodyPr>
          <a:lstStyle/>
          <a:p>
            <a:r>
              <a:rPr lang="en-US" dirty="0"/>
              <a:t>Merge SORT</a:t>
            </a:r>
          </a:p>
        </p:txBody>
      </p:sp>
      <p:sp>
        <p:nvSpPr>
          <p:cNvPr id="7" name="Content Placeholder 6">
            <a:extLst>
              <a:ext uri="{FF2B5EF4-FFF2-40B4-BE49-F238E27FC236}">
                <a16:creationId xmlns:a16="http://schemas.microsoft.com/office/drawing/2014/main" id="{4C7B32BC-E778-B8B2-C43C-941B74723641}"/>
              </a:ext>
            </a:extLst>
          </p:cNvPr>
          <p:cNvSpPr>
            <a:spLocks noGrp="1"/>
          </p:cNvSpPr>
          <p:nvPr>
            <p:ph idx="1"/>
          </p:nvPr>
        </p:nvSpPr>
        <p:spPr/>
        <p:txBody>
          <a:bodyPr>
            <a:noAutofit/>
          </a:bodyPr>
          <a:lstStyle/>
          <a:p>
            <a:r>
              <a:rPr lang="en-US" sz="2400" dirty="0"/>
              <a:t>Merge Sort is a Divide and Conquer algorithm. Implementation of this algorithm involves three steps i.e. divide, conquer and merge. </a:t>
            </a:r>
          </a:p>
          <a:p>
            <a:r>
              <a:rPr lang="en-US" sz="2400" dirty="0"/>
              <a:t>The algorithm divides the input array into two </a:t>
            </a:r>
            <a:r>
              <a:rPr lang="en-US" sz="2400" dirty="0" err="1"/>
              <a:t>sublists</a:t>
            </a:r>
            <a:r>
              <a:rPr lang="en-US" sz="2400" dirty="0"/>
              <a:t>, then it separates these two </a:t>
            </a:r>
            <a:r>
              <a:rPr lang="en-US" sz="2400" dirty="0" err="1"/>
              <a:t>sublists</a:t>
            </a:r>
            <a:r>
              <a:rPr lang="en-US" sz="2400" dirty="0"/>
              <a:t> into four </a:t>
            </a:r>
            <a:r>
              <a:rPr lang="en-US" sz="2400" dirty="0" err="1"/>
              <a:t>sublists</a:t>
            </a:r>
            <a:r>
              <a:rPr lang="en-US" sz="2400" dirty="0"/>
              <a:t>, this process is continued until the lists are broken down until they can no longer be divided, leaving N </a:t>
            </a:r>
            <a:r>
              <a:rPr lang="en-US" sz="2400" dirty="0" err="1"/>
              <a:t>sublists</a:t>
            </a:r>
            <a:r>
              <a:rPr lang="en-US" sz="2400" dirty="0"/>
              <a:t> with just 1 element each, these N </a:t>
            </a:r>
            <a:r>
              <a:rPr lang="en-US" sz="2400" dirty="0" err="1"/>
              <a:t>sublists</a:t>
            </a:r>
            <a:r>
              <a:rPr lang="en-US" sz="2400" dirty="0"/>
              <a:t> can be considered as sorted. Here N is the length of the input array to be sorted. </a:t>
            </a:r>
          </a:p>
          <a:p>
            <a:r>
              <a:rPr lang="en-US" sz="2400" dirty="0"/>
              <a:t>Once these lists cannot be broken down further, it starts merging these N </a:t>
            </a:r>
            <a:r>
              <a:rPr lang="en-US" sz="2400" dirty="0" err="1"/>
              <a:t>sublists</a:t>
            </a:r>
            <a:r>
              <a:rPr lang="en-US" sz="2400" dirty="0"/>
              <a:t> such that merged lists are sorted in a particular order (say ascending order), conquering sort problem one step at a time.</a:t>
            </a:r>
          </a:p>
        </p:txBody>
      </p:sp>
    </p:spTree>
    <p:extLst>
      <p:ext uri="{BB962C8B-B14F-4D97-AF65-F5344CB8AC3E}">
        <p14:creationId xmlns:p14="http://schemas.microsoft.com/office/powerpoint/2010/main" val="416705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A9E9-357B-D1D3-2021-59B73AACEFCC}"/>
              </a:ext>
            </a:extLst>
          </p:cNvPr>
          <p:cNvSpPr>
            <a:spLocks noGrp="1"/>
          </p:cNvSpPr>
          <p:nvPr>
            <p:ph type="title"/>
          </p:nvPr>
        </p:nvSpPr>
        <p:spPr>
          <a:xfrm>
            <a:off x="430306" y="702156"/>
            <a:ext cx="11180502" cy="454291"/>
          </a:xfrm>
        </p:spPr>
        <p:txBody>
          <a:bodyPr>
            <a:normAutofit fontScale="90000"/>
          </a:bodyPr>
          <a:lstStyle/>
          <a:p>
            <a:r>
              <a:rPr lang="en-US" dirty="0"/>
              <a:t>Merge SORT (illustration)</a:t>
            </a:r>
          </a:p>
        </p:txBody>
      </p:sp>
      <p:pic>
        <p:nvPicPr>
          <p:cNvPr id="6" name="MERGE_SORT">
            <a:hlinkClick r:id="" action="ppaction://media"/>
            <a:extLst>
              <a:ext uri="{FF2B5EF4-FFF2-40B4-BE49-F238E27FC236}">
                <a16:creationId xmlns:a16="http://schemas.microsoft.com/office/drawing/2014/main" id="{8CF78896-6C05-2371-0B6C-3AE5FCA03E1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0868" y="1172776"/>
            <a:ext cx="10859939" cy="4818903"/>
          </a:xfrm>
        </p:spPr>
      </p:pic>
    </p:spTree>
    <p:extLst>
      <p:ext uri="{BB962C8B-B14F-4D97-AF65-F5344CB8AC3E}">
        <p14:creationId xmlns:p14="http://schemas.microsoft.com/office/powerpoint/2010/main" val="5078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Merge SORT … Hardware implementation</a:t>
            </a:r>
          </a:p>
        </p:txBody>
      </p:sp>
      <p:pic>
        <p:nvPicPr>
          <p:cNvPr id="5" name="Content Placeholder 4">
            <a:extLst>
              <a:ext uri="{FF2B5EF4-FFF2-40B4-BE49-F238E27FC236}">
                <a16:creationId xmlns:a16="http://schemas.microsoft.com/office/drawing/2014/main" id="{F2349975-C151-8EE4-5E30-CC5E3BD82190}"/>
              </a:ext>
            </a:extLst>
          </p:cNvPr>
          <p:cNvPicPr>
            <a:picLocks noGrp="1" noChangeAspect="1"/>
          </p:cNvPicPr>
          <p:nvPr>
            <p:ph idx="1"/>
          </p:nvPr>
        </p:nvPicPr>
        <p:blipFill>
          <a:blip r:embed="rId2"/>
          <a:stretch>
            <a:fillRect/>
          </a:stretch>
        </p:blipFill>
        <p:spPr>
          <a:xfrm>
            <a:off x="1571003" y="1980220"/>
            <a:ext cx="8671609" cy="4877780"/>
          </a:xfrm>
        </p:spPr>
      </p:pic>
      <p:sp>
        <p:nvSpPr>
          <p:cNvPr id="6" name="Freeform: Shape 5">
            <a:extLst>
              <a:ext uri="{FF2B5EF4-FFF2-40B4-BE49-F238E27FC236}">
                <a16:creationId xmlns:a16="http://schemas.microsoft.com/office/drawing/2014/main" id="{D1424E9F-6AB2-826A-9FB7-F786F6DD9D32}"/>
              </a:ext>
            </a:extLst>
          </p:cNvPr>
          <p:cNvSpPr/>
          <p:nvPr/>
        </p:nvSpPr>
        <p:spPr>
          <a:xfrm>
            <a:off x="1533525" y="3346359"/>
            <a:ext cx="2019300" cy="757311"/>
          </a:xfrm>
          <a:custGeom>
            <a:avLst/>
            <a:gdLst>
              <a:gd name="connsiteX0" fmla="*/ 5594 w 1206935"/>
              <a:gd name="connsiteY0" fmla="*/ 405935 h 757311"/>
              <a:gd name="connsiteX1" fmla="*/ 157994 w 1206935"/>
              <a:gd name="connsiteY1" fmla="*/ 639018 h 757311"/>
              <a:gd name="connsiteX2" fmla="*/ 471758 w 1206935"/>
              <a:gd name="connsiteY2" fmla="*/ 728665 h 757311"/>
              <a:gd name="connsiteX3" fmla="*/ 848276 w 1206935"/>
              <a:gd name="connsiteY3" fmla="*/ 746594 h 757311"/>
              <a:gd name="connsiteX4" fmla="*/ 1144111 w 1206935"/>
              <a:gd name="connsiteY4" fmla="*/ 576265 h 757311"/>
              <a:gd name="connsiteX5" fmla="*/ 1179970 w 1206935"/>
              <a:gd name="connsiteY5" fmla="*/ 343183 h 757311"/>
              <a:gd name="connsiteX6" fmla="*/ 821382 w 1206935"/>
              <a:gd name="connsiteY6" fmla="*/ 20453 h 757311"/>
              <a:gd name="connsiteX7" fmla="*/ 435899 w 1206935"/>
              <a:gd name="connsiteY7" fmla="*/ 47347 h 757311"/>
              <a:gd name="connsiteX8" fmla="*/ 140064 w 1206935"/>
              <a:gd name="connsiteY8" fmla="*/ 163888 h 757311"/>
              <a:gd name="connsiteX9" fmla="*/ 41452 w 1206935"/>
              <a:gd name="connsiteY9" fmla="*/ 316288 h 757311"/>
              <a:gd name="connsiteX10" fmla="*/ 5594 w 1206935"/>
              <a:gd name="connsiteY10" fmla="*/ 405935 h 7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935" h="757311">
                <a:moveTo>
                  <a:pt x="5594" y="405935"/>
                </a:moveTo>
                <a:cubicBezTo>
                  <a:pt x="25018" y="459723"/>
                  <a:pt x="80300" y="585230"/>
                  <a:pt x="157994" y="639018"/>
                </a:cubicBezTo>
                <a:cubicBezTo>
                  <a:pt x="235688" y="692806"/>
                  <a:pt x="356711" y="710736"/>
                  <a:pt x="471758" y="728665"/>
                </a:cubicBezTo>
                <a:cubicBezTo>
                  <a:pt x="586805" y="746594"/>
                  <a:pt x="736217" y="771994"/>
                  <a:pt x="848276" y="746594"/>
                </a:cubicBezTo>
                <a:cubicBezTo>
                  <a:pt x="960335" y="721194"/>
                  <a:pt x="1088829" y="643500"/>
                  <a:pt x="1144111" y="576265"/>
                </a:cubicBezTo>
                <a:cubicBezTo>
                  <a:pt x="1199393" y="509030"/>
                  <a:pt x="1233758" y="435818"/>
                  <a:pt x="1179970" y="343183"/>
                </a:cubicBezTo>
                <a:cubicBezTo>
                  <a:pt x="1126182" y="250548"/>
                  <a:pt x="945394" y="69759"/>
                  <a:pt x="821382" y="20453"/>
                </a:cubicBezTo>
                <a:cubicBezTo>
                  <a:pt x="697370" y="-28853"/>
                  <a:pt x="549452" y="23441"/>
                  <a:pt x="435899" y="47347"/>
                </a:cubicBezTo>
                <a:cubicBezTo>
                  <a:pt x="322346" y="71253"/>
                  <a:pt x="205805" y="119064"/>
                  <a:pt x="140064" y="163888"/>
                </a:cubicBezTo>
                <a:cubicBezTo>
                  <a:pt x="74323" y="208711"/>
                  <a:pt x="60876" y="274453"/>
                  <a:pt x="41452" y="316288"/>
                </a:cubicBezTo>
                <a:cubicBezTo>
                  <a:pt x="22029" y="358123"/>
                  <a:pt x="-13830" y="352147"/>
                  <a:pt x="5594" y="40593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reeform: Shape 6">
            <a:extLst>
              <a:ext uri="{FF2B5EF4-FFF2-40B4-BE49-F238E27FC236}">
                <a16:creationId xmlns:a16="http://schemas.microsoft.com/office/drawing/2014/main" id="{E1AA097A-DDC1-D3DF-089B-B2C38E24A2D0}"/>
              </a:ext>
            </a:extLst>
          </p:cNvPr>
          <p:cNvSpPr/>
          <p:nvPr/>
        </p:nvSpPr>
        <p:spPr>
          <a:xfrm>
            <a:off x="3552825" y="3318523"/>
            <a:ext cx="2019300" cy="757311"/>
          </a:xfrm>
          <a:custGeom>
            <a:avLst/>
            <a:gdLst>
              <a:gd name="connsiteX0" fmla="*/ 5594 w 1206935"/>
              <a:gd name="connsiteY0" fmla="*/ 405935 h 757311"/>
              <a:gd name="connsiteX1" fmla="*/ 157994 w 1206935"/>
              <a:gd name="connsiteY1" fmla="*/ 639018 h 757311"/>
              <a:gd name="connsiteX2" fmla="*/ 471758 w 1206935"/>
              <a:gd name="connsiteY2" fmla="*/ 728665 h 757311"/>
              <a:gd name="connsiteX3" fmla="*/ 848276 w 1206935"/>
              <a:gd name="connsiteY3" fmla="*/ 746594 h 757311"/>
              <a:gd name="connsiteX4" fmla="*/ 1144111 w 1206935"/>
              <a:gd name="connsiteY4" fmla="*/ 576265 h 757311"/>
              <a:gd name="connsiteX5" fmla="*/ 1179970 w 1206935"/>
              <a:gd name="connsiteY5" fmla="*/ 343183 h 757311"/>
              <a:gd name="connsiteX6" fmla="*/ 821382 w 1206935"/>
              <a:gd name="connsiteY6" fmla="*/ 20453 h 757311"/>
              <a:gd name="connsiteX7" fmla="*/ 435899 w 1206935"/>
              <a:gd name="connsiteY7" fmla="*/ 47347 h 757311"/>
              <a:gd name="connsiteX8" fmla="*/ 140064 w 1206935"/>
              <a:gd name="connsiteY8" fmla="*/ 163888 h 757311"/>
              <a:gd name="connsiteX9" fmla="*/ 41452 w 1206935"/>
              <a:gd name="connsiteY9" fmla="*/ 316288 h 757311"/>
              <a:gd name="connsiteX10" fmla="*/ 5594 w 1206935"/>
              <a:gd name="connsiteY10" fmla="*/ 405935 h 7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935" h="757311">
                <a:moveTo>
                  <a:pt x="5594" y="405935"/>
                </a:moveTo>
                <a:cubicBezTo>
                  <a:pt x="25018" y="459723"/>
                  <a:pt x="80300" y="585230"/>
                  <a:pt x="157994" y="639018"/>
                </a:cubicBezTo>
                <a:cubicBezTo>
                  <a:pt x="235688" y="692806"/>
                  <a:pt x="356711" y="710736"/>
                  <a:pt x="471758" y="728665"/>
                </a:cubicBezTo>
                <a:cubicBezTo>
                  <a:pt x="586805" y="746594"/>
                  <a:pt x="736217" y="771994"/>
                  <a:pt x="848276" y="746594"/>
                </a:cubicBezTo>
                <a:cubicBezTo>
                  <a:pt x="960335" y="721194"/>
                  <a:pt x="1088829" y="643500"/>
                  <a:pt x="1144111" y="576265"/>
                </a:cubicBezTo>
                <a:cubicBezTo>
                  <a:pt x="1199393" y="509030"/>
                  <a:pt x="1233758" y="435818"/>
                  <a:pt x="1179970" y="343183"/>
                </a:cubicBezTo>
                <a:cubicBezTo>
                  <a:pt x="1126182" y="250548"/>
                  <a:pt x="945394" y="69759"/>
                  <a:pt x="821382" y="20453"/>
                </a:cubicBezTo>
                <a:cubicBezTo>
                  <a:pt x="697370" y="-28853"/>
                  <a:pt x="549452" y="23441"/>
                  <a:pt x="435899" y="47347"/>
                </a:cubicBezTo>
                <a:cubicBezTo>
                  <a:pt x="322346" y="71253"/>
                  <a:pt x="205805" y="119064"/>
                  <a:pt x="140064" y="163888"/>
                </a:cubicBezTo>
                <a:cubicBezTo>
                  <a:pt x="74323" y="208711"/>
                  <a:pt x="60876" y="274453"/>
                  <a:pt x="41452" y="316288"/>
                </a:cubicBezTo>
                <a:cubicBezTo>
                  <a:pt x="22029" y="358123"/>
                  <a:pt x="-13830" y="352147"/>
                  <a:pt x="5594" y="40593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reeform: Shape 7">
            <a:extLst>
              <a:ext uri="{FF2B5EF4-FFF2-40B4-BE49-F238E27FC236}">
                <a16:creationId xmlns:a16="http://schemas.microsoft.com/office/drawing/2014/main" id="{5BB2ABC6-281B-23EB-703A-09C876CBE858}"/>
              </a:ext>
            </a:extLst>
          </p:cNvPr>
          <p:cNvSpPr/>
          <p:nvPr/>
        </p:nvSpPr>
        <p:spPr>
          <a:xfrm>
            <a:off x="5695950" y="3346358"/>
            <a:ext cx="2019300" cy="757311"/>
          </a:xfrm>
          <a:custGeom>
            <a:avLst/>
            <a:gdLst>
              <a:gd name="connsiteX0" fmla="*/ 5594 w 1206935"/>
              <a:gd name="connsiteY0" fmla="*/ 405935 h 757311"/>
              <a:gd name="connsiteX1" fmla="*/ 157994 w 1206935"/>
              <a:gd name="connsiteY1" fmla="*/ 639018 h 757311"/>
              <a:gd name="connsiteX2" fmla="*/ 471758 w 1206935"/>
              <a:gd name="connsiteY2" fmla="*/ 728665 h 757311"/>
              <a:gd name="connsiteX3" fmla="*/ 848276 w 1206935"/>
              <a:gd name="connsiteY3" fmla="*/ 746594 h 757311"/>
              <a:gd name="connsiteX4" fmla="*/ 1144111 w 1206935"/>
              <a:gd name="connsiteY4" fmla="*/ 576265 h 757311"/>
              <a:gd name="connsiteX5" fmla="*/ 1179970 w 1206935"/>
              <a:gd name="connsiteY5" fmla="*/ 343183 h 757311"/>
              <a:gd name="connsiteX6" fmla="*/ 821382 w 1206935"/>
              <a:gd name="connsiteY6" fmla="*/ 20453 h 757311"/>
              <a:gd name="connsiteX7" fmla="*/ 435899 w 1206935"/>
              <a:gd name="connsiteY7" fmla="*/ 47347 h 757311"/>
              <a:gd name="connsiteX8" fmla="*/ 140064 w 1206935"/>
              <a:gd name="connsiteY8" fmla="*/ 163888 h 757311"/>
              <a:gd name="connsiteX9" fmla="*/ 41452 w 1206935"/>
              <a:gd name="connsiteY9" fmla="*/ 316288 h 757311"/>
              <a:gd name="connsiteX10" fmla="*/ 5594 w 1206935"/>
              <a:gd name="connsiteY10" fmla="*/ 405935 h 7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935" h="757311">
                <a:moveTo>
                  <a:pt x="5594" y="405935"/>
                </a:moveTo>
                <a:cubicBezTo>
                  <a:pt x="25018" y="459723"/>
                  <a:pt x="80300" y="585230"/>
                  <a:pt x="157994" y="639018"/>
                </a:cubicBezTo>
                <a:cubicBezTo>
                  <a:pt x="235688" y="692806"/>
                  <a:pt x="356711" y="710736"/>
                  <a:pt x="471758" y="728665"/>
                </a:cubicBezTo>
                <a:cubicBezTo>
                  <a:pt x="586805" y="746594"/>
                  <a:pt x="736217" y="771994"/>
                  <a:pt x="848276" y="746594"/>
                </a:cubicBezTo>
                <a:cubicBezTo>
                  <a:pt x="960335" y="721194"/>
                  <a:pt x="1088829" y="643500"/>
                  <a:pt x="1144111" y="576265"/>
                </a:cubicBezTo>
                <a:cubicBezTo>
                  <a:pt x="1199393" y="509030"/>
                  <a:pt x="1233758" y="435818"/>
                  <a:pt x="1179970" y="343183"/>
                </a:cubicBezTo>
                <a:cubicBezTo>
                  <a:pt x="1126182" y="250548"/>
                  <a:pt x="945394" y="69759"/>
                  <a:pt x="821382" y="20453"/>
                </a:cubicBezTo>
                <a:cubicBezTo>
                  <a:pt x="697370" y="-28853"/>
                  <a:pt x="549452" y="23441"/>
                  <a:pt x="435899" y="47347"/>
                </a:cubicBezTo>
                <a:cubicBezTo>
                  <a:pt x="322346" y="71253"/>
                  <a:pt x="205805" y="119064"/>
                  <a:pt x="140064" y="163888"/>
                </a:cubicBezTo>
                <a:cubicBezTo>
                  <a:pt x="74323" y="208711"/>
                  <a:pt x="60876" y="274453"/>
                  <a:pt x="41452" y="316288"/>
                </a:cubicBezTo>
                <a:cubicBezTo>
                  <a:pt x="22029" y="358123"/>
                  <a:pt x="-13830" y="352147"/>
                  <a:pt x="5594" y="40593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Freeform: Shape 8">
            <a:extLst>
              <a:ext uri="{FF2B5EF4-FFF2-40B4-BE49-F238E27FC236}">
                <a16:creationId xmlns:a16="http://schemas.microsoft.com/office/drawing/2014/main" id="{6066909D-C33F-1393-8838-B1D7B8BFA712}"/>
              </a:ext>
            </a:extLst>
          </p:cNvPr>
          <p:cNvSpPr/>
          <p:nvPr/>
        </p:nvSpPr>
        <p:spPr>
          <a:xfrm>
            <a:off x="7839075" y="3383592"/>
            <a:ext cx="2019300" cy="757311"/>
          </a:xfrm>
          <a:custGeom>
            <a:avLst/>
            <a:gdLst>
              <a:gd name="connsiteX0" fmla="*/ 5594 w 1206935"/>
              <a:gd name="connsiteY0" fmla="*/ 405935 h 757311"/>
              <a:gd name="connsiteX1" fmla="*/ 157994 w 1206935"/>
              <a:gd name="connsiteY1" fmla="*/ 639018 h 757311"/>
              <a:gd name="connsiteX2" fmla="*/ 471758 w 1206935"/>
              <a:gd name="connsiteY2" fmla="*/ 728665 h 757311"/>
              <a:gd name="connsiteX3" fmla="*/ 848276 w 1206935"/>
              <a:gd name="connsiteY3" fmla="*/ 746594 h 757311"/>
              <a:gd name="connsiteX4" fmla="*/ 1144111 w 1206935"/>
              <a:gd name="connsiteY4" fmla="*/ 576265 h 757311"/>
              <a:gd name="connsiteX5" fmla="*/ 1179970 w 1206935"/>
              <a:gd name="connsiteY5" fmla="*/ 343183 h 757311"/>
              <a:gd name="connsiteX6" fmla="*/ 821382 w 1206935"/>
              <a:gd name="connsiteY6" fmla="*/ 20453 h 757311"/>
              <a:gd name="connsiteX7" fmla="*/ 435899 w 1206935"/>
              <a:gd name="connsiteY7" fmla="*/ 47347 h 757311"/>
              <a:gd name="connsiteX8" fmla="*/ 140064 w 1206935"/>
              <a:gd name="connsiteY8" fmla="*/ 163888 h 757311"/>
              <a:gd name="connsiteX9" fmla="*/ 41452 w 1206935"/>
              <a:gd name="connsiteY9" fmla="*/ 316288 h 757311"/>
              <a:gd name="connsiteX10" fmla="*/ 5594 w 1206935"/>
              <a:gd name="connsiteY10" fmla="*/ 405935 h 7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935" h="757311">
                <a:moveTo>
                  <a:pt x="5594" y="405935"/>
                </a:moveTo>
                <a:cubicBezTo>
                  <a:pt x="25018" y="459723"/>
                  <a:pt x="80300" y="585230"/>
                  <a:pt x="157994" y="639018"/>
                </a:cubicBezTo>
                <a:cubicBezTo>
                  <a:pt x="235688" y="692806"/>
                  <a:pt x="356711" y="710736"/>
                  <a:pt x="471758" y="728665"/>
                </a:cubicBezTo>
                <a:cubicBezTo>
                  <a:pt x="586805" y="746594"/>
                  <a:pt x="736217" y="771994"/>
                  <a:pt x="848276" y="746594"/>
                </a:cubicBezTo>
                <a:cubicBezTo>
                  <a:pt x="960335" y="721194"/>
                  <a:pt x="1088829" y="643500"/>
                  <a:pt x="1144111" y="576265"/>
                </a:cubicBezTo>
                <a:cubicBezTo>
                  <a:pt x="1199393" y="509030"/>
                  <a:pt x="1233758" y="435818"/>
                  <a:pt x="1179970" y="343183"/>
                </a:cubicBezTo>
                <a:cubicBezTo>
                  <a:pt x="1126182" y="250548"/>
                  <a:pt x="945394" y="69759"/>
                  <a:pt x="821382" y="20453"/>
                </a:cubicBezTo>
                <a:cubicBezTo>
                  <a:pt x="697370" y="-28853"/>
                  <a:pt x="549452" y="23441"/>
                  <a:pt x="435899" y="47347"/>
                </a:cubicBezTo>
                <a:cubicBezTo>
                  <a:pt x="322346" y="71253"/>
                  <a:pt x="205805" y="119064"/>
                  <a:pt x="140064" y="163888"/>
                </a:cubicBezTo>
                <a:cubicBezTo>
                  <a:pt x="74323" y="208711"/>
                  <a:pt x="60876" y="274453"/>
                  <a:pt x="41452" y="316288"/>
                </a:cubicBezTo>
                <a:cubicBezTo>
                  <a:pt x="22029" y="358123"/>
                  <a:pt x="-13830" y="352147"/>
                  <a:pt x="5594" y="40593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41C8DA9F-B488-5CAF-EB18-315103F05D6F}"/>
              </a:ext>
            </a:extLst>
          </p:cNvPr>
          <p:cNvSpPr/>
          <p:nvPr/>
        </p:nvSpPr>
        <p:spPr>
          <a:xfrm>
            <a:off x="2357718" y="4285125"/>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B77364-F6CF-A65D-BAB1-1E4CDEED094E}"/>
              </a:ext>
            </a:extLst>
          </p:cNvPr>
          <p:cNvSpPr/>
          <p:nvPr/>
        </p:nvSpPr>
        <p:spPr>
          <a:xfrm>
            <a:off x="4401671" y="4285125"/>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09A0E5-6A8E-3702-025C-AC8B94CF9041}"/>
              </a:ext>
            </a:extLst>
          </p:cNvPr>
          <p:cNvSpPr/>
          <p:nvPr/>
        </p:nvSpPr>
        <p:spPr>
          <a:xfrm>
            <a:off x="6427695" y="4285125"/>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9124-F964-5A37-A4A1-437175D76058}"/>
              </a:ext>
            </a:extLst>
          </p:cNvPr>
          <p:cNvSpPr/>
          <p:nvPr/>
        </p:nvSpPr>
        <p:spPr>
          <a:xfrm>
            <a:off x="8570819" y="4285125"/>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0F5DA3-4CB9-81E4-30FF-B8238C67B488}"/>
              </a:ext>
            </a:extLst>
          </p:cNvPr>
          <p:cNvSpPr/>
          <p:nvPr/>
        </p:nvSpPr>
        <p:spPr>
          <a:xfrm>
            <a:off x="3397624" y="5469501"/>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6E0DB9-5348-CFA3-7A25-F9A6E645B454}"/>
              </a:ext>
            </a:extLst>
          </p:cNvPr>
          <p:cNvSpPr/>
          <p:nvPr/>
        </p:nvSpPr>
        <p:spPr>
          <a:xfrm>
            <a:off x="7769038" y="5457627"/>
            <a:ext cx="555811"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B6A784-CE48-D457-CF0B-203115447AC9}"/>
              </a:ext>
            </a:extLst>
          </p:cNvPr>
          <p:cNvSpPr/>
          <p:nvPr/>
        </p:nvSpPr>
        <p:spPr>
          <a:xfrm>
            <a:off x="5572125" y="6204611"/>
            <a:ext cx="523875"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29EC807-F580-B4A0-C2EC-0F4E36EDCB06}"/>
              </a:ext>
            </a:extLst>
          </p:cNvPr>
          <p:cNvCxnSpPr>
            <a:cxnSpLocks/>
            <a:endCxn id="3" idx="0"/>
          </p:cNvCxnSpPr>
          <p:nvPr/>
        </p:nvCxnSpPr>
        <p:spPr>
          <a:xfrm>
            <a:off x="2635624" y="3978846"/>
            <a:ext cx="0" cy="30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6BBFD0-ACD0-2BFA-E2D8-CEDCA89726CE}"/>
              </a:ext>
            </a:extLst>
          </p:cNvPr>
          <p:cNvCxnSpPr>
            <a:cxnSpLocks/>
            <a:endCxn id="4" idx="0"/>
          </p:cNvCxnSpPr>
          <p:nvPr/>
        </p:nvCxnSpPr>
        <p:spPr>
          <a:xfrm>
            <a:off x="4679576" y="4094652"/>
            <a:ext cx="1" cy="19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4AA9D2B-6747-9511-1ADF-9E7A04D0D35B}"/>
              </a:ext>
            </a:extLst>
          </p:cNvPr>
          <p:cNvCxnSpPr>
            <a:cxnSpLocks/>
            <a:endCxn id="10" idx="0"/>
          </p:cNvCxnSpPr>
          <p:nvPr/>
        </p:nvCxnSpPr>
        <p:spPr>
          <a:xfrm>
            <a:off x="6705600" y="4094652"/>
            <a:ext cx="1" cy="19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A8E648-5908-B499-AB86-9D9413151CA1}"/>
              </a:ext>
            </a:extLst>
          </p:cNvPr>
          <p:cNvCxnSpPr>
            <a:cxnSpLocks/>
            <a:endCxn id="11" idx="0"/>
          </p:cNvCxnSpPr>
          <p:nvPr/>
        </p:nvCxnSpPr>
        <p:spPr>
          <a:xfrm>
            <a:off x="8848725" y="4126867"/>
            <a:ext cx="0" cy="15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0D30F-7B58-472F-404A-A9FC72A1F8A3}"/>
              </a:ext>
            </a:extLst>
          </p:cNvPr>
          <p:cNvCxnSpPr>
            <a:stCxn id="3" idx="2"/>
            <a:endCxn id="12" idx="0"/>
          </p:cNvCxnSpPr>
          <p:nvPr/>
        </p:nvCxnSpPr>
        <p:spPr>
          <a:xfrm>
            <a:off x="2635624" y="4876795"/>
            <a:ext cx="1039906" cy="59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A101BC-128F-11AF-AE43-40ADA1A0CEC3}"/>
              </a:ext>
            </a:extLst>
          </p:cNvPr>
          <p:cNvCxnSpPr>
            <a:stCxn id="4" idx="2"/>
            <a:endCxn id="12" idx="0"/>
          </p:cNvCxnSpPr>
          <p:nvPr/>
        </p:nvCxnSpPr>
        <p:spPr>
          <a:xfrm flipH="1">
            <a:off x="3675530" y="4876795"/>
            <a:ext cx="1004047" cy="59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E29FB86-EC40-C507-1FE2-E3B80D292394}"/>
              </a:ext>
            </a:extLst>
          </p:cNvPr>
          <p:cNvCxnSpPr>
            <a:endCxn id="13" idx="0"/>
          </p:cNvCxnSpPr>
          <p:nvPr/>
        </p:nvCxnSpPr>
        <p:spPr>
          <a:xfrm>
            <a:off x="6729132" y="4876795"/>
            <a:ext cx="1317812" cy="58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021C9EC-6959-D5FE-7735-3B0EE72E893A}"/>
              </a:ext>
            </a:extLst>
          </p:cNvPr>
          <p:cNvCxnSpPr>
            <a:stCxn id="11" idx="2"/>
            <a:endCxn id="13" idx="0"/>
          </p:cNvCxnSpPr>
          <p:nvPr/>
        </p:nvCxnSpPr>
        <p:spPr>
          <a:xfrm flipH="1">
            <a:off x="8046944" y="4876795"/>
            <a:ext cx="801781" cy="58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861477-07C3-2CAD-1228-81506351EB67}"/>
              </a:ext>
            </a:extLst>
          </p:cNvPr>
          <p:cNvCxnSpPr>
            <a:stCxn id="12" idx="2"/>
            <a:endCxn id="14" idx="1"/>
          </p:cNvCxnSpPr>
          <p:nvPr/>
        </p:nvCxnSpPr>
        <p:spPr>
          <a:xfrm>
            <a:off x="3675530" y="6061171"/>
            <a:ext cx="1896595" cy="39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F1FC0-65D2-F608-9B33-B7FA5C0CC056}"/>
              </a:ext>
            </a:extLst>
          </p:cNvPr>
          <p:cNvCxnSpPr>
            <a:stCxn id="13" idx="2"/>
            <a:endCxn id="14" idx="3"/>
          </p:cNvCxnSpPr>
          <p:nvPr/>
        </p:nvCxnSpPr>
        <p:spPr>
          <a:xfrm flipH="1">
            <a:off x="6096000" y="6049297"/>
            <a:ext cx="1950944" cy="41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0C7D7A-1852-B754-E775-9C889A13FB19}"/>
              </a:ext>
            </a:extLst>
          </p:cNvPr>
          <p:cNvCxnSpPr/>
          <p:nvPr/>
        </p:nvCxnSpPr>
        <p:spPr>
          <a:xfrm>
            <a:off x="1335743" y="5226424"/>
            <a:ext cx="9466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67610E2-9BAE-9C1C-3803-F4D218BA9100}"/>
              </a:ext>
            </a:extLst>
          </p:cNvPr>
          <p:cNvCxnSpPr/>
          <p:nvPr/>
        </p:nvCxnSpPr>
        <p:spPr>
          <a:xfrm>
            <a:off x="1348628" y="6168751"/>
            <a:ext cx="94667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5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9AA4-0FD7-C248-7C32-BDA9617A7210}"/>
              </a:ext>
            </a:extLst>
          </p:cNvPr>
          <p:cNvSpPr>
            <a:spLocks noGrp="1"/>
          </p:cNvSpPr>
          <p:nvPr>
            <p:ph type="title"/>
          </p:nvPr>
        </p:nvSpPr>
        <p:spPr/>
        <p:txBody>
          <a:bodyPr/>
          <a:lstStyle/>
          <a:p>
            <a:r>
              <a:rPr lang="en-US" dirty="0"/>
              <a:t>Merge SORT … Hardware implementation</a:t>
            </a:r>
          </a:p>
        </p:txBody>
      </p:sp>
      <p:pic>
        <p:nvPicPr>
          <p:cNvPr id="16" name="fifo-based-merge">
            <a:hlinkClick r:id="" action="ppaction://media"/>
            <a:extLst>
              <a:ext uri="{FF2B5EF4-FFF2-40B4-BE49-F238E27FC236}">
                <a16:creationId xmlns:a16="http://schemas.microsoft.com/office/drawing/2014/main" id="{BB286FF9-5D8B-3F65-1BC8-799C93A4E86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74028" y="2390550"/>
            <a:ext cx="10836779" cy="3633787"/>
          </a:xfrm>
        </p:spPr>
      </p:pic>
      <p:sp>
        <p:nvSpPr>
          <p:cNvPr id="3" name="TextBox 2">
            <a:extLst>
              <a:ext uri="{FF2B5EF4-FFF2-40B4-BE49-F238E27FC236}">
                <a16:creationId xmlns:a16="http://schemas.microsoft.com/office/drawing/2014/main" id="{E6C107CE-CBA4-34E2-E057-372F54346A43}"/>
              </a:ext>
            </a:extLst>
          </p:cNvPr>
          <p:cNvSpPr txBox="1"/>
          <p:nvPr/>
        </p:nvSpPr>
        <p:spPr>
          <a:xfrm>
            <a:off x="774028" y="4967125"/>
            <a:ext cx="11029615" cy="646331"/>
          </a:xfrm>
          <a:prstGeom prst="rect">
            <a:avLst/>
          </a:prstGeom>
          <a:noFill/>
        </p:spPr>
        <p:txBody>
          <a:bodyPr wrap="square" rtlCol="0">
            <a:spAutoFit/>
          </a:bodyPr>
          <a:lstStyle/>
          <a:p>
            <a:r>
              <a:rPr lang="en-US" dirty="0"/>
              <a:t>This hardware can produce only one output at a time and so result write back to memory cannot be parallelized even though input array data can be written in parallel.</a:t>
            </a:r>
          </a:p>
        </p:txBody>
      </p:sp>
    </p:spTree>
    <p:extLst>
      <p:ext uri="{BB962C8B-B14F-4D97-AF65-F5344CB8AC3E}">
        <p14:creationId xmlns:p14="http://schemas.microsoft.com/office/powerpoint/2010/main" val="145420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50"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{90C0E499-8F85-46C9-B827-1FE2877400E4}tf33552983_win32</Template>
  <TotalTime>5308</TotalTime>
  <Words>910</Words>
  <Application>Microsoft Office PowerPoint</Application>
  <PresentationFormat>Widescreen</PresentationFormat>
  <Paragraphs>131</Paragraphs>
  <Slides>22</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Cambria Math</vt:lpstr>
      <vt:lpstr>Franklin Gothic Book</vt:lpstr>
      <vt:lpstr>Franklin Gothic Demi</vt:lpstr>
      <vt:lpstr>Wingdings 2</vt:lpstr>
      <vt:lpstr>DividendVTI</vt:lpstr>
      <vt:lpstr>Hardware accelerated sorting </vt:lpstr>
      <vt:lpstr>Outline</vt:lpstr>
      <vt:lpstr>What is hardware acceleration?</vt:lpstr>
      <vt:lpstr>Why hardware acceleration?</vt:lpstr>
      <vt:lpstr>When to use hardware acceleration?</vt:lpstr>
      <vt:lpstr>Merge SORT</vt:lpstr>
      <vt:lpstr>Merge SORT (illustration)</vt:lpstr>
      <vt:lpstr>Merge SORT … Hardware implementation</vt:lpstr>
      <vt:lpstr>Merge SORT … Hardware implementation</vt:lpstr>
      <vt:lpstr>Merge SORT … Hardware SPEEDUP</vt:lpstr>
      <vt:lpstr>Merge SORT … Hardware SPEEDUP</vt:lpstr>
      <vt:lpstr>BITONIC SORTER</vt:lpstr>
      <vt:lpstr>BITONIC SORTER</vt:lpstr>
      <vt:lpstr>Implementation I : serial merge sort</vt:lpstr>
      <vt:lpstr>Implementation II : Hybrid merge sort</vt:lpstr>
      <vt:lpstr>Implementation III : IMPROVED Hybrid merge sort</vt:lpstr>
      <vt:lpstr>Results</vt:lpstr>
      <vt:lpstr>Conclusion</vt:lpstr>
      <vt:lpstr>THE END</vt:lpstr>
      <vt:lpstr>Backup</vt:lpstr>
      <vt:lpstr>What is a FIFO?</vt:lpstr>
      <vt:lpstr>FIFO-BASED MERGE SORTER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accelerated sorting</dc:title>
  <dc:creator>Garima</dc:creator>
  <cp:lastModifiedBy>Michael Salek</cp:lastModifiedBy>
  <cp:revision>12</cp:revision>
  <dcterms:created xsi:type="dcterms:W3CDTF">2022-10-26T02:56:23Z</dcterms:created>
  <dcterms:modified xsi:type="dcterms:W3CDTF">2022-12-12T22:14:01Z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