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82" r:id="rId2"/>
    <p:sldId id="297" r:id="rId3"/>
    <p:sldId id="283" r:id="rId4"/>
    <p:sldId id="284" r:id="rId5"/>
    <p:sldId id="295" r:id="rId6"/>
    <p:sldId id="285" r:id="rId7"/>
    <p:sldId id="286" r:id="rId8"/>
    <p:sldId id="287" r:id="rId9"/>
    <p:sldId id="288" r:id="rId10"/>
    <p:sldId id="289" r:id="rId11"/>
    <p:sldId id="296" r:id="rId12"/>
    <p:sldId id="298" r:id="rId13"/>
    <p:sldId id="290" r:id="rId14"/>
    <p:sldId id="291" r:id="rId15"/>
    <p:sldId id="292" r:id="rId16"/>
    <p:sldId id="299" r:id="rId17"/>
    <p:sldId id="300" r:id="rId18"/>
    <p:sldId id="293" r:id="rId19"/>
    <p:sldId id="294"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F6D2F7-7114-4E01-9CE6-242720F97CD5}" type="datetimeFigureOut">
              <a:rPr lang="en-IN" smtClean="0"/>
              <a:t>02-05-2022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D93EE1-593F-49C1-9FA6-1853B5EBDC63}" type="slidenum">
              <a:rPr lang="en-IN" smtClean="0"/>
              <a:t>‹#›</a:t>
            </a:fld>
            <a:endParaRPr lang="en-IN"/>
          </a:p>
        </p:txBody>
      </p:sp>
    </p:spTree>
    <p:extLst>
      <p:ext uri="{BB962C8B-B14F-4D97-AF65-F5344CB8AC3E}">
        <p14:creationId xmlns:p14="http://schemas.microsoft.com/office/powerpoint/2010/main" val="1837220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02-05-2022</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02-05-2022</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02-05-2022</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02-05-2022</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12</a:t>
            </a:fld>
            <a:endParaRPr lang="en-US"/>
          </a:p>
        </p:txBody>
      </p:sp>
    </p:spTree>
    <p:extLst>
      <p:ext uri="{BB962C8B-B14F-4D97-AF65-F5344CB8AC3E}">
        <p14:creationId xmlns:p14="http://schemas.microsoft.com/office/powerpoint/2010/main" val="42472479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02-05-2022</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02-05-2022</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02-05-2022</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02-05-2022</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16</a:t>
            </a:fld>
            <a:endParaRPr lang="en-US"/>
          </a:p>
        </p:txBody>
      </p:sp>
    </p:spTree>
    <p:extLst>
      <p:ext uri="{BB962C8B-B14F-4D97-AF65-F5344CB8AC3E}">
        <p14:creationId xmlns:p14="http://schemas.microsoft.com/office/powerpoint/2010/main" val="2675357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02-05-2022</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17</a:t>
            </a:fld>
            <a:endParaRPr lang="en-US"/>
          </a:p>
        </p:txBody>
      </p:sp>
    </p:spTree>
    <p:extLst>
      <p:ext uri="{BB962C8B-B14F-4D97-AF65-F5344CB8AC3E}">
        <p14:creationId xmlns:p14="http://schemas.microsoft.com/office/powerpoint/2010/main" val="1555964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02-05-2022</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02-05-2022</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02-05-2022</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2</a:t>
            </a:fld>
            <a:endParaRPr lang="en-US"/>
          </a:p>
        </p:txBody>
      </p:sp>
    </p:spTree>
    <p:extLst>
      <p:ext uri="{BB962C8B-B14F-4D97-AF65-F5344CB8AC3E}">
        <p14:creationId xmlns:p14="http://schemas.microsoft.com/office/powerpoint/2010/main" val="16857443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2:notes"/>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a:p>
        </p:txBody>
      </p:sp>
      <p:sp>
        <p:nvSpPr>
          <p:cNvPr id="182" name="Google Shape;182;p12: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02-05-2022</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02-05-2022</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02-05-2022</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02-05-2022</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02-05-2022</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02-05-2022</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02-05-2022</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34752-596B-4ECF-9ECE-22522598EA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22C4AE9-04A7-41A7-83CD-ACA3D37BD6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ABF921D-9CE5-4919-8974-E97AA7974EB8}"/>
              </a:ext>
            </a:extLst>
          </p:cNvPr>
          <p:cNvSpPr>
            <a:spLocks noGrp="1"/>
          </p:cNvSpPr>
          <p:nvPr>
            <p:ph type="dt" sz="half" idx="10"/>
          </p:nvPr>
        </p:nvSpPr>
        <p:spPr/>
        <p:txBody>
          <a:bodyPr/>
          <a:lstStyle/>
          <a:p>
            <a:fld id="{46DC8F4E-F36A-4019-B66D-B92C5FA00F6F}" type="datetimeFigureOut">
              <a:rPr lang="en-IN" smtClean="0"/>
              <a:t>02-05-2022</a:t>
            </a:fld>
            <a:endParaRPr lang="en-IN"/>
          </a:p>
        </p:txBody>
      </p:sp>
      <p:sp>
        <p:nvSpPr>
          <p:cNvPr id="5" name="Footer Placeholder 4">
            <a:extLst>
              <a:ext uri="{FF2B5EF4-FFF2-40B4-BE49-F238E27FC236}">
                <a16:creationId xmlns:a16="http://schemas.microsoft.com/office/drawing/2014/main" id="{46DFEE96-877A-4C54-B95D-F887CF62CF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5E48B2-41D8-46CC-A2B8-A9E39B429F8C}"/>
              </a:ext>
            </a:extLst>
          </p:cNvPr>
          <p:cNvSpPr>
            <a:spLocks noGrp="1"/>
          </p:cNvSpPr>
          <p:nvPr>
            <p:ph type="sldNum" sz="quarter" idx="12"/>
          </p:nvPr>
        </p:nvSpPr>
        <p:spPr/>
        <p:txBody>
          <a:bodyPr/>
          <a:lstStyle/>
          <a:p>
            <a:fld id="{C051C924-C323-4EF3-B28C-AC8AFD4B6784}" type="slidenum">
              <a:rPr lang="en-IN" smtClean="0"/>
              <a:t>‹#›</a:t>
            </a:fld>
            <a:endParaRPr lang="en-IN"/>
          </a:p>
        </p:txBody>
      </p:sp>
    </p:spTree>
    <p:extLst>
      <p:ext uri="{BB962C8B-B14F-4D97-AF65-F5344CB8AC3E}">
        <p14:creationId xmlns:p14="http://schemas.microsoft.com/office/powerpoint/2010/main" val="143124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97814-75DE-4E95-939A-70897C05440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E78F03-F6EB-4CCB-AC3D-733D6460DD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B88E56-3671-40B9-82F8-9222207D61AC}"/>
              </a:ext>
            </a:extLst>
          </p:cNvPr>
          <p:cNvSpPr>
            <a:spLocks noGrp="1"/>
          </p:cNvSpPr>
          <p:nvPr>
            <p:ph type="dt" sz="half" idx="10"/>
          </p:nvPr>
        </p:nvSpPr>
        <p:spPr/>
        <p:txBody>
          <a:bodyPr/>
          <a:lstStyle/>
          <a:p>
            <a:fld id="{46DC8F4E-F36A-4019-B66D-B92C5FA00F6F}" type="datetimeFigureOut">
              <a:rPr lang="en-IN" smtClean="0"/>
              <a:t>02-05-2022</a:t>
            </a:fld>
            <a:endParaRPr lang="en-IN"/>
          </a:p>
        </p:txBody>
      </p:sp>
      <p:sp>
        <p:nvSpPr>
          <p:cNvPr id="5" name="Footer Placeholder 4">
            <a:extLst>
              <a:ext uri="{FF2B5EF4-FFF2-40B4-BE49-F238E27FC236}">
                <a16:creationId xmlns:a16="http://schemas.microsoft.com/office/drawing/2014/main" id="{3F022D54-CA0B-4ACC-8128-D2308190CA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EC5970-63AF-418A-BA84-8D2EEEF36393}"/>
              </a:ext>
            </a:extLst>
          </p:cNvPr>
          <p:cNvSpPr>
            <a:spLocks noGrp="1"/>
          </p:cNvSpPr>
          <p:nvPr>
            <p:ph type="sldNum" sz="quarter" idx="12"/>
          </p:nvPr>
        </p:nvSpPr>
        <p:spPr/>
        <p:txBody>
          <a:bodyPr/>
          <a:lstStyle/>
          <a:p>
            <a:fld id="{C051C924-C323-4EF3-B28C-AC8AFD4B6784}" type="slidenum">
              <a:rPr lang="en-IN" smtClean="0"/>
              <a:t>‹#›</a:t>
            </a:fld>
            <a:endParaRPr lang="en-IN"/>
          </a:p>
        </p:txBody>
      </p:sp>
    </p:spTree>
    <p:extLst>
      <p:ext uri="{BB962C8B-B14F-4D97-AF65-F5344CB8AC3E}">
        <p14:creationId xmlns:p14="http://schemas.microsoft.com/office/powerpoint/2010/main" val="2727097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54018C-AEBA-4750-8791-8D04F500A7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C918005-AE2D-4D88-BD48-C755395E81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8F6241-3A0A-4716-9D2F-351CE5948C2F}"/>
              </a:ext>
            </a:extLst>
          </p:cNvPr>
          <p:cNvSpPr>
            <a:spLocks noGrp="1"/>
          </p:cNvSpPr>
          <p:nvPr>
            <p:ph type="dt" sz="half" idx="10"/>
          </p:nvPr>
        </p:nvSpPr>
        <p:spPr/>
        <p:txBody>
          <a:bodyPr/>
          <a:lstStyle/>
          <a:p>
            <a:fld id="{46DC8F4E-F36A-4019-B66D-B92C5FA00F6F}" type="datetimeFigureOut">
              <a:rPr lang="en-IN" smtClean="0"/>
              <a:t>02-05-2022</a:t>
            </a:fld>
            <a:endParaRPr lang="en-IN"/>
          </a:p>
        </p:txBody>
      </p:sp>
      <p:sp>
        <p:nvSpPr>
          <p:cNvPr id="5" name="Footer Placeholder 4">
            <a:extLst>
              <a:ext uri="{FF2B5EF4-FFF2-40B4-BE49-F238E27FC236}">
                <a16:creationId xmlns:a16="http://schemas.microsoft.com/office/drawing/2014/main" id="{420DF9AE-F7A7-47A7-A711-CEDCB6F04C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E01074-412C-489E-8FBC-D4DA72E91943}"/>
              </a:ext>
            </a:extLst>
          </p:cNvPr>
          <p:cNvSpPr>
            <a:spLocks noGrp="1"/>
          </p:cNvSpPr>
          <p:nvPr>
            <p:ph type="sldNum" sz="quarter" idx="12"/>
          </p:nvPr>
        </p:nvSpPr>
        <p:spPr/>
        <p:txBody>
          <a:bodyPr/>
          <a:lstStyle/>
          <a:p>
            <a:fld id="{C051C924-C323-4EF3-B28C-AC8AFD4B6784}" type="slidenum">
              <a:rPr lang="en-IN" smtClean="0"/>
              <a:t>‹#›</a:t>
            </a:fld>
            <a:endParaRPr lang="en-IN"/>
          </a:p>
        </p:txBody>
      </p:sp>
    </p:spTree>
    <p:extLst>
      <p:ext uri="{BB962C8B-B14F-4D97-AF65-F5344CB8AC3E}">
        <p14:creationId xmlns:p14="http://schemas.microsoft.com/office/powerpoint/2010/main" val="3035098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B575A-F3AD-495E-8CE3-815216F3FE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65FCD2-CB35-4033-B655-5F97A354EE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A6ADA6-DFD0-4974-A29B-B8CE9425A0D4}"/>
              </a:ext>
            </a:extLst>
          </p:cNvPr>
          <p:cNvSpPr>
            <a:spLocks noGrp="1"/>
          </p:cNvSpPr>
          <p:nvPr>
            <p:ph type="dt" sz="half" idx="10"/>
          </p:nvPr>
        </p:nvSpPr>
        <p:spPr/>
        <p:txBody>
          <a:bodyPr/>
          <a:lstStyle/>
          <a:p>
            <a:fld id="{46DC8F4E-F36A-4019-B66D-B92C5FA00F6F}" type="datetimeFigureOut">
              <a:rPr lang="en-IN" smtClean="0"/>
              <a:t>02-05-2022</a:t>
            </a:fld>
            <a:endParaRPr lang="en-IN"/>
          </a:p>
        </p:txBody>
      </p:sp>
      <p:sp>
        <p:nvSpPr>
          <p:cNvPr id="5" name="Footer Placeholder 4">
            <a:extLst>
              <a:ext uri="{FF2B5EF4-FFF2-40B4-BE49-F238E27FC236}">
                <a16:creationId xmlns:a16="http://schemas.microsoft.com/office/drawing/2014/main" id="{11AEB9BD-1450-48DF-94D1-C793153958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6EC007-CB2F-4458-AC71-255DA3C30169}"/>
              </a:ext>
            </a:extLst>
          </p:cNvPr>
          <p:cNvSpPr>
            <a:spLocks noGrp="1"/>
          </p:cNvSpPr>
          <p:nvPr>
            <p:ph type="sldNum" sz="quarter" idx="12"/>
          </p:nvPr>
        </p:nvSpPr>
        <p:spPr/>
        <p:txBody>
          <a:bodyPr/>
          <a:lstStyle/>
          <a:p>
            <a:fld id="{C051C924-C323-4EF3-B28C-AC8AFD4B6784}" type="slidenum">
              <a:rPr lang="en-IN" smtClean="0"/>
              <a:t>‹#›</a:t>
            </a:fld>
            <a:endParaRPr lang="en-IN"/>
          </a:p>
        </p:txBody>
      </p:sp>
    </p:spTree>
    <p:extLst>
      <p:ext uri="{BB962C8B-B14F-4D97-AF65-F5344CB8AC3E}">
        <p14:creationId xmlns:p14="http://schemas.microsoft.com/office/powerpoint/2010/main" val="4161450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364BE-A8B2-415D-845D-8DA2EC9CE1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19F8F24-B6B0-46DE-B924-4A6640CA15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98AC2A-7925-4A61-8460-AEA7BB29CC6E}"/>
              </a:ext>
            </a:extLst>
          </p:cNvPr>
          <p:cNvSpPr>
            <a:spLocks noGrp="1"/>
          </p:cNvSpPr>
          <p:nvPr>
            <p:ph type="dt" sz="half" idx="10"/>
          </p:nvPr>
        </p:nvSpPr>
        <p:spPr/>
        <p:txBody>
          <a:bodyPr/>
          <a:lstStyle/>
          <a:p>
            <a:fld id="{46DC8F4E-F36A-4019-B66D-B92C5FA00F6F}" type="datetimeFigureOut">
              <a:rPr lang="en-IN" smtClean="0"/>
              <a:t>02-05-2022</a:t>
            </a:fld>
            <a:endParaRPr lang="en-IN"/>
          </a:p>
        </p:txBody>
      </p:sp>
      <p:sp>
        <p:nvSpPr>
          <p:cNvPr id="5" name="Footer Placeholder 4">
            <a:extLst>
              <a:ext uri="{FF2B5EF4-FFF2-40B4-BE49-F238E27FC236}">
                <a16:creationId xmlns:a16="http://schemas.microsoft.com/office/drawing/2014/main" id="{A96B6E81-08C0-4EE0-89AA-C36EB256B2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39166E-5AC3-41E6-A893-4BF17DA7FA8C}"/>
              </a:ext>
            </a:extLst>
          </p:cNvPr>
          <p:cNvSpPr>
            <a:spLocks noGrp="1"/>
          </p:cNvSpPr>
          <p:nvPr>
            <p:ph type="sldNum" sz="quarter" idx="12"/>
          </p:nvPr>
        </p:nvSpPr>
        <p:spPr/>
        <p:txBody>
          <a:bodyPr/>
          <a:lstStyle/>
          <a:p>
            <a:fld id="{C051C924-C323-4EF3-B28C-AC8AFD4B6784}" type="slidenum">
              <a:rPr lang="en-IN" smtClean="0"/>
              <a:t>‹#›</a:t>
            </a:fld>
            <a:endParaRPr lang="en-IN"/>
          </a:p>
        </p:txBody>
      </p:sp>
    </p:spTree>
    <p:extLst>
      <p:ext uri="{BB962C8B-B14F-4D97-AF65-F5344CB8AC3E}">
        <p14:creationId xmlns:p14="http://schemas.microsoft.com/office/powerpoint/2010/main" val="3702038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33FCB-F052-4EF3-B1D0-87B649ABE7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9A2DA6-D10E-4753-B724-1AC517592F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4F44437-881D-4F32-A8BF-61F953A1DE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8DA9518-F148-4FFA-A159-6A5CEA055E2E}"/>
              </a:ext>
            </a:extLst>
          </p:cNvPr>
          <p:cNvSpPr>
            <a:spLocks noGrp="1"/>
          </p:cNvSpPr>
          <p:nvPr>
            <p:ph type="dt" sz="half" idx="10"/>
          </p:nvPr>
        </p:nvSpPr>
        <p:spPr/>
        <p:txBody>
          <a:bodyPr/>
          <a:lstStyle/>
          <a:p>
            <a:fld id="{46DC8F4E-F36A-4019-B66D-B92C5FA00F6F}" type="datetimeFigureOut">
              <a:rPr lang="en-IN" smtClean="0"/>
              <a:t>02-05-2022</a:t>
            </a:fld>
            <a:endParaRPr lang="en-IN"/>
          </a:p>
        </p:txBody>
      </p:sp>
      <p:sp>
        <p:nvSpPr>
          <p:cNvPr id="6" name="Footer Placeholder 5">
            <a:extLst>
              <a:ext uri="{FF2B5EF4-FFF2-40B4-BE49-F238E27FC236}">
                <a16:creationId xmlns:a16="http://schemas.microsoft.com/office/drawing/2014/main" id="{8102EC0B-ACB6-457B-B723-1AF2E62B4C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C3AF91-A7D5-4CF7-86A4-343335AE5F4D}"/>
              </a:ext>
            </a:extLst>
          </p:cNvPr>
          <p:cNvSpPr>
            <a:spLocks noGrp="1"/>
          </p:cNvSpPr>
          <p:nvPr>
            <p:ph type="sldNum" sz="quarter" idx="12"/>
          </p:nvPr>
        </p:nvSpPr>
        <p:spPr/>
        <p:txBody>
          <a:bodyPr/>
          <a:lstStyle/>
          <a:p>
            <a:fld id="{C051C924-C323-4EF3-B28C-AC8AFD4B6784}" type="slidenum">
              <a:rPr lang="en-IN" smtClean="0"/>
              <a:t>‹#›</a:t>
            </a:fld>
            <a:endParaRPr lang="en-IN"/>
          </a:p>
        </p:txBody>
      </p:sp>
    </p:spTree>
    <p:extLst>
      <p:ext uri="{BB962C8B-B14F-4D97-AF65-F5344CB8AC3E}">
        <p14:creationId xmlns:p14="http://schemas.microsoft.com/office/powerpoint/2010/main" val="454887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943EC-4C03-4A29-9221-DD2BD3ED8C2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97D5E0-E3EC-400B-B789-BDF5D1EE26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CD858F-9FAF-43E6-8585-2F96051D09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4B4DF31-8A28-4635-B47B-E979781954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90BCA6-8972-498B-9086-CFA23AEDE3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1E9F09F-5504-4A4E-8128-8274EBCD0E46}"/>
              </a:ext>
            </a:extLst>
          </p:cNvPr>
          <p:cNvSpPr>
            <a:spLocks noGrp="1"/>
          </p:cNvSpPr>
          <p:nvPr>
            <p:ph type="dt" sz="half" idx="10"/>
          </p:nvPr>
        </p:nvSpPr>
        <p:spPr/>
        <p:txBody>
          <a:bodyPr/>
          <a:lstStyle/>
          <a:p>
            <a:fld id="{46DC8F4E-F36A-4019-B66D-B92C5FA00F6F}" type="datetimeFigureOut">
              <a:rPr lang="en-IN" smtClean="0"/>
              <a:t>02-05-2022</a:t>
            </a:fld>
            <a:endParaRPr lang="en-IN"/>
          </a:p>
        </p:txBody>
      </p:sp>
      <p:sp>
        <p:nvSpPr>
          <p:cNvPr id="8" name="Footer Placeholder 7">
            <a:extLst>
              <a:ext uri="{FF2B5EF4-FFF2-40B4-BE49-F238E27FC236}">
                <a16:creationId xmlns:a16="http://schemas.microsoft.com/office/drawing/2014/main" id="{E0198712-91BB-45FB-A159-C19C100703D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F1BC0B5-66B1-40E9-96B3-785AF986F39D}"/>
              </a:ext>
            </a:extLst>
          </p:cNvPr>
          <p:cNvSpPr>
            <a:spLocks noGrp="1"/>
          </p:cNvSpPr>
          <p:nvPr>
            <p:ph type="sldNum" sz="quarter" idx="12"/>
          </p:nvPr>
        </p:nvSpPr>
        <p:spPr/>
        <p:txBody>
          <a:bodyPr/>
          <a:lstStyle/>
          <a:p>
            <a:fld id="{C051C924-C323-4EF3-B28C-AC8AFD4B6784}" type="slidenum">
              <a:rPr lang="en-IN" smtClean="0"/>
              <a:t>‹#›</a:t>
            </a:fld>
            <a:endParaRPr lang="en-IN"/>
          </a:p>
        </p:txBody>
      </p:sp>
    </p:spTree>
    <p:extLst>
      <p:ext uri="{BB962C8B-B14F-4D97-AF65-F5344CB8AC3E}">
        <p14:creationId xmlns:p14="http://schemas.microsoft.com/office/powerpoint/2010/main" val="3371139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C2FE7-716C-4C92-8B39-F8BC44BFDF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B1B205E-E0F2-480F-95AB-BCFD30D0A729}"/>
              </a:ext>
            </a:extLst>
          </p:cNvPr>
          <p:cNvSpPr>
            <a:spLocks noGrp="1"/>
          </p:cNvSpPr>
          <p:nvPr>
            <p:ph type="dt" sz="half" idx="10"/>
          </p:nvPr>
        </p:nvSpPr>
        <p:spPr/>
        <p:txBody>
          <a:bodyPr/>
          <a:lstStyle/>
          <a:p>
            <a:fld id="{46DC8F4E-F36A-4019-B66D-B92C5FA00F6F}" type="datetimeFigureOut">
              <a:rPr lang="en-IN" smtClean="0"/>
              <a:t>02-05-2022</a:t>
            </a:fld>
            <a:endParaRPr lang="en-IN"/>
          </a:p>
        </p:txBody>
      </p:sp>
      <p:sp>
        <p:nvSpPr>
          <p:cNvPr id="4" name="Footer Placeholder 3">
            <a:extLst>
              <a:ext uri="{FF2B5EF4-FFF2-40B4-BE49-F238E27FC236}">
                <a16:creationId xmlns:a16="http://schemas.microsoft.com/office/drawing/2014/main" id="{18DE6D8B-E437-45F8-BA28-ECEDDC17F83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C2BCAF1-7E9C-4607-A53F-16121E375D1A}"/>
              </a:ext>
            </a:extLst>
          </p:cNvPr>
          <p:cNvSpPr>
            <a:spLocks noGrp="1"/>
          </p:cNvSpPr>
          <p:nvPr>
            <p:ph type="sldNum" sz="quarter" idx="12"/>
          </p:nvPr>
        </p:nvSpPr>
        <p:spPr/>
        <p:txBody>
          <a:bodyPr/>
          <a:lstStyle/>
          <a:p>
            <a:fld id="{C051C924-C323-4EF3-B28C-AC8AFD4B6784}" type="slidenum">
              <a:rPr lang="en-IN" smtClean="0"/>
              <a:t>‹#›</a:t>
            </a:fld>
            <a:endParaRPr lang="en-IN"/>
          </a:p>
        </p:txBody>
      </p:sp>
    </p:spTree>
    <p:extLst>
      <p:ext uri="{BB962C8B-B14F-4D97-AF65-F5344CB8AC3E}">
        <p14:creationId xmlns:p14="http://schemas.microsoft.com/office/powerpoint/2010/main" val="4118944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AB0FD7-1D6F-47E8-8870-E503F8B9BB59}"/>
              </a:ext>
            </a:extLst>
          </p:cNvPr>
          <p:cNvSpPr>
            <a:spLocks noGrp="1"/>
          </p:cNvSpPr>
          <p:nvPr>
            <p:ph type="dt" sz="half" idx="10"/>
          </p:nvPr>
        </p:nvSpPr>
        <p:spPr/>
        <p:txBody>
          <a:bodyPr/>
          <a:lstStyle/>
          <a:p>
            <a:fld id="{46DC8F4E-F36A-4019-B66D-B92C5FA00F6F}" type="datetimeFigureOut">
              <a:rPr lang="en-IN" smtClean="0"/>
              <a:t>02-05-2022</a:t>
            </a:fld>
            <a:endParaRPr lang="en-IN"/>
          </a:p>
        </p:txBody>
      </p:sp>
      <p:sp>
        <p:nvSpPr>
          <p:cNvPr id="3" name="Footer Placeholder 2">
            <a:extLst>
              <a:ext uri="{FF2B5EF4-FFF2-40B4-BE49-F238E27FC236}">
                <a16:creationId xmlns:a16="http://schemas.microsoft.com/office/drawing/2014/main" id="{E923B3DA-EA42-4086-8428-9D8AF69A455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D8A4FB8-77A4-488F-83DD-74EB73B6B1E8}"/>
              </a:ext>
            </a:extLst>
          </p:cNvPr>
          <p:cNvSpPr>
            <a:spLocks noGrp="1"/>
          </p:cNvSpPr>
          <p:nvPr>
            <p:ph type="sldNum" sz="quarter" idx="12"/>
          </p:nvPr>
        </p:nvSpPr>
        <p:spPr/>
        <p:txBody>
          <a:bodyPr/>
          <a:lstStyle/>
          <a:p>
            <a:fld id="{C051C924-C323-4EF3-B28C-AC8AFD4B6784}" type="slidenum">
              <a:rPr lang="en-IN" smtClean="0"/>
              <a:t>‹#›</a:t>
            </a:fld>
            <a:endParaRPr lang="en-IN"/>
          </a:p>
        </p:txBody>
      </p:sp>
    </p:spTree>
    <p:extLst>
      <p:ext uri="{BB962C8B-B14F-4D97-AF65-F5344CB8AC3E}">
        <p14:creationId xmlns:p14="http://schemas.microsoft.com/office/powerpoint/2010/main" val="3015074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B6C7-B871-4E39-8FF7-B35D7985A0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3CF3903-84E0-40F0-AD3B-D34329ABCF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FC93F5-5194-4E46-956D-B62C5DED8B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C912FA-4FA1-43CE-A9F1-74920C42CFCF}"/>
              </a:ext>
            </a:extLst>
          </p:cNvPr>
          <p:cNvSpPr>
            <a:spLocks noGrp="1"/>
          </p:cNvSpPr>
          <p:nvPr>
            <p:ph type="dt" sz="half" idx="10"/>
          </p:nvPr>
        </p:nvSpPr>
        <p:spPr/>
        <p:txBody>
          <a:bodyPr/>
          <a:lstStyle/>
          <a:p>
            <a:fld id="{46DC8F4E-F36A-4019-B66D-B92C5FA00F6F}" type="datetimeFigureOut">
              <a:rPr lang="en-IN" smtClean="0"/>
              <a:t>02-05-2022</a:t>
            </a:fld>
            <a:endParaRPr lang="en-IN"/>
          </a:p>
        </p:txBody>
      </p:sp>
      <p:sp>
        <p:nvSpPr>
          <p:cNvPr id="6" name="Footer Placeholder 5">
            <a:extLst>
              <a:ext uri="{FF2B5EF4-FFF2-40B4-BE49-F238E27FC236}">
                <a16:creationId xmlns:a16="http://schemas.microsoft.com/office/drawing/2014/main" id="{102CA76C-2C54-40A4-9E12-DB65D954FC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D91B63-0656-437E-9323-4A5DC960258B}"/>
              </a:ext>
            </a:extLst>
          </p:cNvPr>
          <p:cNvSpPr>
            <a:spLocks noGrp="1"/>
          </p:cNvSpPr>
          <p:nvPr>
            <p:ph type="sldNum" sz="quarter" idx="12"/>
          </p:nvPr>
        </p:nvSpPr>
        <p:spPr/>
        <p:txBody>
          <a:bodyPr/>
          <a:lstStyle/>
          <a:p>
            <a:fld id="{C051C924-C323-4EF3-B28C-AC8AFD4B6784}" type="slidenum">
              <a:rPr lang="en-IN" smtClean="0"/>
              <a:t>‹#›</a:t>
            </a:fld>
            <a:endParaRPr lang="en-IN"/>
          </a:p>
        </p:txBody>
      </p:sp>
    </p:spTree>
    <p:extLst>
      <p:ext uri="{BB962C8B-B14F-4D97-AF65-F5344CB8AC3E}">
        <p14:creationId xmlns:p14="http://schemas.microsoft.com/office/powerpoint/2010/main" val="1236212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269FB-9584-42D5-B78D-6A5A6DAB11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4721E4E-A6E0-4407-8B9D-C38B109625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B539196-C607-4BDD-8B93-42604E074F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F85849-DCAA-46F1-8A15-5FB8A6334138}"/>
              </a:ext>
            </a:extLst>
          </p:cNvPr>
          <p:cNvSpPr>
            <a:spLocks noGrp="1"/>
          </p:cNvSpPr>
          <p:nvPr>
            <p:ph type="dt" sz="half" idx="10"/>
          </p:nvPr>
        </p:nvSpPr>
        <p:spPr/>
        <p:txBody>
          <a:bodyPr/>
          <a:lstStyle/>
          <a:p>
            <a:fld id="{46DC8F4E-F36A-4019-B66D-B92C5FA00F6F}" type="datetimeFigureOut">
              <a:rPr lang="en-IN" smtClean="0"/>
              <a:t>02-05-2022</a:t>
            </a:fld>
            <a:endParaRPr lang="en-IN"/>
          </a:p>
        </p:txBody>
      </p:sp>
      <p:sp>
        <p:nvSpPr>
          <p:cNvPr id="6" name="Footer Placeholder 5">
            <a:extLst>
              <a:ext uri="{FF2B5EF4-FFF2-40B4-BE49-F238E27FC236}">
                <a16:creationId xmlns:a16="http://schemas.microsoft.com/office/drawing/2014/main" id="{DBE895B3-E51D-404E-8AEF-CE3FF3B585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FC4395-0459-4AB9-9FF2-DA2BA85663CD}"/>
              </a:ext>
            </a:extLst>
          </p:cNvPr>
          <p:cNvSpPr>
            <a:spLocks noGrp="1"/>
          </p:cNvSpPr>
          <p:nvPr>
            <p:ph type="sldNum" sz="quarter" idx="12"/>
          </p:nvPr>
        </p:nvSpPr>
        <p:spPr/>
        <p:txBody>
          <a:bodyPr/>
          <a:lstStyle/>
          <a:p>
            <a:fld id="{C051C924-C323-4EF3-B28C-AC8AFD4B6784}" type="slidenum">
              <a:rPr lang="en-IN" smtClean="0"/>
              <a:t>‹#›</a:t>
            </a:fld>
            <a:endParaRPr lang="en-IN"/>
          </a:p>
        </p:txBody>
      </p:sp>
    </p:spTree>
    <p:extLst>
      <p:ext uri="{BB962C8B-B14F-4D97-AF65-F5344CB8AC3E}">
        <p14:creationId xmlns:p14="http://schemas.microsoft.com/office/powerpoint/2010/main" val="3892563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B46E57-3B59-4852-85C3-AF221B84CF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548A3E-78F3-4A04-9E5F-66BE0879B3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19CD99-2983-4295-8679-42F4ECDA9B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DC8F4E-F36A-4019-B66D-B92C5FA00F6F}" type="datetimeFigureOut">
              <a:rPr lang="en-IN" smtClean="0"/>
              <a:t>02-05-2022</a:t>
            </a:fld>
            <a:endParaRPr lang="en-IN"/>
          </a:p>
        </p:txBody>
      </p:sp>
      <p:sp>
        <p:nvSpPr>
          <p:cNvPr id="5" name="Footer Placeholder 4">
            <a:extLst>
              <a:ext uri="{FF2B5EF4-FFF2-40B4-BE49-F238E27FC236}">
                <a16:creationId xmlns:a16="http://schemas.microsoft.com/office/drawing/2014/main" id="{A804585F-9177-4545-BA6A-3DBB0A7D20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A95A392-47DC-40DE-BC46-8C532B716B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51C924-C323-4EF3-B28C-AC8AFD4B6784}" type="slidenum">
              <a:rPr lang="en-IN" smtClean="0"/>
              <a:t>‹#›</a:t>
            </a:fld>
            <a:endParaRPr lang="en-IN"/>
          </a:p>
        </p:txBody>
      </p:sp>
    </p:spTree>
    <p:extLst>
      <p:ext uri="{BB962C8B-B14F-4D97-AF65-F5344CB8AC3E}">
        <p14:creationId xmlns:p14="http://schemas.microsoft.com/office/powerpoint/2010/main" val="1535916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8" name="Title 1"/>
          <p:cNvSpPr txBox="1">
            <a:spLocks noChangeArrowheads="1"/>
          </p:cNvSpPr>
          <p:nvPr/>
        </p:nvSpPr>
        <p:spPr>
          <a:xfrm>
            <a:off x="-1" y="-107576"/>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a:solidFill>
                  <a:schemeClr val="bg1"/>
                </a:solidFill>
                <a:latin typeface="Tinos"/>
                <a:ea typeface="+mj-ea"/>
                <a:cs typeface="+mj-cs"/>
              </a:rPr>
              <a:t>School of Computing Science and Engineering</a:t>
            </a:r>
          </a:p>
          <a:p>
            <a:pPr lvl="0" algn="ctr">
              <a:lnSpc>
                <a:spcPct val="90000"/>
              </a:lnSpc>
              <a:spcBef>
                <a:spcPct val="0"/>
              </a:spcBef>
              <a:defRPr/>
            </a:pP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Course Code : BSCS2470	   		Course Name: CRYPTOGRAPHIC AND NETWORK SECURITY</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9"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a:solidFill>
                  <a:schemeClr val="bg1"/>
                </a:solidFill>
                <a:latin typeface="Tinos"/>
                <a:ea typeface="+mj-ea"/>
                <a:cs typeface="+mj-cs"/>
              </a:rPr>
              <a:t>: </a:t>
            </a:r>
            <a:r>
              <a:rPr lang="en-IN" altLang="zh-CN" b="1" dirty="0" err="1">
                <a:solidFill>
                  <a:schemeClr val="bg1"/>
                </a:solidFill>
                <a:latin typeface="Tinos"/>
                <a:ea typeface="+mj-ea"/>
                <a:cs typeface="+mj-cs"/>
              </a:rPr>
              <a:t>Dr.Saket</a:t>
            </a:r>
            <a:r>
              <a:rPr lang="en-IN" altLang="zh-CN" b="1" dirty="0">
                <a:solidFill>
                  <a:schemeClr val="bg1"/>
                </a:solidFill>
                <a:latin typeface="Tinos"/>
                <a:ea typeface="+mj-ea"/>
                <a:cs typeface="+mj-cs"/>
              </a:rPr>
              <a:t> Sir</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B.Sc.(CS)</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2" name="Picture 1">
            <a:extLst>
              <a:ext uri="{FF2B5EF4-FFF2-40B4-BE49-F238E27FC236}">
                <a16:creationId xmlns:a16="http://schemas.microsoft.com/office/drawing/2014/main" id="{F338EB2A-5790-46A2-9DBB-538713915041}"/>
              </a:ext>
            </a:extLst>
          </p:cNvPr>
          <p:cNvPicPr>
            <a:picLocks noChangeAspect="1"/>
          </p:cNvPicPr>
          <p:nvPr/>
        </p:nvPicPr>
        <p:blipFill>
          <a:blip r:embed="rId3"/>
          <a:stretch>
            <a:fillRect/>
          </a:stretch>
        </p:blipFill>
        <p:spPr>
          <a:xfrm>
            <a:off x="7186434" y="3779572"/>
            <a:ext cx="6212362" cy="2475191"/>
          </a:xfrm>
          <a:prstGeom prst="rect">
            <a:avLst/>
          </a:prstGeom>
        </p:spPr>
      </p:pic>
      <p:sp>
        <p:nvSpPr>
          <p:cNvPr id="7" name="TextBox 6">
            <a:extLst>
              <a:ext uri="{FF2B5EF4-FFF2-40B4-BE49-F238E27FC236}">
                <a16:creationId xmlns:a16="http://schemas.microsoft.com/office/drawing/2014/main" id="{FD834076-9E2D-49BB-97E6-CA95D4FBCB60}"/>
              </a:ext>
            </a:extLst>
          </p:cNvPr>
          <p:cNvSpPr txBox="1"/>
          <p:nvPr/>
        </p:nvSpPr>
        <p:spPr>
          <a:xfrm>
            <a:off x="1703672" y="1905802"/>
            <a:ext cx="8333071" cy="1446550"/>
          </a:xfrm>
          <a:prstGeom prst="rect">
            <a:avLst/>
          </a:prstGeom>
          <a:noFill/>
        </p:spPr>
        <p:txBody>
          <a:bodyPr wrap="square">
            <a:spAutoFit/>
          </a:bodyPr>
          <a:lstStyle/>
          <a:p>
            <a:pPr algn="ctr"/>
            <a:r>
              <a:rPr lang="en-US" sz="4400" b="1" dirty="0">
                <a:latin typeface="Arial" panose="020B0604020202020204" pitchFamily="34" charset="0"/>
                <a:cs typeface="Arial" panose="020B0604020202020204" pitchFamily="34" charset="0"/>
              </a:rPr>
              <a:t>Firewall In Cryptography And Network Security</a:t>
            </a:r>
            <a:endParaRPr lang="en-IN" sz="4400" b="1" dirty="0">
              <a:latin typeface="Arial" panose="020B0604020202020204" pitchFamily="34" charset="0"/>
              <a:cs typeface="Arial" panose="020B0604020202020204" pitchFamily="34" charset="0"/>
            </a:endParaRPr>
          </a:p>
        </p:txBody>
      </p:sp>
    </p:spTree>
  </p:cSld>
  <p:clrMapOvr>
    <a:masterClrMapping/>
  </p:clrMapOvr>
  <p:transition advTm="2418"/>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8" name="Title 1"/>
          <p:cNvSpPr txBox="1">
            <a:spLocks noChangeArrowheads="1"/>
          </p:cNvSpPr>
          <p:nvPr/>
        </p:nvSpPr>
        <p:spPr>
          <a:xfrm>
            <a:off x="-1" y="-107576"/>
            <a:ext cx="12191999" cy="908720"/>
          </a:xfrm>
          <a:prstGeom prst="rect">
            <a:avLst/>
          </a:prstGeom>
          <a:solidFill>
            <a:srgbClr val="C00000"/>
          </a:solidFill>
        </p:spPr>
        <p:txBody>
          <a:bodyPr/>
          <a:lstStyle/>
          <a:p>
            <a:pPr lvl="0" algn="ctr">
              <a:lnSpc>
                <a:spcPct val="90000"/>
              </a:lnSpc>
              <a:spcBef>
                <a:spcPct val="0"/>
              </a:spcBef>
              <a:defRPr/>
            </a:pPr>
            <a:endParaRPr kumimoji="0" lang="zh-CN" altLang="en-US" sz="3600" i="0" u="none" strike="noStrike" kern="1200" cap="none" spc="0" normalizeH="0" baseline="0" noProof="0" dirty="0">
              <a:ln>
                <a:noFill/>
              </a:ln>
              <a:effectLst/>
              <a:uLnTx/>
              <a:uFillTx/>
              <a:latin typeface="Arial" panose="020B0604020202020204" pitchFamily="34" charset="0"/>
              <a:ea typeface="+mj-ea"/>
              <a:cs typeface="Arial" panose="020B0604020202020204" pitchFamily="34" charset="0"/>
            </a:endParaRPr>
          </a:p>
        </p:txBody>
      </p:sp>
      <p:sp>
        <p:nvSpPr>
          <p:cNvPr id="9"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6" name="TextBox 5">
            <a:extLst>
              <a:ext uri="{FF2B5EF4-FFF2-40B4-BE49-F238E27FC236}">
                <a16:creationId xmlns:a16="http://schemas.microsoft.com/office/drawing/2014/main" id="{ADF5C18F-DCA9-468B-B9DC-6328B37A21F0}"/>
              </a:ext>
            </a:extLst>
          </p:cNvPr>
          <p:cNvSpPr txBox="1"/>
          <p:nvPr/>
        </p:nvSpPr>
        <p:spPr>
          <a:xfrm>
            <a:off x="1097280" y="2018182"/>
            <a:ext cx="10645541" cy="2677656"/>
          </a:xfrm>
          <a:prstGeom prst="rect">
            <a:avLst/>
          </a:prstGeom>
          <a:noFill/>
        </p:spPr>
        <p:txBody>
          <a:bodyPr wrap="square">
            <a:spAutoFit/>
          </a:bodyPr>
          <a:lstStyle/>
          <a:p>
            <a:r>
              <a:rPr lang="en-US" sz="2400" dirty="0">
                <a:latin typeface="Arial" panose="020B0604020202020204" pitchFamily="34" charset="0"/>
                <a:cs typeface="Arial" panose="020B0604020202020204" pitchFamily="34" charset="0"/>
              </a:rPr>
              <a:t>Packet filter rule has two parts −</a:t>
            </a:r>
          </a:p>
          <a:p>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400" b="1" dirty="0">
                <a:latin typeface="Arial" panose="020B0604020202020204" pitchFamily="34" charset="0"/>
                <a:cs typeface="Arial" panose="020B0604020202020204" pitchFamily="34" charset="0"/>
              </a:rPr>
              <a:t>Selection criteria − </a:t>
            </a:r>
            <a:r>
              <a:rPr lang="en-US" sz="2400" dirty="0">
                <a:latin typeface="Arial" panose="020B0604020202020204" pitchFamily="34" charset="0"/>
                <a:cs typeface="Arial" panose="020B0604020202020204" pitchFamily="34" charset="0"/>
              </a:rPr>
              <a:t>It is a used as a condition and pattern matching for decision making.</a:t>
            </a:r>
          </a:p>
          <a:p>
            <a:pPr marL="34290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Action field − </a:t>
            </a:r>
            <a:r>
              <a:rPr lang="en-US" sz="2400" dirty="0">
                <a:latin typeface="Arial" panose="020B0604020202020204" pitchFamily="34" charset="0"/>
                <a:cs typeface="Arial" panose="020B0604020202020204" pitchFamily="34" charset="0"/>
              </a:rPr>
              <a:t>This part specifies action to be taken if an IP packet meets the selection criteria. The action could be either block (deny) or permit (allow) the packet across the firewall.</a:t>
            </a:r>
            <a:endParaRPr lang="en-IN" sz="2400" dirty="0">
              <a:latin typeface="Arial" panose="020B0604020202020204" pitchFamily="34" charset="0"/>
              <a:cs typeface="Arial" panose="020B0604020202020204" pitchFamily="34" charset="0"/>
            </a:endParaRPr>
          </a:p>
        </p:txBody>
      </p:sp>
    </p:spTree>
  </p:cSld>
  <p:clrMapOvr>
    <a:masterClrMapping/>
  </p:clrMapOvr>
  <p:transition advTm="2418"/>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8" name="Title 1"/>
          <p:cNvSpPr txBox="1">
            <a:spLocks noChangeArrowheads="1"/>
          </p:cNvSpPr>
          <p:nvPr/>
        </p:nvSpPr>
        <p:spPr>
          <a:xfrm>
            <a:off x="-1" y="-107576"/>
            <a:ext cx="12191999" cy="908720"/>
          </a:xfrm>
          <a:prstGeom prst="rect">
            <a:avLst/>
          </a:prstGeom>
          <a:solidFill>
            <a:srgbClr val="C00000"/>
          </a:solidFill>
        </p:spPr>
        <p:txBody>
          <a:bodyPr/>
          <a:lstStyle/>
          <a:p>
            <a:pPr lvl="0" algn="ctr">
              <a:lnSpc>
                <a:spcPct val="90000"/>
              </a:lnSpc>
              <a:spcBef>
                <a:spcPct val="0"/>
              </a:spcBef>
              <a:defRPr/>
            </a:pPr>
            <a:endParaRPr kumimoji="0" lang="zh-CN" altLang="en-US" sz="3600" i="0" u="none" strike="noStrike" kern="1200" cap="none" spc="0" normalizeH="0" baseline="0" noProof="0" dirty="0">
              <a:ln>
                <a:noFill/>
              </a:ln>
              <a:effectLst/>
              <a:uLnTx/>
              <a:uFillTx/>
              <a:latin typeface="Arial" panose="020B0604020202020204" pitchFamily="34" charset="0"/>
              <a:ea typeface="+mj-ea"/>
              <a:cs typeface="Arial" panose="020B0604020202020204" pitchFamily="34" charset="0"/>
            </a:endParaRPr>
          </a:p>
        </p:txBody>
      </p:sp>
      <p:sp>
        <p:nvSpPr>
          <p:cNvPr id="9"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7" name="TextBox 6">
            <a:extLst>
              <a:ext uri="{FF2B5EF4-FFF2-40B4-BE49-F238E27FC236}">
                <a16:creationId xmlns:a16="http://schemas.microsoft.com/office/drawing/2014/main" id="{68221C74-E692-4DBD-991F-671292CBD1C4}"/>
              </a:ext>
            </a:extLst>
          </p:cNvPr>
          <p:cNvSpPr txBox="1"/>
          <p:nvPr/>
        </p:nvSpPr>
        <p:spPr>
          <a:xfrm>
            <a:off x="1145407" y="1270535"/>
            <a:ext cx="10693668" cy="4401205"/>
          </a:xfrm>
          <a:prstGeom prst="rect">
            <a:avLst/>
          </a:prstGeom>
          <a:noFill/>
        </p:spPr>
        <p:txBody>
          <a:bodyPr wrap="square">
            <a:spAutoFit/>
          </a:bodyPr>
          <a:lstStyle/>
          <a:p>
            <a:r>
              <a:rPr lang="en-US" sz="2800" b="1" dirty="0">
                <a:latin typeface="Arial" panose="020B0604020202020204" pitchFamily="34" charset="0"/>
                <a:cs typeface="Arial" panose="020B0604020202020204" pitchFamily="34" charset="0"/>
              </a:rPr>
              <a:t>Static packet filtering firewall</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A static packet filtering firewall requires you to establish firewall rules manually. Similarly, internal and external network </a:t>
            </a:r>
            <a:r>
              <a:rPr lang="en-US" sz="2400" dirty="0">
                <a:latin typeface="Arial" panose="020B0604020202020204" pitchFamily="34" charset="0"/>
                <a:cs typeface="Arial" panose="020B0604020202020204" pitchFamily="34" charset="0"/>
              </a:rPr>
              <a:t>connections</a:t>
            </a:r>
            <a:r>
              <a:rPr lang="en-US" sz="2800" dirty="0">
                <a:latin typeface="Arial" panose="020B0604020202020204" pitchFamily="34" charset="0"/>
                <a:cs typeface="Arial" panose="020B0604020202020204" pitchFamily="34" charset="0"/>
              </a:rPr>
              <a:t> remain either open or closed unless otherwise adjusted by an administrator. These firewall types allow users to define rules and manage ports, access control lists (ACLs) and IP addresses. They're often simple and practical, making them an apt choice for smaller applications or users without a lot of criteria.</a:t>
            </a:r>
          </a:p>
          <a:p>
            <a:endParaRPr lang="en-US" sz="2800" dirty="0">
              <a:latin typeface="Arial" panose="020B0604020202020204" pitchFamily="34" charset="0"/>
              <a:cs typeface="Arial" panose="020B0604020202020204" pitchFamily="34" charset="0"/>
            </a:endParaRPr>
          </a:p>
        </p:txBody>
      </p:sp>
    </p:spTree>
  </p:cSld>
  <p:clrMapOvr>
    <a:masterClrMapping/>
  </p:clrMapOvr>
  <p:transition advTm="2418"/>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8" name="Title 1"/>
          <p:cNvSpPr txBox="1">
            <a:spLocks noChangeArrowheads="1"/>
          </p:cNvSpPr>
          <p:nvPr/>
        </p:nvSpPr>
        <p:spPr>
          <a:xfrm>
            <a:off x="-1" y="-107576"/>
            <a:ext cx="12191999" cy="908720"/>
          </a:xfrm>
          <a:prstGeom prst="rect">
            <a:avLst/>
          </a:prstGeom>
          <a:solidFill>
            <a:srgbClr val="C00000"/>
          </a:solidFill>
        </p:spPr>
        <p:txBody>
          <a:bodyPr/>
          <a:lstStyle/>
          <a:p>
            <a:pPr lvl="0" algn="ctr">
              <a:lnSpc>
                <a:spcPct val="90000"/>
              </a:lnSpc>
              <a:spcBef>
                <a:spcPct val="0"/>
              </a:spcBef>
              <a:defRPr/>
            </a:pPr>
            <a:endParaRPr kumimoji="0" lang="zh-CN" altLang="en-US" sz="3600" i="0" u="none" strike="noStrike" kern="1200" cap="none" spc="0" normalizeH="0" baseline="0" noProof="0" dirty="0">
              <a:ln>
                <a:noFill/>
              </a:ln>
              <a:effectLst/>
              <a:uLnTx/>
              <a:uFillTx/>
              <a:latin typeface="Arial" panose="020B0604020202020204" pitchFamily="34" charset="0"/>
              <a:ea typeface="+mj-ea"/>
              <a:cs typeface="Arial" panose="020B0604020202020204" pitchFamily="34" charset="0"/>
            </a:endParaRPr>
          </a:p>
        </p:txBody>
      </p:sp>
      <p:sp>
        <p:nvSpPr>
          <p:cNvPr id="9"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7" name="TextBox 6">
            <a:extLst>
              <a:ext uri="{FF2B5EF4-FFF2-40B4-BE49-F238E27FC236}">
                <a16:creationId xmlns:a16="http://schemas.microsoft.com/office/drawing/2014/main" id="{1ED44402-D36A-4C5C-B74D-4F3CD189164C}"/>
              </a:ext>
            </a:extLst>
          </p:cNvPr>
          <p:cNvSpPr txBox="1"/>
          <p:nvPr/>
        </p:nvSpPr>
        <p:spPr>
          <a:xfrm>
            <a:off x="1386038" y="1704474"/>
            <a:ext cx="9721515" cy="3170099"/>
          </a:xfrm>
          <a:prstGeom prst="rect">
            <a:avLst/>
          </a:prstGeom>
          <a:noFill/>
        </p:spPr>
        <p:txBody>
          <a:bodyPr wrap="square">
            <a:spAutoFit/>
          </a:bodyPr>
          <a:lstStyle/>
          <a:p>
            <a:r>
              <a:rPr lang="en-IN" sz="2800" b="1" dirty="0">
                <a:latin typeface="Arial" panose="020B0604020202020204" pitchFamily="34" charset="0"/>
                <a:cs typeface="Arial" panose="020B0604020202020204" pitchFamily="34" charset="0"/>
              </a:rPr>
              <a:t>Stateful packet filtering firewall</a:t>
            </a:r>
          </a:p>
          <a:p>
            <a:endParaRPr lang="en-IN" sz="2800" b="1"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Unlike stateless packet filtering options, stateful firewalls use modern extensions to track active connections, like transmission control protocol (TCP) and user datagram protocol (UDP) streams. By recognizing incoming traffic and data packets' context, stateful firewalls can better identify the difference between legitimate and malicious traffic or packages.</a:t>
            </a:r>
          </a:p>
        </p:txBody>
      </p:sp>
    </p:spTree>
    <p:extLst>
      <p:ext uri="{BB962C8B-B14F-4D97-AF65-F5344CB8AC3E}">
        <p14:creationId xmlns:p14="http://schemas.microsoft.com/office/powerpoint/2010/main" val="3067529064"/>
      </p:ext>
    </p:extLst>
  </p:cSld>
  <p:clrMapOvr>
    <a:masterClrMapping/>
  </p:clrMapOvr>
  <p:transition advTm="2418"/>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8" name="Title 1"/>
          <p:cNvSpPr txBox="1">
            <a:spLocks noChangeArrowheads="1"/>
          </p:cNvSpPr>
          <p:nvPr/>
        </p:nvSpPr>
        <p:spPr>
          <a:xfrm>
            <a:off x="-1" y="-107576"/>
            <a:ext cx="12191999" cy="908720"/>
          </a:xfrm>
          <a:prstGeom prst="rect">
            <a:avLst/>
          </a:prstGeom>
          <a:solidFill>
            <a:srgbClr val="C00000"/>
          </a:solidFill>
        </p:spPr>
        <p:txBody>
          <a:bodyPr/>
          <a:lstStyle/>
          <a:p>
            <a:pPr lvl="0" algn="ctr">
              <a:lnSpc>
                <a:spcPct val="90000"/>
              </a:lnSpc>
              <a:spcBef>
                <a:spcPct val="0"/>
              </a:spcBef>
              <a:defRPr/>
            </a:pPr>
            <a:endParaRPr kumimoji="0" lang="zh-CN" altLang="en-US" sz="3600" i="0" u="none" strike="noStrike" kern="1200" cap="none" spc="0" normalizeH="0" baseline="0" noProof="0" dirty="0">
              <a:ln>
                <a:noFill/>
              </a:ln>
              <a:effectLst/>
              <a:uLnTx/>
              <a:uFillTx/>
              <a:latin typeface="Arial" panose="020B0604020202020204" pitchFamily="34" charset="0"/>
              <a:ea typeface="+mj-ea"/>
              <a:cs typeface="Arial" panose="020B0604020202020204" pitchFamily="34" charset="0"/>
            </a:endParaRPr>
          </a:p>
        </p:txBody>
      </p:sp>
      <p:sp>
        <p:nvSpPr>
          <p:cNvPr id="9"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3" name="Picture 2">
            <a:extLst>
              <a:ext uri="{FF2B5EF4-FFF2-40B4-BE49-F238E27FC236}">
                <a16:creationId xmlns:a16="http://schemas.microsoft.com/office/drawing/2014/main" id="{630CD107-715F-4C54-964D-9F81E3498460}"/>
              </a:ext>
            </a:extLst>
          </p:cNvPr>
          <p:cNvPicPr>
            <a:picLocks noChangeAspect="1"/>
          </p:cNvPicPr>
          <p:nvPr/>
        </p:nvPicPr>
        <p:blipFill>
          <a:blip r:embed="rId3"/>
          <a:stretch>
            <a:fillRect/>
          </a:stretch>
        </p:blipFill>
        <p:spPr>
          <a:xfrm>
            <a:off x="2310062" y="1588168"/>
            <a:ext cx="7719461" cy="4408371"/>
          </a:xfrm>
          <a:prstGeom prst="rect">
            <a:avLst/>
          </a:prstGeom>
        </p:spPr>
      </p:pic>
    </p:spTree>
  </p:cSld>
  <p:clrMapOvr>
    <a:masterClrMapping/>
  </p:clrMapOvr>
  <p:transition advTm="2418"/>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8" name="Title 1"/>
          <p:cNvSpPr txBox="1">
            <a:spLocks noChangeArrowheads="1"/>
          </p:cNvSpPr>
          <p:nvPr/>
        </p:nvSpPr>
        <p:spPr>
          <a:xfrm>
            <a:off x="-1" y="-107576"/>
            <a:ext cx="12191999" cy="908720"/>
          </a:xfrm>
          <a:prstGeom prst="rect">
            <a:avLst/>
          </a:prstGeom>
          <a:solidFill>
            <a:srgbClr val="C00000"/>
          </a:solidFill>
        </p:spPr>
        <p:txBody>
          <a:bodyPr/>
          <a:lstStyle/>
          <a:p>
            <a:pPr lvl="0" algn="ctr">
              <a:lnSpc>
                <a:spcPct val="90000"/>
              </a:lnSpc>
              <a:spcBef>
                <a:spcPct val="0"/>
              </a:spcBef>
              <a:defRPr/>
            </a:pPr>
            <a:r>
              <a:rPr kumimoji="0" lang="en-IN" altLang="zh-CN" sz="3600" i="0" u="none" strike="noStrike" kern="1200" cap="none" spc="0" normalizeH="0" baseline="0" noProof="0">
                <a:ln>
                  <a:noFill/>
                </a:ln>
                <a:effectLst/>
                <a:uLnTx/>
                <a:uFillTx/>
                <a:latin typeface="Arial" panose="020B0604020202020204" pitchFamily="34" charset="0"/>
                <a:ea typeface="+mj-ea"/>
                <a:cs typeface="Arial" panose="020B0604020202020204" pitchFamily="34" charset="0"/>
              </a:rPr>
              <a:t>Application Gateways</a:t>
            </a:r>
            <a:endParaRPr kumimoji="0" lang="zh-CN" altLang="en-US" sz="3600" i="0" u="none" strike="noStrike" kern="1200" cap="none" spc="0" normalizeH="0" baseline="0" noProof="0" dirty="0">
              <a:ln>
                <a:noFill/>
              </a:ln>
              <a:effectLst/>
              <a:uLnTx/>
              <a:uFillTx/>
              <a:latin typeface="Arial" panose="020B0604020202020204" pitchFamily="34" charset="0"/>
              <a:ea typeface="+mj-ea"/>
              <a:cs typeface="Arial" panose="020B0604020202020204" pitchFamily="34" charset="0"/>
            </a:endParaRPr>
          </a:p>
        </p:txBody>
      </p:sp>
      <p:sp>
        <p:nvSpPr>
          <p:cNvPr id="9"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6" name="TextBox 5">
            <a:extLst>
              <a:ext uri="{FF2B5EF4-FFF2-40B4-BE49-F238E27FC236}">
                <a16:creationId xmlns:a16="http://schemas.microsoft.com/office/drawing/2014/main" id="{7513FB82-1DCD-4FEC-AA6C-463C29C165AE}"/>
              </a:ext>
            </a:extLst>
          </p:cNvPr>
          <p:cNvSpPr txBox="1"/>
          <p:nvPr/>
        </p:nvSpPr>
        <p:spPr>
          <a:xfrm>
            <a:off x="1251283" y="1720840"/>
            <a:ext cx="9057373" cy="3416320"/>
          </a:xfrm>
          <a:prstGeom prst="rect">
            <a:avLst/>
          </a:prstGeom>
          <a:noFill/>
        </p:spPr>
        <p:txBody>
          <a:bodyPr wrap="square">
            <a:spAutoFit/>
          </a:bodyPr>
          <a:lstStyle/>
          <a:p>
            <a:r>
              <a:rPr lang="en-US" sz="2400" dirty="0">
                <a:latin typeface="Arial" panose="020B0604020202020204" pitchFamily="34" charset="0"/>
                <a:cs typeface="Arial" panose="020B0604020202020204" pitchFamily="34" charset="0"/>
              </a:rPr>
              <a:t>An application-level gateway acts as a relay node for the application-level traffic. They intercept incoming and outgoing packets, run proxies that copy and forward information across the gateway, and function as a proxy server, preventing any direct connection between a trusted server or client and an untrusted host.</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The proxies are application specific. They can filter packets at the application layer of the OSI model.</a:t>
            </a:r>
            <a:endParaRPr lang="en-IN" sz="2400" dirty="0">
              <a:latin typeface="Arial" panose="020B0604020202020204" pitchFamily="34" charset="0"/>
              <a:cs typeface="Arial" panose="020B0604020202020204" pitchFamily="34" charset="0"/>
            </a:endParaRPr>
          </a:p>
        </p:txBody>
      </p:sp>
    </p:spTree>
  </p:cSld>
  <p:clrMapOvr>
    <a:masterClrMapping/>
  </p:clrMapOvr>
  <p:transition advTm="2418"/>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8" name="Title 1"/>
          <p:cNvSpPr txBox="1">
            <a:spLocks noChangeArrowheads="1"/>
          </p:cNvSpPr>
          <p:nvPr/>
        </p:nvSpPr>
        <p:spPr>
          <a:xfrm>
            <a:off x="-1" y="-107576"/>
            <a:ext cx="12191999" cy="908720"/>
          </a:xfrm>
          <a:prstGeom prst="rect">
            <a:avLst/>
          </a:prstGeom>
          <a:solidFill>
            <a:srgbClr val="C00000"/>
          </a:solidFill>
        </p:spPr>
        <p:txBody>
          <a:bodyPr/>
          <a:lstStyle/>
          <a:p>
            <a:pPr lvl="0" algn="ctr">
              <a:lnSpc>
                <a:spcPct val="90000"/>
              </a:lnSpc>
              <a:spcBef>
                <a:spcPct val="0"/>
              </a:spcBef>
              <a:defRPr/>
            </a:pPr>
            <a:endParaRPr kumimoji="0" lang="zh-CN" altLang="en-US" sz="3600" i="0" u="none" strike="noStrike" kern="1200" cap="none" spc="0" normalizeH="0" baseline="0" noProof="0" dirty="0">
              <a:ln>
                <a:noFill/>
              </a:ln>
              <a:effectLst/>
              <a:uLnTx/>
              <a:uFillTx/>
              <a:latin typeface="Arial" panose="020B0604020202020204" pitchFamily="34" charset="0"/>
              <a:ea typeface="+mj-ea"/>
              <a:cs typeface="Arial" panose="020B0604020202020204" pitchFamily="34" charset="0"/>
            </a:endParaRPr>
          </a:p>
        </p:txBody>
      </p:sp>
      <p:sp>
        <p:nvSpPr>
          <p:cNvPr id="9"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2" name="Picture 1">
            <a:extLst>
              <a:ext uri="{FF2B5EF4-FFF2-40B4-BE49-F238E27FC236}">
                <a16:creationId xmlns:a16="http://schemas.microsoft.com/office/drawing/2014/main" id="{41F9B457-6CB8-4FC2-AE72-558851DA0578}"/>
              </a:ext>
            </a:extLst>
          </p:cNvPr>
          <p:cNvPicPr>
            <a:picLocks noChangeAspect="1"/>
          </p:cNvPicPr>
          <p:nvPr/>
        </p:nvPicPr>
        <p:blipFill>
          <a:blip r:embed="rId3"/>
          <a:stretch>
            <a:fillRect/>
          </a:stretch>
        </p:blipFill>
        <p:spPr>
          <a:xfrm>
            <a:off x="1761423" y="1376413"/>
            <a:ext cx="7854215" cy="4283241"/>
          </a:xfrm>
          <a:prstGeom prst="rect">
            <a:avLst/>
          </a:prstGeom>
        </p:spPr>
      </p:pic>
    </p:spTree>
  </p:cSld>
  <p:clrMapOvr>
    <a:masterClrMapping/>
  </p:clrMapOvr>
  <p:transition advTm="2418"/>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8" name="Title 1"/>
          <p:cNvSpPr txBox="1">
            <a:spLocks noChangeArrowheads="1"/>
          </p:cNvSpPr>
          <p:nvPr/>
        </p:nvSpPr>
        <p:spPr>
          <a:xfrm>
            <a:off x="-1" y="-107576"/>
            <a:ext cx="12191999" cy="908720"/>
          </a:xfrm>
          <a:prstGeom prst="rect">
            <a:avLst/>
          </a:prstGeom>
          <a:solidFill>
            <a:srgbClr val="C00000"/>
          </a:solidFill>
        </p:spPr>
        <p:txBody>
          <a:bodyPr/>
          <a:lstStyle/>
          <a:p>
            <a:pPr lvl="0" algn="ctr">
              <a:lnSpc>
                <a:spcPct val="90000"/>
              </a:lnSpc>
              <a:spcBef>
                <a:spcPct val="0"/>
              </a:spcBef>
              <a:defRPr/>
            </a:pPr>
            <a:endParaRPr kumimoji="0" lang="zh-CN" altLang="en-US" sz="3600" i="0" u="none" strike="noStrike" kern="1200" cap="none" spc="0" normalizeH="0" baseline="0" noProof="0" dirty="0">
              <a:ln>
                <a:noFill/>
              </a:ln>
              <a:effectLst/>
              <a:uLnTx/>
              <a:uFillTx/>
              <a:latin typeface="Arial" panose="020B0604020202020204" pitchFamily="34" charset="0"/>
              <a:ea typeface="+mj-ea"/>
              <a:cs typeface="Arial" panose="020B0604020202020204" pitchFamily="34" charset="0"/>
            </a:endParaRPr>
          </a:p>
        </p:txBody>
      </p:sp>
      <p:sp>
        <p:nvSpPr>
          <p:cNvPr id="9"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7" name="TextBox 6">
            <a:extLst>
              <a:ext uri="{FF2B5EF4-FFF2-40B4-BE49-F238E27FC236}">
                <a16:creationId xmlns:a16="http://schemas.microsoft.com/office/drawing/2014/main" id="{45A1EEC6-F527-4BB0-9029-EF98EFC9A788}"/>
              </a:ext>
            </a:extLst>
          </p:cNvPr>
          <p:cNvSpPr txBox="1"/>
          <p:nvPr/>
        </p:nvSpPr>
        <p:spPr>
          <a:xfrm>
            <a:off x="1607419" y="1472665"/>
            <a:ext cx="9480884" cy="4154984"/>
          </a:xfrm>
          <a:prstGeom prst="rect">
            <a:avLst/>
          </a:prstGeom>
          <a:noFill/>
        </p:spPr>
        <p:txBody>
          <a:bodyPr wrap="square">
            <a:spAutoFit/>
          </a:bodyPr>
          <a:lstStyle/>
          <a:p>
            <a:pPr marL="34290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Application-level gateway is also called a bastion host. It operates at the application level. Multiple application gateways can run on the same host but each gateway is a separate server with its own processes.</a:t>
            </a:r>
          </a:p>
          <a:p>
            <a:pPr marL="34290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Example: Consider FTP service. The FTP commands like getting the file, putting the file, listing files, and positioning the process at a particular point in a directory tree. Some system admin blocks put command but permits get command, list only certain files, or prohibit changing out of a particular directory. The proxy server would simulate both sides of this protocol exchange. For example, the proxy might accept get commands and reject put commands.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417188"/>
      </p:ext>
    </p:extLst>
  </p:cSld>
  <p:clrMapOvr>
    <a:masterClrMapping/>
  </p:clrMapOvr>
  <p:transition advTm="2418"/>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8" name="Title 1"/>
          <p:cNvSpPr txBox="1">
            <a:spLocks noChangeArrowheads="1"/>
          </p:cNvSpPr>
          <p:nvPr/>
        </p:nvSpPr>
        <p:spPr>
          <a:xfrm>
            <a:off x="-1" y="-107576"/>
            <a:ext cx="12191999" cy="908720"/>
          </a:xfrm>
          <a:prstGeom prst="rect">
            <a:avLst/>
          </a:prstGeom>
          <a:solidFill>
            <a:srgbClr val="C00000"/>
          </a:solidFill>
        </p:spPr>
        <p:txBody>
          <a:bodyPr/>
          <a:lstStyle/>
          <a:p>
            <a:pPr lvl="0" algn="ctr">
              <a:lnSpc>
                <a:spcPct val="90000"/>
              </a:lnSpc>
              <a:spcBef>
                <a:spcPct val="0"/>
              </a:spcBef>
              <a:defRPr/>
            </a:pPr>
            <a:endParaRPr kumimoji="0" lang="zh-CN" altLang="en-US" sz="3600" i="0" u="none" strike="noStrike" kern="1200" cap="none" spc="0" normalizeH="0" baseline="0" noProof="0" dirty="0">
              <a:ln>
                <a:noFill/>
              </a:ln>
              <a:effectLst/>
              <a:uLnTx/>
              <a:uFillTx/>
              <a:latin typeface="Arial" panose="020B0604020202020204" pitchFamily="34" charset="0"/>
              <a:ea typeface="+mj-ea"/>
              <a:cs typeface="Arial" panose="020B0604020202020204" pitchFamily="34" charset="0"/>
            </a:endParaRPr>
          </a:p>
        </p:txBody>
      </p:sp>
      <p:sp>
        <p:nvSpPr>
          <p:cNvPr id="9"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7" name="TextBox 6">
            <a:extLst>
              <a:ext uri="{FF2B5EF4-FFF2-40B4-BE49-F238E27FC236}">
                <a16:creationId xmlns:a16="http://schemas.microsoft.com/office/drawing/2014/main" id="{BA03883B-B4A3-4AD1-A286-D1D843855EDC}"/>
              </a:ext>
            </a:extLst>
          </p:cNvPr>
          <p:cNvSpPr txBox="1"/>
          <p:nvPr/>
        </p:nvSpPr>
        <p:spPr>
          <a:xfrm>
            <a:off x="1386038" y="860425"/>
            <a:ext cx="10125776" cy="4524315"/>
          </a:xfrm>
          <a:prstGeom prst="rect">
            <a:avLst/>
          </a:prstGeom>
          <a:noFill/>
        </p:spPr>
        <p:txBody>
          <a:bodyPr wrap="square">
            <a:spAutoFit/>
          </a:bodyPr>
          <a:lstStyle/>
          <a:p>
            <a:r>
              <a:rPr lang="en-US" sz="2400" dirty="0">
                <a:latin typeface="Arial" panose="020B0604020202020204" pitchFamily="34" charset="0"/>
                <a:cs typeface="Arial" panose="020B0604020202020204" pitchFamily="34" charset="0"/>
              </a:rPr>
              <a:t>It works as follows:</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Step-1: User contacts the application gateway using a TCP/IP application such as HTTP.  </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Step-2: The application gateway asks about the remote host with which the user wants to establish a connection. It also asks for the user id and password that is required to access the services of the application gateway.  </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Step-3: After verifying the authenticity of the user, the application gateway accesses the remote host on behalf of the user to deliver the packets.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1099847"/>
      </p:ext>
    </p:extLst>
  </p:cSld>
  <p:clrMapOvr>
    <a:masterClrMapping/>
  </p:clrMapOvr>
  <p:transition advTm="2418"/>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8" name="Title 1"/>
          <p:cNvSpPr txBox="1">
            <a:spLocks noChangeArrowheads="1"/>
          </p:cNvSpPr>
          <p:nvPr/>
        </p:nvSpPr>
        <p:spPr>
          <a:xfrm>
            <a:off x="-1" y="-107576"/>
            <a:ext cx="12191999" cy="908720"/>
          </a:xfrm>
          <a:prstGeom prst="rect">
            <a:avLst/>
          </a:prstGeom>
          <a:solidFill>
            <a:srgbClr val="C00000"/>
          </a:solidFill>
        </p:spPr>
        <p:txBody>
          <a:bodyPr/>
          <a:lstStyle/>
          <a:p>
            <a:pPr lvl="0" algn="ctr">
              <a:lnSpc>
                <a:spcPct val="90000"/>
              </a:lnSpc>
              <a:spcBef>
                <a:spcPct val="0"/>
              </a:spcBef>
              <a:defRPr/>
            </a:pPr>
            <a:r>
              <a:rPr kumimoji="0" lang="en-IN" altLang="zh-CN" sz="3600" i="0" u="none" strike="noStrike" kern="1200" cap="none" spc="0" normalizeH="0" baseline="0" noProof="0">
                <a:ln>
                  <a:noFill/>
                </a:ln>
                <a:effectLst/>
                <a:uLnTx/>
                <a:uFillTx/>
                <a:latin typeface="Arial" panose="020B0604020202020204" pitchFamily="34" charset="0"/>
                <a:ea typeface="+mj-ea"/>
                <a:cs typeface="Arial" panose="020B0604020202020204" pitchFamily="34" charset="0"/>
              </a:rPr>
              <a:t>Application-level Filtering</a:t>
            </a:r>
            <a:endParaRPr kumimoji="0" lang="en-IN" altLang="zh-CN" sz="3600" i="0" u="none" strike="noStrike" kern="1200" cap="none" spc="0" normalizeH="0" baseline="0" noProof="0" dirty="0">
              <a:ln>
                <a:noFill/>
              </a:ln>
              <a:effectLst/>
              <a:uLnTx/>
              <a:uFillTx/>
              <a:latin typeface="Arial" panose="020B0604020202020204" pitchFamily="34" charset="0"/>
              <a:ea typeface="+mj-ea"/>
              <a:cs typeface="Arial" panose="020B0604020202020204" pitchFamily="34" charset="0"/>
            </a:endParaRPr>
          </a:p>
        </p:txBody>
      </p:sp>
      <p:sp>
        <p:nvSpPr>
          <p:cNvPr id="9"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6" name="TextBox 5">
            <a:extLst>
              <a:ext uri="{FF2B5EF4-FFF2-40B4-BE49-F238E27FC236}">
                <a16:creationId xmlns:a16="http://schemas.microsoft.com/office/drawing/2014/main" id="{6DB27173-D74A-4B81-8902-9DE9C035033F}"/>
              </a:ext>
            </a:extLst>
          </p:cNvPr>
          <p:cNvSpPr txBox="1"/>
          <p:nvPr/>
        </p:nvSpPr>
        <p:spPr>
          <a:xfrm>
            <a:off x="1713297" y="2090172"/>
            <a:ext cx="9384632" cy="2677656"/>
          </a:xfrm>
          <a:prstGeom prst="rect">
            <a:avLst/>
          </a:prstGeom>
          <a:noFill/>
        </p:spPr>
        <p:txBody>
          <a:bodyPr wrap="square">
            <a:spAutoFit/>
          </a:bodyPr>
          <a:lstStyle/>
          <a:p>
            <a:r>
              <a:rPr lang="en-US" sz="2400" dirty="0">
                <a:latin typeface="Arial" panose="020B0604020202020204" pitchFamily="34" charset="0"/>
                <a:cs typeface="Arial" panose="020B0604020202020204" pitchFamily="34" charset="0"/>
              </a:rPr>
              <a:t>An application-level proxy gateway, examines and filters individual packets, rather than simply copying them and blindly forwarding them across the gateway. Application-specific proxies check each packet that passes through the gateway, verifying the contents of the packet up through the application layer. These proxies can filter particular kinds of commands or information in the application protocols.</a:t>
            </a:r>
            <a:endParaRPr lang="en-IN" sz="2400" dirty="0">
              <a:latin typeface="Arial" panose="020B0604020202020204" pitchFamily="34" charset="0"/>
              <a:cs typeface="Arial" panose="020B0604020202020204" pitchFamily="34" charset="0"/>
            </a:endParaRPr>
          </a:p>
        </p:txBody>
      </p:sp>
    </p:spTree>
  </p:cSld>
  <p:clrMapOvr>
    <a:masterClrMapping/>
  </p:clrMapOvr>
  <p:transition advTm="2418"/>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8" name="Title 1"/>
          <p:cNvSpPr txBox="1">
            <a:spLocks noChangeArrowheads="1"/>
          </p:cNvSpPr>
          <p:nvPr/>
        </p:nvSpPr>
        <p:spPr>
          <a:xfrm>
            <a:off x="-1" y="-107576"/>
            <a:ext cx="12191999" cy="908720"/>
          </a:xfrm>
          <a:prstGeom prst="rect">
            <a:avLst/>
          </a:prstGeom>
          <a:solidFill>
            <a:srgbClr val="C00000"/>
          </a:solidFill>
        </p:spPr>
        <p:txBody>
          <a:bodyPr/>
          <a:lstStyle/>
          <a:p>
            <a:pPr lvl="0" algn="ctr">
              <a:lnSpc>
                <a:spcPct val="90000"/>
              </a:lnSpc>
              <a:spcBef>
                <a:spcPct val="0"/>
              </a:spcBef>
              <a:defRPr/>
            </a:pPr>
            <a:r>
              <a:rPr kumimoji="0" lang="en-IN" altLang="zh-CN" sz="3600" i="0" u="none" strike="noStrike" kern="1200" cap="none" spc="0" normalizeH="0" baseline="0" noProof="0">
                <a:ln>
                  <a:noFill/>
                </a:ln>
                <a:effectLst/>
                <a:uLnTx/>
                <a:uFillTx/>
                <a:latin typeface="Arial" panose="020B0604020202020204" pitchFamily="34" charset="0"/>
                <a:ea typeface="+mj-ea"/>
                <a:cs typeface="Arial" panose="020B0604020202020204" pitchFamily="34" charset="0"/>
              </a:rPr>
              <a:t>Circuit-Level Gateway</a:t>
            </a:r>
            <a:endParaRPr kumimoji="0" lang="zh-CN" altLang="en-US" sz="3600" i="0" u="none" strike="noStrike" kern="1200" cap="none" spc="0" normalizeH="0" baseline="0" noProof="0" dirty="0">
              <a:ln>
                <a:noFill/>
              </a:ln>
              <a:effectLst/>
              <a:uLnTx/>
              <a:uFillTx/>
              <a:latin typeface="Arial" panose="020B0604020202020204" pitchFamily="34" charset="0"/>
              <a:ea typeface="+mj-ea"/>
              <a:cs typeface="Arial" panose="020B0604020202020204" pitchFamily="34" charset="0"/>
            </a:endParaRPr>
          </a:p>
        </p:txBody>
      </p:sp>
      <p:sp>
        <p:nvSpPr>
          <p:cNvPr id="9"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6" name="TextBox 5">
            <a:extLst>
              <a:ext uri="{FF2B5EF4-FFF2-40B4-BE49-F238E27FC236}">
                <a16:creationId xmlns:a16="http://schemas.microsoft.com/office/drawing/2014/main" id="{427B8557-5B78-4B6F-8BEA-79E26DBC49FA}"/>
              </a:ext>
            </a:extLst>
          </p:cNvPr>
          <p:cNvSpPr txBox="1"/>
          <p:nvPr/>
        </p:nvSpPr>
        <p:spPr>
          <a:xfrm>
            <a:off x="1384431" y="1398666"/>
            <a:ext cx="9423132" cy="3785652"/>
          </a:xfrm>
          <a:prstGeom prst="rect">
            <a:avLst/>
          </a:prstGeom>
          <a:noFill/>
        </p:spPr>
        <p:txBody>
          <a:bodyPr wrap="square">
            <a:spAutoFit/>
          </a:bodyPr>
          <a:lstStyle/>
          <a:p>
            <a:r>
              <a:rPr lang="en-US" sz="2400" dirty="0">
                <a:latin typeface="Arial" panose="020B0604020202020204" pitchFamily="34" charset="0"/>
                <a:cs typeface="Arial" panose="020B0604020202020204" pitchFamily="34" charset="0"/>
              </a:rPr>
              <a:t>The circuit-level gateway is an intermediate solution between the packet filter and the application gateway. It runs at the transport layer and hence can act as proxy for any application.</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Similar to an application gateway, the circuit-level gateway also does not permit an end-to-end TCP connection across the gateway. It sets up two TCP connections and relays the TCP segments from one network to the other. But, it does not examine the application data like application gateway. Hence, sometime it is called as ‘Pipe Proxy’.</a:t>
            </a:r>
            <a:endParaRPr lang="en-IN" sz="2400" dirty="0">
              <a:latin typeface="Arial" panose="020B0604020202020204" pitchFamily="34" charset="0"/>
              <a:cs typeface="Arial" panose="020B0604020202020204" pitchFamily="34" charset="0"/>
            </a:endParaRPr>
          </a:p>
        </p:txBody>
      </p:sp>
    </p:spTree>
  </p:cSld>
  <p:clrMapOvr>
    <a:masterClrMapping/>
  </p:clrMapOvr>
  <p:transition advTm="2418"/>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8" name="Title 1"/>
          <p:cNvSpPr txBox="1">
            <a:spLocks noChangeArrowheads="1"/>
          </p:cNvSpPr>
          <p:nvPr/>
        </p:nvSpPr>
        <p:spPr>
          <a:xfrm>
            <a:off x="-1" y="-107576"/>
            <a:ext cx="12191999" cy="908720"/>
          </a:xfrm>
          <a:prstGeom prst="rect">
            <a:avLst/>
          </a:prstGeom>
          <a:solidFill>
            <a:srgbClr val="C00000"/>
          </a:solidFill>
        </p:spPr>
        <p:txBody>
          <a:bodyPr/>
          <a:lstStyle/>
          <a:p>
            <a:pPr lvl="0" algn="ctr">
              <a:lnSpc>
                <a:spcPct val="90000"/>
              </a:lnSpc>
              <a:spcBef>
                <a:spcPct val="0"/>
              </a:spcBef>
              <a:defRPr/>
            </a:pPr>
            <a:r>
              <a:rPr lang="en-IN" altLang="zh-CN" sz="3600" dirty="0">
                <a:latin typeface="Arial" panose="020B0604020202020204" pitchFamily="34" charset="0"/>
                <a:ea typeface="+mj-ea"/>
                <a:cs typeface="Arial" panose="020B0604020202020204" pitchFamily="34" charset="0"/>
              </a:rPr>
              <a:t>INDEX</a:t>
            </a:r>
            <a:endParaRPr kumimoji="0" lang="zh-CN" altLang="en-US" sz="3600" i="0" u="none" strike="noStrike" kern="1200" cap="none" spc="0" normalizeH="0" baseline="0" noProof="0" dirty="0">
              <a:ln>
                <a:noFill/>
              </a:ln>
              <a:effectLst/>
              <a:uLnTx/>
              <a:uFillTx/>
              <a:latin typeface="Arial" panose="020B0604020202020204" pitchFamily="34" charset="0"/>
              <a:ea typeface="+mj-ea"/>
              <a:cs typeface="Arial" panose="020B0604020202020204" pitchFamily="34" charset="0"/>
            </a:endParaRPr>
          </a:p>
        </p:txBody>
      </p:sp>
      <p:sp>
        <p:nvSpPr>
          <p:cNvPr id="9"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7" name="TextBox 6">
            <a:extLst>
              <a:ext uri="{FF2B5EF4-FFF2-40B4-BE49-F238E27FC236}">
                <a16:creationId xmlns:a16="http://schemas.microsoft.com/office/drawing/2014/main" id="{B37F3B56-9EC5-450A-985E-4F7FA77773D5}"/>
              </a:ext>
            </a:extLst>
          </p:cNvPr>
          <p:cNvSpPr txBox="1"/>
          <p:nvPr/>
        </p:nvSpPr>
        <p:spPr>
          <a:xfrm>
            <a:off x="2023307" y="1543868"/>
            <a:ext cx="8145380" cy="3770263"/>
          </a:xfrm>
          <a:prstGeom prst="rect">
            <a:avLst/>
          </a:prstGeom>
          <a:noFill/>
        </p:spPr>
        <p:txBody>
          <a:bodyPr wrap="square">
            <a:spAutoFit/>
          </a:bodyPr>
          <a:lstStyle/>
          <a:p>
            <a:pPr marL="457200" lvl="0" indent="-457200">
              <a:lnSpc>
                <a:spcPct val="90000"/>
              </a:lnSpc>
              <a:spcBef>
                <a:spcPct val="0"/>
              </a:spcBef>
              <a:buFont typeface="Wingdings" panose="05000000000000000000" pitchFamily="2" charset="2"/>
              <a:buChar char="ü"/>
              <a:defRPr/>
            </a:pPr>
            <a:r>
              <a:rPr kumimoji="0" lang="en-IN" altLang="zh-CN" sz="2800" i="0" u="none" strike="noStrike" kern="1200" cap="none" spc="0" normalizeH="0" baseline="0" noProof="0" dirty="0">
                <a:ln>
                  <a:noFill/>
                </a:ln>
                <a:effectLst/>
                <a:uLnTx/>
                <a:uFillTx/>
                <a:latin typeface="Arial" panose="020B0604020202020204" pitchFamily="34" charset="0"/>
                <a:ea typeface="+mj-ea"/>
                <a:cs typeface="Arial" panose="020B0604020202020204" pitchFamily="34" charset="0"/>
              </a:rPr>
              <a:t>What is a Firewall?</a:t>
            </a:r>
          </a:p>
          <a:p>
            <a:pPr marL="457200" indent="-457200">
              <a:lnSpc>
                <a:spcPct val="90000"/>
              </a:lnSpc>
              <a:spcBef>
                <a:spcPct val="0"/>
              </a:spcBef>
              <a:buFont typeface="Wingdings" panose="05000000000000000000" pitchFamily="2" charset="2"/>
              <a:buChar char="ü"/>
              <a:defRPr/>
            </a:pPr>
            <a:r>
              <a:rPr kumimoji="0" lang="en-IN" altLang="zh-CN" sz="2800" i="0" u="none" strike="noStrike" kern="1200" cap="none" spc="0" normalizeH="0" baseline="0" noProof="0" dirty="0">
                <a:ln>
                  <a:noFill/>
                </a:ln>
                <a:effectLst/>
                <a:uLnTx/>
                <a:uFillTx/>
                <a:latin typeface="Arial" panose="020B0604020202020204" pitchFamily="34" charset="0"/>
                <a:ea typeface="+mj-ea"/>
                <a:cs typeface="Arial" panose="020B0604020202020204" pitchFamily="34" charset="0"/>
              </a:rPr>
              <a:t>Functions of Firewall</a:t>
            </a:r>
          </a:p>
          <a:p>
            <a:pPr marL="457200" indent="-457200">
              <a:buFont typeface="Wingdings" panose="05000000000000000000" pitchFamily="2" charset="2"/>
              <a:buChar char="ü"/>
            </a:pPr>
            <a:r>
              <a:rPr lang="en-US" sz="2800" dirty="0">
                <a:latin typeface="Arial" panose="020B0604020202020204" pitchFamily="34" charset="0"/>
                <a:cs typeface="Arial" panose="020B0604020202020204" pitchFamily="34" charset="0"/>
              </a:rPr>
              <a:t>Firewall is categorized into three basic types −</a:t>
            </a:r>
          </a:p>
          <a:p>
            <a:endParaRPr lang="en-US" sz="28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800" dirty="0">
                <a:latin typeface="Arial" panose="020B0604020202020204" pitchFamily="34" charset="0"/>
                <a:cs typeface="Arial" panose="020B0604020202020204" pitchFamily="34" charset="0"/>
              </a:rPr>
              <a:t>Packet filter (Stateless &amp; Stateful)</a:t>
            </a:r>
          </a:p>
          <a:p>
            <a:pPr marL="342900" indent="-342900">
              <a:buFont typeface="Wingdings" panose="05000000000000000000" pitchFamily="2" charset="2"/>
              <a:buChar char="Ø"/>
            </a:pPr>
            <a:r>
              <a:rPr lang="en-US" sz="2800" dirty="0">
                <a:latin typeface="Arial" panose="020B0604020202020204" pitchFamily="34" charset="0"/>
                <a:cs typeface="Arial" panose="020B0604020202020204" pitchFamily="34" charset="0"/>
              </a:rPr>
              <a:t>Application-level gateway</a:t>
            </a:r>
          </a:p>
          <a:p>
            <a:pPr marL="342900" indent="-342900">
              <a:buFont typeface="Wingdings" panose="05000000000000000000" pitchFamily="2" charset="2"/>
              <a:buChar char="Ø"/>
            </a:pPr>
            <a:r>
              <a:rPr lang="en-US" sz="2800" dirty="0">
                <a:latin typeface="Arial" panose="020B0604020202020204" pitchFamily="34" charset="0"/>
                <a:cs typeface="Arial" panose="020B0604020202020204" pitchFamily="34" charset="0"/>
              </a:rPr>
              <a:t>Circuit-level gateway</a:t>
            </a:r>
            <a:endParaRPr lang="en-IN" sz="2800" dirty="0">
              <a:latin typeface="Arial" panose="020B0604020202020204" pitchFamily="34" charset="0"/>
              <a:cs typeface="Arial" panose="020B0604020202020204" pitchFamily="34" charset="0"/>
            </a:endParaRPr>
          </a:p>
          <a:p>
            <a:pPr algn="ctr">
              <a:lnSpc>
                <a:spcPct val="90000"/>
              </a:lnSpc>
              <a:spcBef>
                <a:spcPct val="0"/>
              </a:spcBef>
              <a:defRPr/>
            </a:pPr>
            <a:endParaRPr kumimoji="0" lang="en-IN" altLang="zh-CN" sz="1800" i="0" u="none" strike="noStrike" kern="1200" cap="none" spc="0" normalizeH="0" baseline="0" noProof="0" dirty="0">
              <a:ln>
                <a:noFill/>
              </a:ln>
              <a:effectLst/>
              <a:uLnTx/>
              <a:uFillTx/>
              <a:latin typeface="Arial" panose="020B0604020202020204" pitchFamily="34" charset="0"/>
              <a:ea typeface="+mj-ea"/>
              <a:cs typeface="Arial" panose="020B0604020202020204" pitchFamily="34" charset="0"/>
            </a:endParaRPr>
          </a:p>
          <a:p>
            <a:pPr algn="ctr">
              <a:lnSpc>
                <a:spcPct val="90000"/>
              </a:lnSpc>
              <a:spcBef>
                <a:spcPct val="0"/>
              </a:spcBef>
              <a:defRPr/>
            </a:pPr>
            <a:endParaRPr kumimoji="0" lang="zh-CN" altLang="en-US" sz="1800" i="0" u="none" strike="noStrike" kern="1200" cap="none" spc="0" normalizeH="0" baseline="0" noProof="0" dirty="0">
              <a:ln>
                <a:noFill/>
              </a:ln>
              <a:effectLst/>
              <a:uLnTx/>
              <a:uFillTx/>
              <a:latin typeface="Arial" panose="020B0604020202020204" pitchFamily="34" charset="0"/>
              <a:ea typeface="+mj-ea"/>
              <a:cs typeface="Arial" panose="020B0604020202020204" pitchFamily="34" charset="0"/>
            </a:endParaRPr>
          </a:p>
          <a:p>
            <a:pPr lvl="0" algn="ctr">
              <a:lnSpc>
                <a:spcPct val="90000"/>
              </a:lnSpc>
              <a:spcBef>
                <a:spcPct val="0"/>
              </a:spcBef>
              <a:defRPr/>
            </a:pPr>
            <a:endParaRPr kumimoji="0" lang="zh-CN" altLang="en-US" sz="1800" i="0" u="none" strike="noStrike" kern="1200" cap="none" spc="0" normalizeH="0" baseline="0" noProof="0" dirty="0">
              <a:ln>
                <a:noFill/>
              </a:ln>
              <a:effectLst/>
              <a:uLnTx/>
              <a:uFillTx/>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2431104294"/>
      </p:ext>
    </p:extLst>
  </p:cSld>
  <p:clrMapOvr>
    <a:masterClrMapping/>
  </p:clrMapOvr>
  <p:transition advTm="2418"/>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endParaRPr/>
          </a:p>
        </p:txBody>
      </p:sp>
      <p:pic>
        <p:nvPicPr>
          <p:cNvPr id="185" name="Google Shape;185;p12" descr="Screenshot (785).png"/>
          <p:cNvPicPr preferRelativeResize="0">
            <a:picLocks noGrp="1"/>
          </p:cNvPicPr>
          <p:nvPr>
            <p:ph type="body" idx="1"/>
          </p:nvPr>
        </p:nvPicPr>
        <p:blipFill rotWithShape="1">
          <a:blip r:embed="rId3">
            <a:alphaModFix/>
          </a:blip>
          <a:srcRect/>
          <a:stretch/>
        </p:blipFill>
        <p:spPr>
          <a:xfrm>
            <a:off x="0" y="0"/>
            <a:ext cx="12191999"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8" name="Title 1"/>
          <p:cNvSpPr txBox="1">
            <a:spLocks noChangeArrowheads="1"/>
          </p:cNvSpPr>
          <p:nvPr/>
        </p:nvSpPr>
        <p:spPr>
          <a:xfrm>
            <a:off x="-1" y="-107576"/>
            <a:ext cx="12191999" cy="908720"/>
          </a:xfrm>
          <a:prstGeom prst="rect">
            <a:avLst/>
          </a:prstGeom>
          <a:solidFill>
            <a:srgbClr val="C00000"/>
          </a:solidFill>
        </p:spPr>
        <p:txBody>
          <a:bodyPr/>
          <a:lstStyle/>
          <a:p>
            <a:pPr lvl="0" algn="ctr">
              <a:lnSpc>
                <a:spcPct val="90000"/>
              </a:lnSpc>
              <a:spcBef>
                <a:spcPct val="0"/>
              </a:spcBef>
              <a:defRPr/>
            </a:pPr>
            <a:r>
              <a:rPr kumimoji="0" lang="en-IN" altLang="zh-CN" sz="3600" i="0" u="none" strike="noStrike" kern="1200" cap="none" spc="0" normalizeH="0" baseline="0" noProof="0" dirty="0">
                <a:ln>
                  <a:noFill/>
                </a:ln>
                <a:effectLst/>
                <a:uLnTx/>
                <a:uFillTx/>
                <a:latin typeface="Arial" panose="020B0604020202020204" pitchFamily="34" charset="0"/>
                <a:ea typeface="+mj-ea"/>
                <a:cs typeface="Arial" panose="020B0604020202020204" pitchFamily="34" charset="0"/>
              </a:rPr>
              <a:t>What is a Firewall?</a:t>
            </a:r>
            <a:endParaRPr kumimoji="0" lang="zh-CN" altLang="en-US" sz="3600" i="0" u="none" strike="noStrike" kern="1200" cap="none" spc="0" normalizeH="0" baseline="0" noProof="0" dirty="0">
              <a:ln>
                <a:noFill/>
              </a:ln>
              <a:effectLst/>
              <a:uLnTx/>
              <a:uFillTx/>
              <a:latin typeface="Arial" panose="020B0604020202020204" pitchFamily="34" charset="0"/>
              <a:ea typeface="+mj-ea"/>
              <a:cs typeface="Arial" panose="020B0604020202020204" pitchFamily="34" charset="0"/>
            </a:endParaRPr>
          </a:p>
        </p:txBody>
      </p:sp>
      <p:sp>
        <p:nvSpPr>
          <p:cNvPr id="9"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6" name="TextBox 5">
            <a:extLst>
              <a:ext uri="{FF2B5EF4-FFF2-40B4-BE49-F238E27FC236}">
                <a16:creationId xmlns:a16="http://schemas.microsoft.com/office/drawing/2014/main" id="{C9C2D8F0-AFD5-404D-B413-85122A91EECC}"/>
              </a:ext>
            </a:extLst>
          </p:cNvPr>
          <p:cNvSpPr txBox="1"/>
          <p:nvPr/>
        </p:nvSpPr>
        <p:spPr>
          <a:xfrm>
            <a:off x="1414914" y="1655545"/>
            <a:ext cx="9808143" cy="4154984"/>
          </a:xfrm>
          <a:prstGeom prst="rect">
            <a:avLst/>
          </a:prstGeom>
          <a:noFill/>
        </p:spPr>
        <p:txBody>
          <a:bodyPr wrap="square">
            <a:spAutoFit/>
          </a:bodyPr>
          <a:lstStyle/>
          <a:p>
            <a:r>
              <a:rPr lang="en-US" sz="2400" dirty="0">
                <a:latin typeface="Arial" panose="020B0604020202020204" pitchFamily="34" charset="0"/>
                <a:cs typeface="Arial" panose="020B0604020202020204" pitchFamily="34" charset="0"/>
              </a:rPr>
              <a:t>A firewall can be defined as a special type of network security device or a software program that monitors and filters incoming and outgoing network traffic based on a defined set of security rules. It acts as a barrier between internal private networks and external sources (such as the public Internet).</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The primary purpose of a firewall is to allow non-threatening traffic and prevent malicious or unwanted data traffic for protecting the computer from viruses and attacks. A firewall is a cybersecurity tool that filters network traffic and helps users block malicious software from accessing the Internet in infected computers.</a:t>
            </a:r>
            <a:endParaRPr lang="en-IN" sz="2400" dirty="0">
              <a:latin typeface="Arial" panose="020B0604020202020204" pitchFamily="34" charset="0"/>
              <a:cs typeface="Arial" panose="020B0604020202020204" pitchFamily="34" charset="0"/>
            </a:endParaRPr>
          </a:p>
        </p:txBody>
      </p:sp>
    </p:spTree>
  </p:cSld>
  <p:clrMapOvr>
    <a:masterClrMapping/>
  </p:clrMapOvr>
  <p:transition advTm="2418"/>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8" name="Title 1"/>
          <p:cNvSpPr txBox="1">
            <a:spLocks noChangeArrowheads="1"/>
          </p:cNvSpPr>
          <p:nvPr/>
        </p:nvSpPr>
        <p:spPr>
          <a:xfrm>
            <a:off x="-1" y="-107576"/>
            <a:ext cx="12191999" cy="908720"/>
          </a:xfrm>
          <a:prstGeom prst="rect">
            <a:avLst/>
          </a:prstGeom>
          <a:solidFill>
            <a:srgbClr val="C00000"/>
          </a:solidFill>
        </p:spPr>
        <p:txBody>
          <a:bodyPr/>
          <a:lstStyle/>
          <a:p>
            <a:pPr lvl="0" algn="ctr">
              <a:lnSpc>
                <a:spcPct val="90000"/>
              </a:lnSpc>
              <a:spcBef>
                <a:spcPct val="0"/>
              </a:spcBef>
              <a:defRPr/>
            </a:pPr>
            <a:endParaRPr kumimoji="0" lang="zh-CN" altLang="en-US" sz="3600" i="0" u="none" strike="noStrike" kern="1200" cap="none" spc="0" normalizeH="0" baseline="0" noProof="0" dirty="0">
              <a:ln>
                <a:noFill/>
              </a:ln>
              <a:effectLst/>
              <a:uLnTx/>
              <a:uFillTx/>
              <a:latin typeface="Arial" panose="020B0604020202020204" pitchFamily="34" charset="0"/>
              <a:ea typeface="+mj-ea"/>
              <a:cs typeface="Arial" panose="020B0604020202020204" pitchFamily="34" charset="0"/>
            </a:endParaRPr>
          </a:p>
        </p:txBody>
      </p:sp>
      <p:sp>
        <p:nvSpPr>
          <p:cNvPr id="9"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2" name="Picture 1">
            <a:extLst>
              <a:ext uri="{FF2B5EF4-FFF2-40B4-BE49-F238E27FC236}">
                <a16:creationId xmlns:a16="http://schemas.microsoft.com/office/drawing/2014/main" id="{0FBFA5B2-4801-4402-A77B-EDED68A6FA38}"/>
              </a:ext>
            </a:extLst>
          </p:cNvPr>
          <p:cNvPicPr>
            <a:picLocks noChangeAspect="1"/>
          </p:cNvPicPr>
          <p:nvPr/>
        </p:nvPicPr>
        <p:blipFill>
          <a:blip r:embed="rId3"/>
          <a:stretch>
            <a:fillRect/>
          </a:stretch>
        </p:blipFill>
        <p:spPr>
          <a:xfrm>
            <a:off x="1174282" y="1123033"/>
            <a:ext cx="9933271" cy="4748377"/>
          </a:xfrm>
          <a:prstGeom prst="rect">
            <a:avLst/>
          </a:prstGeom>
        </p:spPr>
      </p:pic>
    </p:spTree>
  </p:cSld>
  <p:clrMapOvr>
    <a:masterClrMapping/>
  </p:clrMapOvr>
  <p:transition advTm="2418"/>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8" name="Title 1"/>
          <p:cNvSpPr txBox="1">
            <a:spLocks noChangeArrowheads="1"/>
          </p:cNvSpPr>
          <p:nvPr/>
        </p:nvSpPr>
        <p:spPr>
          <a:xfrm>
            <a:off x="-1" y="-107576"/>
            <a:ext cx="12191999" cy="908720"/>
          </a:xfrm>
          <a:prstGeom prst="rect">
            <a:avLst/>
          </a:prstGeom>
          <a:solidFill>
            <a:srgbClr val="C00000"/>
          </a:solidFill>
        </p:spPr>
        <p:txBody>
          <a:bodyPr/>
          <a:lstStyle/>
          <a:p>
            <a:pPr lvl="0" algn="ctr">
              <a:lnSpc>
                <a:spcPct val="90000"/>
              </a:lnSpc>
              <a:spcBef>
                <a:spcPct val="0"/>
              </a:spcBef>
              <a:defRPr/>
            </a:pPr>
            <a:r>
              <a:rPr kumimoji="0" lang="en-IN" altLang="zh-CN" sz="3600" i="0" u="none" strike="noStrike" kern="1200" cap="none" spc="0" normalizeH="0" baseline="0" noProof="0" dirty="0">
                <a:ln>
                  <a:noFill/>
                </a:ln>
                <a:effectLst/>
                <a:uLnTx/>
                <a:uFillTx/>
                <a:latin typeface="Arial" panose="020B0604020202020204" pitchFamily="34" charset="0"/>
                <a:ea typeface="+mj-ea"/>
                <a:cs typeface="Arial" panose="020B0604020202020204" pitchFamily="34" charset="0"/>
              </a:rPr>
              <a:t>Functions of Firewall</a:t>
            </a:r>
            <a:endParaRPr kumimoji="0" lang="zh-CN" altLang="en-US" sz="3600" i="0" u="none" strike="noStrike" kern="1200" cap="none" spc="0" normalizeH="0" baseline="0" noProof="0" dirty="0">
              <a:ln>
                <a:noFill/>
              </a:ln>
              <a:effectLst/>
              <a:uLnTx/>
              <a:uFillTx/>
              <a:latin typeface="Arial" panose="020B0604020202020204" pitchFamily="34" charset="0"/>
              <a:ea typeface="+mj-ea"/>
              <a:cs typeface="Arial" panose="020B0604020202020204" pitchFamily="34" charset="0"/>
            </a:endParaRPr>
          </a:p>
        </p:txBody>
      </p:sp>
      <p:sp>
        <p:nvSpPr>
          <p:cNvPr id="9"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6" name="TextBox 5">
            <a:extLst>
              <a:ext uri="{FF2B5EF4-FFF2-40B4-BE49-F238E27FC236}">
                <a16:creationId xmlns:a16="http://schemas.microsoft.com/office/drawing/2014/main" id="{5702CF06-B061-423A-BB1A-2F522A853120}"/>
              </a:ext>
            </a:extLst>
          </p:cNvPr>
          <p:cNvSpPr txBox="1"/>
          <p:nvPr/>
        </p:nvSpPr>
        <p:spPr>
          <a:xfrm>
            <a:off x="1761423" y="1915427"/>
            <a:ext cx="9057372" cy="2677656"/>
          </a:xfrm>
          <a:prstGeom prst="rect">
            <a:avLst/>
          </a:prstGeom>
          <a:noFill/>
        </p:spPr>
        <p:txBody>
          <a:bodyPr wrap="square">
            <a:spAutoFit/>
          </a:bodyPr>
          <a:lstStyle/>
          <a:p>
            <a:pPr marL="34290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Network Threat Prevention</a:t>
            </a:r>
          </a:p>
          <a:p>
            <a:pPr marL="34290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Application and Identity-Based Control</a:t>
            </a:r>
          </a:p>
          <a:p>
            <a:pPr marL="34290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Hybrid Cloud Support</a:t>
            </a:r>
          </a:p>
          <a:p>
            <a:pPr marL="34290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Scalable Performance</a:t>
            </a:r>
          </a:p>
          <a:p>
            <a:pPr marL="34290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Network Traffic Management and Control</a:t>
            </a:r>
          </a:p>
          <a:p>
            <a:pPr marL="34290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Access Validation</a:t>
            </a:r>
          </a:p>
          <a:p>
            <a:pPr marL="34290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Record and Report on Events</a:t>
            </a:r>
            <a:endParaRPr lang="en-IN" sz="2400" dirty="0">
              <a:latin typeface="Arial" panose="020B0604020202020204" pitchFamily="34" charset="0"/>
              <a:cs typeface="Arial" panose="020B0604020202020204" pitchFamily="34" charset="0"/>
            </a:endParaRPr>
          </a:p>
        </p:txBody>
      </p:sp>
    </p:spTree>
  </p:cSld>
  <p:clrMapOvr>
    <a:masterClrMapping/>
  </p:clrMapOvr>
  <p:transition advTm="2418"/>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8" name="Title 1"/>
          <p:cNvSpPr txBox="1">
            <a:spLocks noChangeArrowheads="1"/>
          </p:cNvSpPr>
          <p:nvPr/>
        </p:nvSpPr>
        <p:spPr>
          <a:xfrm>
            <a:off x="-1" y="-107576"/>
            <a:ext cx="12191999" cy="908720"/>
          </a:xfrm>
          <a:prstGeom prst="rect">
            <a:avLst/>
          </a:prstGeom>
          <a:solidFill>
            <a:srgbClr val="C00000"/>
          </a:solidFill>
        </p:spPr>
        <p:txBody>
          <a:bodyPr/>
          <a:lstStyle/>
          <a:p>
            <a:pPr lvl="0" algn="ctr">
              <a:lnSpc>
                <a:spcPct val="90000"/>
              </a:lnSpc>
              <a:spcBef>
                <a:spcPct val="0"/>
              </a:spcBef>
              <a:defRPr/>
            </a:pPr>
            <a:r>
              <a:rPr kumimoji="0" lang="en-IN" altLang="zh-CN" sz="3600" i="0" u="none" strike="noStrike" kern="1200" cap="none" spc="0" normalizeH="0" baseline="0" noProof="0">
                <a:ln>
                  <a:noFill/>
                </a:ln>
                <a:effectLst/>
                <a:uLnTx/>
                <a:uFillTx/>
                <a:latin typeface="Arial" panose="020B0604020202020204" pitchFamily="34" charset="0"/>
                <a:ea typeface="+mj-ea"/>
                <a:cs typeface="Arial" panose="020B0604020202020204" pitchFamily="34" charset="0"/>
              </a:rPr>
              <a:t>Types of Firewall</a:t>
            </a:r>
            <a:endParaRPr kumimoji="0" lang="zh-CN" altLang="en-US" sz="3600" i="0" u="none" strike="noStrike" kern="1200" cap="none" spc="0" normalizeH="0" baseline="0" noProof="0" dirty="0">
              <a:ln>
                <a:noFill/>
              </a:ln>
              <a:effectLst/>
              <a:uLnTx/>
              <a:uFillTx/>
              <a:latin typeface="Arial" panose="020B0604020202020204" pitchFamily="34" charset="0"/>
              <a:ea typeface="+mj-ea"/>
              <a:cs typeface="Arial" panose="020B0604020202020204" pitchFamily="34" charset="0"/>
            </a:endParaRPr>
          </a:p>
        </p:txBody>
      </p:sp>
      <p:sp>
        <p:nvSpPr>
          <p:cNvPr id="9"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6" name="TextBox 5">
            <a:extLst>
              <a:ext uri="{FF2B5EF4-FFF2-40B4-BE49-F238E27FC236}">
                <a16:creationId xmlns:a16="http://schemas.microsoft.com/office/drawing/2014/main" id="{7D81DEA0-344E-4485-AF68-D2A76286D78B}"/>
              </a:ext>
            </a:extLst>
          </p:cNvPr>
          <p:cNvSpPr txBox="1"/>
          <p:nvPr/>
        </p:nvSpPr>
        <p:spPr>
          <a:xfrm>
            <a:off x="1280160" y="1819175"/>
            <a:ext cx="10501162" cy="3046988"/>
          </a:xfrm>
          <a:prstGeom prst="rect">
            <a:avLst/>
          </a:prstGeom>
          <a:noFill/>
        </p:spPr>
        <p:txBody>
          <a:bodyPr wrap="square">
            <a:spAutoFit/>
          </a:bodyPr>
          <a:lstStyle/>
          <a:p>
            <a:r>
              <a:rPr lang="en-US" sz="2400" dirty="0">
                <a:latin typeface="Arial" panose="020B0604020202020204" pitchFamily="34" charset="0"/>
                <a:cs typeface="Arial" panose="020B0604020202020204" pitchFamily="34" charset="0"/>
              </a:rPr>
              <a:t>Firewall is a network device that isolates organization’s internal network from larger outside network/Internet. It can be a hardware, software, or combined system that prevents unauthorized access to or from internal network.</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All data packets entering or leaving the internal network pass through the firewall, which examines each packet and blocks those that do not meet the specified security criteria.</a:t>
            </a:r>
            <a:endParaRPr lang="en-IN" sz="2400" dirty="0">
              <a:latin typeface="Arial" panose="020B0604020202020204" pitchFamily="34" charset="0"/>
              <a:cs typeface="Arial" panose="020B0604020202020204" pitchFamily="34" charset="0"/>
            </a:endParaRPr>
          </a:p>
        </p:txBody>
      </p:sp>
    </p:spTree>
  </p:cSld>
  <p:clrMapOvr>
    <a:masterClrMapping/>
  </p:clrMapOvr>
  <p:transition advTm="2418"/>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8" name="Title 1"/>
          <p:cNvSpPr txBox="1">
            <a:spLocks noChangeArrowheads="1"/>
          </p:cNvSpPr>
          <p:nvPr/>
        </p:nvSpPr>
        <p:spPr>
          <a:xfrm>
            <a:off x="-1" y="-107576"/>
            <a:ext cx="12191999" cy="908720"/>
          </a:xfrm>
          <a:prstGeom prst="rect">
            <a:avLst/>
          </a:prstGeom>
          <a:solidFill>
            <a:srgbClr val="C00000"/>
          </a:solidFill>
        </p:spPr>
        <p:txBody>
          <a:bodyPr/>
          <a:lstStyle/>
          <a:p>
            <a:pPr lvl="0" algn="ctr">
              <a:lnSpc>
                <a:spcPct val="90000"/>
              </a:lnSpc>
              <a:spcBef>
                <a:spcPct val="0"/>
              </a:spcBef>
              <a:defRPr/>
            </a:pPr>
            <a:endParaRPr kumimoji="0" lang="zh-CN" altLang="en-US" sz="3600" i="0" u="none" strike="noStrike" kern="1200" cap="none" spc="0" normalizeH="0" baseline="0" noProof="0" dirty="0">
              <a:ln>
                <a:noFill/>
              </a:ln>
              <a:effectLst/>
              <a:uLnTx/>
              <a:uFillTx/>
              <a:latin typeface="Arial" panose="020B0604020202020204" pitchFamily="34" charset="0"/>
              <a:ea typeface="+mj-ea"/>
              <a:cs typeface="Arial" panose="020B0604020202020204" pitchFamily="34" charset="0"/>
            </a:endParaRPr>
          </a:p>
        </p:txBody>
      </p:sp>
      <p:sp>
        <p:nvSpPr>
          <p:cNvPr id="9"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2" name="Picture 1">
            <a:extLst>
              <a:ext uri="{FF2B5EF4-FFF2-40B4-BE49-F238E27FC236}">
                <a16:creationId xmlns:a16="http://schemas.microsoft.com/office/drawing/2014/main" id="{DCB2A031-EEED-447F-B56C-9717180B57B3}"/>
              </a:ext>
            </a:extLst>
          </p:cNvPr>
          <p:cNvPicPr>
            <a:picLocks noChangeAspect="1"/>
          </p:cNvPicPr>
          <p:nvPr/>
        </p:nvPicPr>
        <p:blipFill>
          <a:blip r:embed="rId3"/>
          <a:stretch>
            <a:fillRect/>
          </a:stretch>
        </p:blipFill>
        <p:spPr>
          <a:xfrm>
            <a:off x="770021" y="1195142"/>
            <a:ext cx="10866922" cy="4467715"/>
          </a:xfrm>
          <a:prstGeom prst="rect">
            <a:avLst/>
          </a:prstGeom>
        </p:spPr>
      </p:pic>
    </p:spTree>
  </p:cSld>
  <p:clrMapOvr>
    <a:masterClrMapping/>
  </p:clrMapOvr>
  <p:transition advTm="2418"/>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8" name="Title 1"/>
          <p:cNvSpPr txBox="1">
            <a:spLocks noChangeArrowheads="1"/>
          </p:cNvSpPr>
          <p:nvPr/>
        </p:nvSpPr>
        <p:spPr>
          <a:xfrm>
            <a:off x="-1" y="-107576"/>
            <a:ext cx="12191999" cy="908720"/>
          </a:xfrm>
          <a:prstGeom prst="rect">
            <a:avLst/>
          </a:prstGeom>
          <a:solidFill>
            <a:srgbClr val="C00000"/>
          </a:solidFill>
        </p:spPr>
        <p:txBody>
          <a:bodyPr/>
          <a:lstStyle/>
          <a:p>
            <a:pPr lvl="0" algn="ctr">
              <a:lnSpc>
                <a:spcPct val="90000"/>
              </a:lnSpc>
              <a:spcBef>
                <a:spcPct val="0"/>
              </a:spcBef>
              <a:defRPr/>
            </a:pPr>
            <a:endParaRPr kumimoji="0" lang="zh-CN" altLang="en-US" sz="3600" i="0" u="none" strike="noStrike" kern="1200" cap="none" spc="0" normalizeH="0" baseline="0" noProof="0" dirty="0">
              <a:ln>
                <a:noFill/>
              </a:ln>
              <a:effectLst/>
              <a:uLnTx/>
              <a:uFillTx/>
              <a:latin typeface="Arial" panose="020B0604020202020204" pitchFamily="34" charset="0"/>
              <a:ea typeface="+mj-ea"/>
              <a:cs typeface="Arial" panose="020B0604020202020204" pitchFamily="34" charset="0"/>
            </a:endParaRPr>
          </a:p>
        </p:txBody>
      </p:sp>
      <p:sp>
        <p:nvSpPr>
          <p:cNvPr id="9"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6" name="TextBox 5">
            <a:extLst>
              <a:ext uri="{FF2B5EF4-FFF2-40B4-BE49-F238E27FC236}">
                <a16:creationId xmlns:a16="http://schemas.microsoft.com/office/drawing/2014/main" id="{17D4038F-4EEA-4290-B3DB-1776EACF2509}"/>
              </a:ext>
            </a:extLst>
          </p:cNvPr>
          <p:cNvSpPr txBox="1"/>
          <p:nvPr/>
        </p:nvSpPr>
        <p:spPr>
          <a:xfrm>
            <a:off x="1491915" y="2348564"/>
            <a:ext cx="9933272" cy="1938992"/>
          </a:xfrm>
          <a:prstGeom prst="rect">
            <a:avLst/>
          </a:prstGeom>
          <a:noFill/>
        </p:spPr>
        <p:txBody>
          <a:bodyPr wrap="square">
            <a:spAutoFit/>
          </a:bodyPr>
          <a:lstStyle/>
          <a:p>
            <a:r>
              <a:rPr lang="en-US" sz="2400" dirty="0">
                <a:latin typeface="Arial" panose="020B0604020202020204" pitchFamily="34" charset="0"/>
                <a:cs typeface="Arial" panose="020B0604020202020204" pitchFamily="34" charset="0"/>
              </a:rPr>
              <a:t>Firewall is categorized into three basic types −</a:t>
            </a:r>
          </a:p>
          <a:p>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Packet filter (Stateless &amp; Stateful)</a:t>
            </a:r>
          </a:p>
          <a:p>
            <a:pPr marL="34290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Application-level gateway</a:t>
            </a:r>
          </a:p>
          <a:p>
            <a:pPr marL="34290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Circuit-level gateway</a:t>
            </a:r>
            <a:endParaRPr lang="en-IN" sz="2400" dirty="0">
              <a:latin typeface="Arial" panose="020B0604020202020204" pitchFamily="34" charset="0"/>
              <a:cs typeface="Arial" panose="020B0604020202020204" pitchFamily="34" charset="0"/>
            </a:endParaRPr>
          </a:p>
        </p:txBody>
      </p:sp>
    </p:spTree>
  </p:cSld>
  <p:clrMapOvr>
    <a:masterClrMapping/>
  </p:clrMapOvr>
  <p:transition advTm="2418"/>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8" name="Title 1"/>
          <p:cNvSpPr txBox="1">
            <a:spLocks noChangeArrowheads="1"/>
          </p:cNvSpPr>
          <p:nvPr/>
        </p:nvSpPr>
        <p:spPr>
          <a:xfrm>
            <a:off x="-1" y="-107576"/>
            <a:ext cx="12191999" cy="908720"/>
          </a:xfrm>
          <a:prstGeom prst="rect">
            <a:avLst/>
          </a:prstGeom>
          <a:solidFill>
            <a:srgbClr val="C00000"/>
          </a:solidFill>
        </p:spPr>
        <p:txBody>
          <a:bodyPr/>
          <a:lstStyle/>
          <a:p>
            <a:pPr lvl="0" algn="ctr">
              <a:lnSpc>
                <a:spcPct val="90000"/>
              </a:lnSpc>
              <a:spcBef>
                <a:spcPct val="0"/>
              </a:spcBef>
              <a:defRPr/>
            </a:pPr>
            <a:r>
              <a:rPr kumimoji="0" lang="en-IN" altLang="zh-CN" sz="3600" i="0" u="none" strike="noStrike" kern="1200" cap="none" spc="0" normalizeH="0" baseline="0" noProof="0">
                <a:ln>
                  <a:noFill/>
                </a:ln>
                <a:effectLst/>
                <a:uLnTx/>
                <a:uFillTx/>
                <a:latin typeface="Arial" panose="020B0604020202020204" pitchFamily="34" charset="0"/>
                <a:ea typeface="+mj-ea"/>
                <a:cs typeface="Arial" panose="020B0604020202020204" pitchFamily="34" charset="0"/>
              </a:rPr>
              <a:t>Packet filter (Stateless &amp; Stateful)</a:t>
            </a:r>
            <a:endParaRPr kumimoji="0" lang="zh-CN" altLang="en-US" sz="3600" i="0" u="none" strike="noStrike" kern="1200" cap="none" spc="0" normalizeH="0" baseline="0" noProof="0" dirty="0">
              <a:ln>
                <a:noFill/>
              </a:ln>
              <a:effectLst/>
              <a:uLnTx/>
              <a:uFillTx/>
              <a:latin typeface="Arial" panose="020B0604020202020204" pitchFamily="34" charset="0"/>
              <a:ea typeface="+mj-ea"/>
              <a:cs typeface="Arial" panose="020B0604020202020204" pitchFamily="34" charset="0"/>
            </a:endParaRPr>
          </a:p>
        </p:txBody>
      </p:sp>
      <p:sp>
        <p:nvSpPr>
          <p:cNvPr id="9"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6" name="TextBox 5">
            <a:extLst>
              <a:ext uri="{FF2B5EF4-FFF2-40B4-BE49-F238E27FC236}">
                <a16:creationId xmlns:a16="http://schemas.microsoft.com/office/drawing/2014/main" id="{A0F88F08-6F83-47D8-91A5-6DEC3175E609}"/>
              </a:ext>
            </a:extLst>
          </p:cNvPr>
          <p:cNvSpPr txBox="1"/>
          <p:nvPr/>
        </p:nvSpPr>
        <p:spPr>
          <a:xfrm>
            <a:off x="1174281" y="1857675"/>
            <a:ext cx="10510787" cy="2677656"/>
          </a:xfrm>
          <a:prstGeom prst="rect">
            <a:avLst/>
          </a:prstGeom>
          <a:noFill/>
        </p:spPr>
        <p:txBody>
          <a:bodyPr wrap="square">
            <a:spAutoFit/>
          </a:bodyPr>
          <a:lstStyle/>
          <a:p>
            <a:r>
              <a:rPr lang="en-US" sz="2400" b="0" i="0" dirty="0">
                <a:solidFill>
                  <a:srgbClr val="2D2D2D"/>
                </a:solidFill>
                <a:effectLst/>
                <a:latin typeface="Arial" panose="020B0604020202020204" pitchFamily="34" charset="0"/>
                <a:cs typeface="Arial" panose="020B0604020202020204" pitchFamily="34" charset="0"/>
              </a:rPr>
              <a:t>A packet filtering firewall is a network security feature that controls the flow of incoming and outgoing network data. The firewall examines each packet, which comprises user data and control information, and tests them according to a set of pre-established rules. If the packet completes the test successfully, the firewall allows it to pass through to its destination. It rejects those that don't pass the test. Firewalls test packets by examining sets of rules, protocols, ports and destination addresses.</a:t>
            </a:r>
            <a:endParaRPr lang="en-IN" sz="2400" dirty="0">
              <a:latin typeface="Arial" panose="020B0604020202020204" pitchFamily="34" charset="0"/>
              <a:cs typeface="Arial" panose="020B0604020202020204" pitchFamily="34" charset="0"/>
            </a:endParaRPr>
          </a:p>
        </p:txBody>
      </p:sp>
    </p:spTree>
  </p:cSld>
  <p:clrMapOvr>
    <a:masterClrMapping/>
  </p:clrMapOvr>
  <p:transition advTm="2418"/>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1092</Words>
  <Application>Microsoft Office PowerPoint</Application>
  <PresentationFormat>Widescreen</PresentationFormat>
  <Paragraphs>103</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Tinos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Gaurav Bana</dc:creator>
  <cp:lastModifiedBy>Gaurav Bana</cp:lastModifiedBy>
  <cp:revision>4</cp:revision>
  <dcterms:created xsi:type="dcterms:W3CDTF">2022-05-01T13:01:14Z</dcterms:created>
  <dcterms:modified xsi:type="dcterms:W3CDTF">2022-05-02T09:05:38Z</dcterms:modified>
</cp:coreProperties>
</file>