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9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71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4" userDrawn="1">
          <p15:clr>
            <a:srgbClr val="A4A3A4"/>
          </p15:clr>
        </p15:guide>
        <p15:guide id="2" pos="18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C00"/>
    <a:srgbClr val="46CCF6"/>
    <a:srgbClr val="F6416C"/>
    <a:srgbClr val="FBE8D3"/>
    <a:srgbClr val="655C56"/>
    <a:srgbClr val="94D3AC"/>
    <a:srgbClr val="144D53"/>
    <a:srgbClr val="0000CC"/>
    <a:srgbClr val="0033CC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6" d="100"/>
          <a:sy n="36" d="100"/>
        </p:scale>
        <p:origin x="437" y="-648"/>
      </p:cViewPr>
      <p:guideLst>
        <p:guide orient="horz" pos="3434"/>
        <p:guide pos="18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F-4CDF-B5B4-796B70E2F540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F-4CDF-B5B4-796B70E2F540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CF-4CDF-B5B4-796B70E2F540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CF-4CDF-B5B4-796B70E2F540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F-4CDF-B5B4-796B70E2F540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CF-4CDF-B5B4-796B70E2F540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CF-4CDF-B5B4-796B70E2F540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CF-4CDF-B5B4-796B70E2F540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CF-4CDF-B5B4-796B70E2F540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CF-4CDF-B5B4-796B70E2F540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CF-4CDF-B5B4-796B70E2F540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8CF-4CDF-B5B4-796B70E2F540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8CF-4CDF-B5B4-796B70E2F540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8CF-4CDF-B5B4-796B70E2F540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8CF-4CDF-B5B4-796B70E2F540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8CF-4CDF-B5B4-796B70E2F540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8CF-4CDF-B5B4-796B70E2F540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8CF-4CDF-B5B4-796B70E2F540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8CF-4CDF-B5B4-796B70E2F540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CF-4CDF-B5B4-796B70E2F540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CF-4CDF-B5B4-796B70E2F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8CF-4CDF-B5B4-796B70E2F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8CF-4CDF-B5B4-796B70E2F5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8CF-4CDF-B5B4-796B70E2F5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8CF-4CDF-B5B4-796B70E2F5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8CF-4CDF-B5B4-796B70E2F5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8CF-4CDF-B5B4-796B70E2F5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8CF-4CDF-B5B4-796B70E2F5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8CF-4CDF-B5B4-796B70E2F5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8CF-4CDF-B5B4-796B70E2F5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8CF-4CDF-B5B4-796B70E2F54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8CF-4CDF-B5B4-796B70E2F54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8CF-4CDF-B5B4-796B70E2F54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8CF-4CDF-B5B4-796B70E2F54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8CF-4CDF-B5B4-796B70E2F54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8CF-4CDF-B5B4-796B70E2F54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8CF-4CDF-B5B4-796B70E2F54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8CF-4CDF-B5B4-796B70E2F54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7030A0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80-4F5B-8698-E6FF10B716F5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80-4F5B-8698-E6FF10B716F5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80-4F5B-8698-E6FF10B716F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80-4F5B-8698-E6FF10B716F5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A80-4F5B-8698-E6FF10B716F5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A80-4F5B-8698-E6FF10B716F5}"/>
              </c:ext>
            </c:extLst>
          </c:dPt>
          <c:dPt>
            <c:idx val="6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A80-4F5B-8698-E6FF10B716F5}"/>
              </c:ext>
            </c:extLst>
          </c:dPt>
          <c:dPt>
            <c:idx val="7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A80-4F5B-8698-E6FF10B716F5}"/>
              </c:ext>
            </c:extLst>
          </c:dPt>
          <c:dPt>
            <c:idx val="8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A80-4F5B-8698-E6FF10B716F5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A80-4F5B-8698-E6FF10B716F5}"/>
              </c:ext>
            </c:extLst>
          </c:dPt>
          <c:dPt>
            <c:idx val="10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A80-4F5B-8698-E6FF10B716F5}"/>
              </c:ext>
            </c:extLst>
          </c:dPt>
          <c:dPt>
            <c:idx val="11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A80-4F5B-8698-E6FF10B716F5}"/>
              </c:ext>
            </c:extLst>
          </c:dPt>
          <c:dPt>
            <c:idx val="12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A80-4F5B-8698-E6FF10B716F5}"/>
              </c:ext>
            </c:extLst>
          </c:dPt>
          <c:dPt>
            <c:idx val="13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A80-4F5B-8698-E6FF10B716F5}"/>
              </c:ext>
            </c:extLst>
          </c:dPt>
          <c:dPt>
            <c:idx val="14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A80-4F5B-8698-E6FF10B716F5}"/>
              </c:ext>
            </c:extLst>
          </c:dPt>
          <c:dPt>
            <c:idx val="15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A80-4F5B-8698-E6FF10B716F5}"/>
              </c:ext>
            </c:extLst>
          </c:dPt>
          <c:dPt>
            <c:idx val="16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A80-4F5B-8698-E6FF10B716F5}"/>
              </c:ext>
            </c:extLst>
          </c:dPt>
          <c:dPt>
            <c:idx val="17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A80-4F5B-8698-E6FF10B716F5}"/>
              </c:ext>
            </c:extLst>
          </c:dPt>
          <c:dPt>
            <c:idx val="18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A80-4F5B-8698-E6FF10B716F5}"/>
              </c:ext>
            </c:extLst>
          </c:dPt>
          <c:dPt>
            <c:idx val="19"/>
            <c:bubble3D val="0"/>
            <c:spPr>
              <a:solidFill>
                <a:srgbClr val="7030A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A80-4F5B-8698-E6FF10B716F5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A80-4F5B-8698-E6FF10B71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A80-4F5B-8698-E6FF10B716F5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A80-4F5B-8698-E6FF10B716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A80-4F5B-8698-E6FF10B716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A80-4F5B-8698-E6FF10B716F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A80-4F5B-8698-E6FF10B716F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A80-4F5B-8698-E6FF10B716F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5A80-4F5B-8698-E6FF10B716F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5A80-4F5B-8698-E6FF10B716F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5A80-4F5B-8698-E6FF10B716F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5A80-4F5B-8698-E6FF10B716F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5A80-4F5B-8698-E6FF10B716F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A80-4F5B-8698-E6FF10B716F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A80-4F5B-8698-E6FF10B716F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A80-4F5B-8698-E6FF10B716F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A80-4F5B-8698-E6FF10B716F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A80-4F5B-8698-E6FF10B716F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A80-4F5B-8698-E6FF10B716F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A80-4F5B-8698-E6FF10B716F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A80-4F5B-8698-E6FF10B716F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A80-4F5B-8698-E6FF10B716F5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5A80-4F5B-8698-E6FF10B71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D463-45BE-45CD-99B0-7803977D99E0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A606-8B80-4340-B4B3-A7B71A4B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301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604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9903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205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65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98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3108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641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832-C64B-49E0-B2A3-1B9BA2B1181E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koshale/DA_STAR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hyperlink" Target="http://snap.stanford.edu/data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4D6FA8-9994-4D6F-9B2B-0C39DDB95C97}"/>
              </a:ext>
            </a:extLst>
          </p:cNvPr>
          <p:cNvSpPr/>
          <p:nvPr/>
        </p:nvSpPr>
        <p:spPr>
          <a:xfrm>
            <a:off x="0" y="-228490"/>
            <a:ext cx="30274420" cy="5019982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B7035-C7BE-40C5-A3C2-305187A1C777}"/>
              </a:ext>
            </a:extLst>
          </p:cNvPr>
          <p:cNvSpPr txBox="1"/>
          <p:nvPr/>
        </p:nvSpPr>
        <p:spPr>
          <a:xfrm>
            <a:off x="693520" y="668728"/>
            <a:ext cx="285218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800" dirty="0">
                <a:solidFill>
                  <a:schemeClr val="bg1"/>
                </a:solidFill>
                <a:latin typeface="Montserrat Semi Bold" panose="00000700000000000000" pitchFamily="50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Path Planning for Dynamic Graphs using A* on GPU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C8E8D-F4C3-4B24-9087-284A06F42BF5}"/>
              </a:ext>
            </a:extLst>
          </p:cNvPr>
          <p:cNvSpPr txBox="1"/>
          <p:nvPr/>
        </p:nvSpPr>
        <p:spPr>
          <a:xfrm>
            <a:off x="763756" y="2085456"/>
            <a:ext cx="2343150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5500" dirty="0">
                <a:solidFill>
                  <a:schemeClr val="bg1"/>
                </a:solidFill>
                <a:latin typeface="Domine" panose="02040503040403060204" pitchFamily="18" charset="0"/>
                <a:ea typeface="Verdana" panose="020B0604030504040204" pitchFamily="34" charset="0"/>
              </a:rPr>
              <a:t>Lokesh Koshale</a:t>
            </a:r>
            <a:r>
              <a:rPr lang="en-IN" sz="5000" dirty="0">
                <a:solidFill>
                  <a:schemeClr val="bg1"/>
                </a:solidFill>
                <a:latin typeface="Domine" panose="02040503040403060204" pitchFamily="18" charset="0"/>
                <a:ea typeface="Verdana" panose="020B0604030504040204" pitchFamily="34" charset="0"/>
              </a:rPr>
              <a:t>, </a:t>
            </a:r>
            <a:r>
              <a:rPr lang="en-IN" sz="5400" dirty="0">
                <a:solidFill>
                  <a:schemeClr val="bg1"/>
                </a:solidFill>
                <a:latin typeface="Domine" panose="02040503040403060204" pitchFamily="18" charset="0"/>
                <a:ea typeface="Verdana" panose="020B0604030504040204" pitchFamily="34" charset="0"/>
              </a:rPr>
              <a:t>Rupesh Nasre</a:t>
            </a:r>
            <a:endParaRPr lang="en-IN" sz="5000" dirty="0">
              <a:solidFill>
                <a:schemeClr val="bg1"/>
              </a:solidFill>
              <a:latin typeface="Domine" panose="02040503040403060204" pitchFamily="18" charset="0"/>
              <a:ea typeface="Verdana" panose="020B0604030504040204" pitchFamily="34" charset="0"/>
            </a:endParaRPr>
          </a:p>
          <a:p>
            <a:r>
              <a:rPr lang="en-IN" sz="4500" dirty="0">
                <a:solidFill>
                  <a:schemeClr val="bg1"/>
                </a:solidFill>
                <a:latin typeface="Domine" panose="02040503040403060204" pitchFamily="18" charset="0"/>
                <a:ea typeface="Verdana" panose="020B0604030504040204" pitchFamily="34" charset="0"/>
              </a:rPr>
              <a:t>Indian Institute of Technology Madras, Chennai, India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6C4C3-CA1E-407F-879A-F36256389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587" y="1315059"/>
            <a:ext cx="2810210" cy="281021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135E5-CAD0-4F6F-B352-8460979F3EA5}"/>
              </a:ext>
            </a:extLst>
          </p:cNvPr>
          <p:cNvGrpSpPr/>
          <p:nvPr/>
        </p:nvGrpSpPr>
        <p:grpSpPr>
          <a:xfrm>
            <a:off x="328424" y="5161171"/>
            <a:ext cx="14089036" cy="1092572"/>
            <a:chOff x="539173" y="22979994"/>
            <a:chExt cx="13608627" cy="1308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563C73-01CE-4039-805E-80F4D54FCEF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B9ADD-9103-4423-9A87-C56B5B897156}"/>
                </a:ext>
              </a:extLst>
            </p:cNvPr>
            <p:cNvSpPr txBox="1"/>
            <p:nvPr/>
          </p:nvSpPr>
          <p:spPr>
            <a:xfrm>
              <a:off x="880991" y="23170009"/>
              <a:ext cx="13048398" cy="928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48193F-8035-4443-99F9-BA635A255062}"/>
              </a:ext>
            </a:extLst>
          </p:cNvPr>
          <p:cNvSpPr txBox="1"/>
          <p:nvPr/>
        </p:nvSpPr>
        <p:spPr>
          <a:xfrm>
            <a:off x="16785505" y="29081731"/>
            <a:ext cx="122435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Applications and Future 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E48172-2AA6-42E4-B521-C1D5B2598E69}"/>
              </a:ext>
            </a:extLst>
          </p:cNvPr>
          <p:cNvSpPr txBox="1"/>
          <p:nvPr/>
        </p:nvSpPr>
        <p:spPr>
          <a:xfrm>
            <a:off x="432245" y="17398935"/>
            <a:ext cx="13941794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Find the optimal path from source to destination 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Sequential in nature, minimum cost nodes are extracted from the priority queue and processed. 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Keep multiple priority queues (PQ) to extract many nodes in parallel to process.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5E930-00B4-418A-828A-2E33AB6347ED}"/>
              </a:ext>
            </a:extLst>
          </p:cNvPr>
          <p:cNvSpPr txBox="1"/>
          <p:nvPr/>
        </p:nvSpPr>
        <p:spPr>
          <a:xfrm>
            <a:off x="484754" y="28660413"/>
            <a:ext cx="1394168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Newly added edges can alter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To find the new optimal path instead of executing A* from scratch, we propagate the change to the affected  nodes of the graph.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Inserted edges are batched and sent to GPU for processing.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6A07E-4EFF-408C-96CB-CAF55BD39143}"/>
              </a:ext>
            </a:extLst>
          </p:cNvPr>
          <p:cNvSpPr txBox="1"/>
          <p:nvPr/>
        </p:nvSpPr>
        <p:spPr>
          <a:xfrm>
            <a:off x="484754" y="32928604"/>
            <a:ext cx="13356285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Deleting only that edge which belongs to the optimal path can create a new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For all such affected nodes recompute the cost and select the neighbour with the least cost.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the updated cost to all the affected nodes.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54163-25BB-4AFB-BEC1-CF3F2E601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445" y="41412086"/>
            <a:ext cx="1177417" cy="117741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A12347D-27D0-44C2-86C0-C53F8E71FBB8}"/>
              </a:ext>
            </a:extLst>
          </p:cNvPr>
          <p:cNvSpPr txBox="1"/>
          <p:nvPr/>
        </p:nvSpPr>
        <p:spPr>
          <a:xfrm>
            <a:off x="16051069" y="6263637"/>
            <a:ext cx="1359277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The update contains both insertion and deletion of edges.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insertions and deletions of edges separately.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Performs better than re-executing static A* algorithm after each update.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1454A-637C-42CA-B1AC-12142B33AF77}"/>
              </a:ext>
            </a:extLst>
          </p:cNvPr>
          <p:cNvSpPr txBox="1"/>
          <p:nvPr/>
        </p:nvSpPr>
        <p:spPr>
          <a:xfrm>
            <a:off x="558140" y="6469358"/>
            <a:ext cx="13751906" cy="48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A* is one of the widely used path planning algorithms applied in a diverse set of problems in robotics and video games.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Here we present  A* for dynamic graphs (dynamic A*) on GP-GPUs which achieves 5x-8x speedup  than existing methods  on the SNAP dataset [2].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Our implementation is freely available on GitHub</a:t>
            </a:r>
            <a:r>
              <a:rPr lang="en-IN" sz="3200" baseline="30000" dirty="0">
                <a:latin typeface="Domine" panose="02040503040403060204" pitchFamily="18" charset="0"/>
              </a:rPr>
              <a:t>1</a:t>
            </a:r>
            <a:r>
              <a:rPr lang="en-IN" sz="3200" dirty="0">
                <a:latin typeface="Domine" panose="02040503040403060204" pitchFamily="18" charset="0"/>
              </a:rPr>
              <a:t>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97147-C925-4324-8BE9-8ADD33DCB73E}"/>
              </a:ext>
            </a:extLst>
          </p:cNvPr>
          <p:cNvSpPr txBox="1"/>
          <p:nvPr/>
        </p:nvSpPr>
        <p:spPr>
          <a:xfrm>
            <a:off x="16138407" y="25078008"/>
            <a:ext cx="13315630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We have applied dynamic A* on energy efficient routing protocol (EERP) and achieved 35x speedup from static A*.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9504498-5B3A-41AA-87B1-EF352F392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15947"/>
              </p:ext>
            </p:extLst>
          </p:nvPr>
        </p:nvGraphicFramePr>
        <p:xfrm>
          <a:off x="9097818" y="22324541"/>
          <a:ext cx="1247479" cy="4215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47479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43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43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43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43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43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140C9DB-E4D6-4737-8398-BA52BEB15979}"/>
              </a:ext>
            </a:extLst>
          </p:cNvPr>
          <p:cNvGrpSpPr/>
          <p:nvPr/>
        </p:nvGrpSpPr>
        <p:grpSpPr>
          <a:xfrm>
            <a:off x="907671" y="21046468"/>
            <a:ext cx="6826295" cy="5444132"/>
            <a:chOff x="1201392" y="20966583"/>
            <a:chExt cx="6826295" cy="54441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9B486-9F0B-4841-9FEB-0EFEB20E0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" t="4610" r="1514" b="3752"/>
            <a:stretch/>
          </p:blipFill>
          <p:spPr>
            <a:xfrm>
              <a:off x="1201392" y="20966583"/>
              <a:ext cx="6826295" cy="54441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258FDD9-94B7-4C88-A03C-588DAD1DC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43728" y="21891133"/>
              <a:ext cx="789232" cy="792756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9D97F76-454B-415C-903A-84336A5E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6779" y="21986861"/>
              <a:ext cx="789233" cy="792757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AA91D40-8C8D-488F-92F0-BB5D3A162979}"/>
              </a:ext>
            </a:extLst>
          </p:cNvPr>
          <p:cNvGrpSpPr/>
          <p:nvPr/>
        </p:nvGrpSpPr>
        <p:grpSpPr>
          <a:xfrm>
            <a:off x="15857754" y="26853272"/>
            <a:ext cx="5520089" cy="3872664"/>
            <a:chOff x="18072807" y="19738535"/>
            <a:chExt cx="7393525" cy="5019982"/>
          </a:xfrm>
        </p:grpSpPr>
        <p:graphicFrame>
          <p:nvGraphicFramePr>
            <p:cNvPr id="80" name="Chart 79">
              <a:extLst>
                <a:ext uri="{FF2B5EF4-FFF2-40B4-BE49-F238E27FC236}">
                  <a16:creationId xmlns:a16="http://schemas.microsoft.com/office/drawing/2014/main" id="{465DE61F-F669-4E99-BAD8-57C3B0D2DA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5075522"/>
                </p:ext>
              </p:extLst>
            </p:nvPr>
          </p:nvGraphicFramePr>
          <p:xfrm>
            <a:off x="18072807" y="19738535"/>
            <a:ext cx="7393525" cy="5019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510296-9D47-48D5-8F94-226DFFF90D44}"/>
                </a:ext>
              </a:extLst>
            </p:cNvPr>
            <p:cNvSpPr/>
            <p:nvPr/>
          </p:nvSpPr>
          <p:spPr>
            <a:xfrm>
              <a:off x="20832531" y="21361945"/>
              <a:ext cx="1918223" cy="1803236"/>
            </a:xfrm>
            <a:prstGeom prst="ellipse">
              <a:avLst/>
            </a:prstGeom>
            <a:solidFill>
              <a:srgbClr val="F6416C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200" b="1" dirty="0">
                  <a:ea typeface="Cambria Math" panose="02040503050406030204" pitchFamily="18" charset="0"/>
                  <a:cs typeface="Arial" panose="020B0604020202020204" pitchFamily="34" charset="0"/>
                </a:rPr>
                <a:t>35</a:t>
              </a:r>
              <a:r>
                <a:rPr lang="en-IN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D3805E-ABC5-4183-9FE6-BF14461958F8}"/>
              </a:ext>
            </a:extLst>
          </p:cNvPr>
          <p:cNvSpPr txBox="1"/>
          <p:nvPr/>
        </p:nvSpPr>
        <p:spPr>
          <a:xfrm>
            <a:off x="16256271" y="30567202"/>
            <a:ext cx="47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35x Speedup by using </a:t>
            </a:r>
          </a:p>
          <a:p>
            <a:pPr algn="ctr"/>
            <a:r>
              <a:rPr lang="en-IN" sz="2700" dirty="0"/>
              <a:t>dynamic A* 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F89D3C9-5F53-41F8-AD77-DE5434913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09841"/>
              </p:ext>
            </p:extLst>
          </p:nvPr>
        </p:nvGraphicFramePr>
        <p:xfrm>
          <a:off x="11542512" y="22319411"/>
          <a:ext cx="1247479" cy="42205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47479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44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44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44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44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44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F322A05-E4F7-42EE-BB55-FB824A12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6790"/>
              </p:ext>
            </p:extLst>
          </p:nvPr>
        </p:nvGraphicFramePr>
        <p:xfrm>
          <a:off x="16166277" y="17801836"/>
          <a:ext cx="13287760" cy="550094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8680">
                  <a:extLst>
                    <a:ext uri="{9D8B030D-6E8A-4147-A177-3AD203B41FA5}">
                      <a16:colId xmlns:a16="http://schemas.microsoft.com/office/drawing/2014/main" val="821881019"/>
                    </a:ext>
                  </a:extLst>
                </a:gridCol>
                <a:gridCol w="2723526">
                  <a:extLst>
                    <a:ext uri="{9D8B030D-6E8A-4147-A177-3AD203B41FA5}">
                      <a16:colId xmlns:a16="http://schemas.microsoft.com/office/drawing/2014/main" val="876133535"/>
                    </a:ext>
                  </a:extLst>
                </a:gridCol>
                <a:gridCol w="2136921">
                  <a:extLst>
                    <a:ext uri="{9D8B030D-6E8A-4147-A177-3AD203B41FA5}">
                      <a16:colId xmlns:a16="http://schemas.microsoft.com/office/drawing/2014/main" val="1589711392"/>
                    </a:ext>
                  </a:extLst>
                </a:gridCol>
                <a:gridCol w="1504272">
                  <a:extLst>
                    <a:ext uri="{9D8B030D-6E8A-4147-A177-3AD203B41FA5}">
                      <a16:colId xmlns:a16="http://schemas.microsoft.com/office/drawing/2014/main" val="1967133543"/>
                    </a:ext>
                  </a:extLst>
                </a:gridCol>
                <a:gridCol w="2104194">
                  <a:extLst>
                    <a:ext uri="{9D8B030D-6E8A-4147-A177-3AD203B41FA5}">
                      <a16:colId xmlns:a16="http://schemas.microsoft.com/office/drawing/2014/main" val="1642316087"/>
                    </a:ext>
                  </a:extLst>
                </a:gridCol>
                <a:gridCol w="2174392">
                  <a:extLst>
                    <a:ext uri="{9D8B030D-6E8A-4147-A177-3AD203B41FA5}">
                      <a16:colId xmlns:a16="http://schemas.microsoft.com/office/drawing/2014/main" val="116750457"/>
                    </a:ext>
                  </a:extLst>
                </a:gridCol>
                <a:gridCol w="1665775">
                  <a:extLst>
                    <a:ext uri="{9D8B030D-6E8A-4147-A177-3AD203B41FA5}">
                      <a16:colId xmlns:a16="http://schemas.microsoft.com/office/drawing/2014/main" val="182123286"/>
                    </a:ext>
                  </a:extLst>
                </a:gridCol>
              </a:tblGrid>
              <a:tr h="100792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     Graph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Edges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Queries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Dynamic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Static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Speedup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884573"/>
                  </a:ext>
                </a:extLst>
              </a:tr>
              <a:tr h="97923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6.01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33.93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1488451221"/>
                  </a:ext>
                </a:extLst>
              </a:tr>
              <a:tr h="6606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Wiki Talk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7,833,140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12.24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24.84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70582045"/>
                  </a:ext>
                </a:extLst>
              </a:tr>
              <a:tr h="6606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Ask Ubuntu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964,437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0.25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1.31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090032592"/>
                  </a:ext>
                </a:extLst>
              </a:tr>
              <a:tr h="6606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YouTube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2,987,624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0.81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5.78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855197358"/>
                  </a:ext>
                </a:extLst>
              </a:tr>
              <a:tr h="55273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Math Overflow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506,550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0.09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0.67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589794957"/>
                  </a:ext>
                </a:extLst>
              </a:tr>
              <a:tr h="97923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11.41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424.06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788910103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347FDC72-1E21-4325-839E-A7BA5758BA71}"/>
              </a:ext>
            </a:extLst>
          </p:cNvPr>
          <p:cNvSpPr txBox="1"/>
          <p:nvPr/>
        </p:nvSpPr>
        <p:spPr>
          <a:xfrm>
            <a:off x="16144026" y="33251377"/>
            <a:ext cx="13589094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In the future, we plan to incorporate the change in heuristic values of nodes as graph changes and how it affects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We also plan to integrate the proposed algorithm on different applications of A* and analyse the performance improvements.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21E09-8DC0-4021-8400-AFAB40DDD2E7}"/>
              </a:ext>
            </a:extLst>
          </p:cNvPr>
          <p:cNvSpPr txBox="1"/>
          <p:nvPr/>
        </p:nvSpPr>
        <p:spPr>
          <a:xfrm>
            <a:off x="23646657" y="41779414"/>
            <a:ext cx="608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GitHub: 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lkoshale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/DA_STAR</a:t>
            </a:r>
            <a:endParaRPr lang="en-IN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400" baseline="30000" dirty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Email : lksohale@gmail.com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F7CDA-C3B5-476E-A774-FF0FE726B386}"/>
              </a:ext>
            </a:extLst>
          </p:cNvPr>
          <p:cNvSpPr txBox="1"/>
          <p:nvPr/>
        </p:nvSpPr>
        <p:spPr>
          <a:xfrm>
            <a:off x="9129141" y="21619445"/>
            <a:ext cx="1025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376F5-BCD3-48BA-BD4A-886DE0E8746C}"/>
              </a:ext>
            </a:extLst>
          </p:cNvPr>
          <p:cNvSpPr txBox="1"/>
          <p:nvPr/>
        </p:nvSpPr>
        <p:spPr>
          <a:xfrm>
            <a:off x="11589643" y="21611542"/>
            <a:ext cx="1482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9C87CC-194E-49F5-8D84-CE47106BA13F}"/>
              </a:ext>
            </a:extLst>
          </p:cNvPr>
          <p:cNvSpPr txBox="1"/>
          <p:nvPr/>
        </p:nvSpPr>
        <p:spPr>
          <a:xfrm>
            <a:off x="16249097" y="16217145"/>
            <a:ext cx="13624071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The below table shows execution time (in seconds) and speedup of dynamic A* compared to re-executing static A* every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AB53D-B518-464A-9A04-6583041C00D1}"/>
              </a:ext>
            </a:extLst>
          </p:cNvPr>
          <p:cNvSpPr txBox="1"/>
          <p:nvPr/>
        </p:nvSpPr>
        <p:spPr>
          <a:xfrm>
            <a:off x="1348728" y="26608447"/>
            <a:ext cx="5846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1: Multiple threads executing A* on graph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4CF3E26-9DC3-41B2-B87F-C372F3FBE88B}"/>
              </a:ext>
            </a:extLst>
          </p:cNvPr>
          <p:cNvGrpSpPr/>
          <p:nvPr/>
        </p:nvGrpSpPr>
        <p:grpSpPr>
          <a:xfrm>
            <a:off x="15857754" y="9261550"/>
            <a:ext cx="5520089" cy="3872664"/>
            <a:chOff x="17846548" y="19328106"/>
            <a:chExt cx="7393525" cy="5019982"/>
          </a:xfrm>
        </p:grpSpPr>
        <p:graphicFrame>
          <p:nvGraphicFramePr>
            <p:cNvPr id="73" name="Chart 72">
              <a:extLst>
                <a:ext uri="{FF2B5EF4-FFF2-40B4-BE49-F238E27FC236}">
                  <a16:creationId xmlns:a16="http://schemas.microsoft.com/office/drawing/2014/main" id="{A0F82988-3052-4A7C-9CFF-264146A5FC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14630695"/>
                </p:ext>
              </p:extLst>
            </p:nvPr>
          </p:nvGraphicFramePr>
          <p:xfrm>
            <a:off x="17846548" y="19328106"/>
            <a:ext cx="7393525" cy="5019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2B95A64-EEE7-4A62-B4D8-A38BA05B2402}"/>
                </a:ext>
              </a:extLst>
            </p:cNvPr>
            <p:cNvSpPr/>
            <p:nvPr/>
          </p:nvSpPr>
          <p:spPr>
            <a:xfrm>
              <a:off x="20584199" y="20897905"/>
              <a:ext cx="1918223" cy="1803236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b="1" dirty="0">
                  <a:ea typeface="Roboto" panose="02000000000000000000" pitchFamily="2" charset="0"/>
                  <a:cs typeface="Arial" panose="020B0604020202020204" pitchFamily="34" charset="0"/>
                </a:rPr>
                <a:t>5</a:t>
              </a:r>
              <a:r>
                <a:rPr lang="en-IN" sz="4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BD4F00-1BD1-47A3-9727-40ED04C16196}"/>
              </a:ext>
            </a:extLst>
          </p:cNvPr>
          <p:cNvGrpSpPr/>
          <p:nvPr/>
        </p:nvGrpSpPr>
        <p:grpSpPr>
          <a:xfrm>
            <a:off x="1192799" y="12493178"/>
            <a:ext cx="12004918" cy="3508667"/>
            <a:chOff x="769713" y="11978381"/>
            <a:chExt cx="12062962" cy="35799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145376E-F7F7-4C02-BDF6-40BC0503E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t="3729" r="1864" b="6311"/>
            <a:stretch/>
          </p:blipFill>
          <p:spPr>
            <a:xfrm>
              <a:off x="769713" y="11978381"/>
              <a:ext cx="11857716" cy="342803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01476A-C043-4EB2-AB6F-83FAEBD7B345}"/>
                </a:ext>
              </a:extLst>
            </p:cNvPr>
            <p:cNvSpPr txBox="1"/>
            <p:nvPr/>
          </p:nvSpPr>
          <p:spPr>
            <a:xfrm>
              <a:off x="11494335" y="15035134"/>
              <a:ext cx="1338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4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C247605-D3B0-47E2-8C08-02662D966543}"/>
              </a:ext>
            </a:extLst>
          </p:cNvPr>
          <p:cNvSpPr txBox="1"/>
          <p:nvPr/>
        </p:nvSpPr>
        <p:spPr>
          <a:xfrm>
            <a:off x="20840378" y="14163022"/>
            <a:ext cx="913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3 : Execution time vs number of updates In the  graph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F5C23-707E-4C08-AD88-1A46E903C2DF}"/>
              </a:ext>
            </a:extLst>
          </p:cNvPr>
          <p:cNvSpPr txBox="1"/>
          <p:nvPr/>
        </p:nvSpPr>
        <p:spPr>
          <a:xfrm>
            <a:off x="21246529" y="31119946"/>
            <a:ext cx="8402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4: Comparison b/w static A* and dynamic A* on EERP algorithm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BD44-9990-401E-9DB0-4AB02A05CFED}"/>
              </a:ext>
            </a:extLst>
          </p:cNvPr>
          <p:cNvSpPr txBox="1"/>
          <p:nvPr/>
        </p:nvSpPr>
        <p:spPr>
          <a:xfrm>
            <a:off x="16072166" y="38208481"/>
            <a:ext cx="13764993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 err="1">
                <a:latin typeface="CMR10"/>
              </a:rPr>
              <a:t>Yichao</a:t>
            </a:r>
            <a:r>
              <a:rPr lang="en-IN" sz="3200" dirty="0">
                <a:latin typeface="CMR10"/>
              </a:rPr>
              <a:t> Zhou and </a:t>
            </a:r>
            <a:r>
              <a:rPr lang="en-IN" sz="3200" dirty="0" err="1">
                <a:latin typeface="CMR10"/>
              </a:rPr>
              <a:t>Jianyang</a:t>
            </a:r>
            <a:r>
              <a:rPr lang="en-IN" sz="3200" dirty="0">
                <a:latin typeface="CMR10"/>
              </a:rPr>
              <a:t> Zeng. “Massively Parallel A* Search on GPU”. In: </a:t>
            </a:r>
            <a:r>
              <a:rPr lang="en-IN" sz="3200" dirty="0">
                <a:latin typeface="CMTI10"/>
              </a:rPr>
              <a:t>Twenty-Ninth AAAI Conference on Artificial Intelligence </a:t>
            </a:r>
            <a:r>
              <a:rPr lang="en-IN" sz="3200" dirty="0">
                <a:latin typeface="CMR10"/>
              </a:rPr>
              <a:t>(2015).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MR10"/>
              </a:rPr>
              <a:t>Jure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Leskovec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 and Andrej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Krevl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000000"/>
                </a:solidFill>
                <a:latin typeface="CMTI10"/>
              </a:rPr>
              <a:t>SNAP Datasets: Stanford Large Network Dataset Collection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820C00"/>
                </a:solidFill>
                <a:latin typeface="CMTT1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June 2014.</a:t>
            </a: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3F0B1-AF37-452F-85F2-36BFA8FD2978}"/>
              </a:ext>
            </a:extLst>
          </p:cNvPr>
          <p:cNvSpPr txBox="1"/>
          <p:nvPr/>
        </p:nvSpPr>
        <p:spPr>
          <a:xfrm>
            <a:off x="403634" y="39763339"/>
            <a:ext cx="49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80% of execution time used in </a:t>
            </a:r>
          </a:p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processing deletions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85B34-0B69-4BEA-B6FA-4779879F21FD}"/>
              </a:ext>
            </a:extLst>
          </p:cNvPr>
          <p:cNvGrpSpPr/>
          <p:nvPr/>
        </p:nvGrpSpPr>
        <p:grpSpPr>
          <a:xfrm>
            <a:off x="1252959" y="37857590"/>
            <a:ext cx="3240000" cy="3240000"/>
            <a:chOff x="805118" y="32061167"/>
            <a:chExt cx="3240000" cy="3240000"/>
          </a:xfrm>
        </p:grpSpPr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0D5AB5C-E2EF-44FA-A5E6-45E8E1E7DF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67271"/>
                <a:gd name="adj2" fmla="val 21599999"/>
              </a:avLst>
            </a:prstGeom>
            <a:solidFill>
              <a:srgbClr val="F6416C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CCE842FD-1017-4E9D-A3C8-0ECF8A78D3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53565"/>
                <a:gd name="adj2" fmla="val 1312645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CA94D2A3-789B-4665-95BB-F2AB40B9C47F}"/>
                </a:ext>
              </a:extLst>
            </p:cNvPr>
            <p:cNvSpPr/>
            <p:nvPr/>
          </p:nvSpPr>
          <p:spPr>
            <a:xfrm>
              <a:off x="1617524" y="32920639"/>
              <a:ext cx="1620000" cy="1620000"/>
            </a:xfrm>
            <a:prstGeom prst="pie">
              <a:avLst>
                <a:gd name="adj1" fmla="val 10754333"/>
                <a:gd name="adj2" fmla="val 215988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A30A10-7A15-4E5A-A069-1B18461E9205}"/>
                </a:ext>
              </a:extLst>
            </p:cNvPr>
            <p:cNvSpPr txBox="1"/>
            <p:nvPr/>
          </p:nvSpPr>
          <p:spPr>
            <a:xfrm>
              <a:off x="1748444" y="33229950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6416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80%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66F3A-577D-4196-8BDB-21DE26DB3572}"/>
              </a:ext>
            </a:extLst>
          </p:cNvPr>
          <p:cNvSpPr txBox="1"/>
          <p:nvPr/>
        </p:nvSpPr>
        <p:spPr>
          <a:xfrm>
            <a:off x="7059315" y="41590299"/>
            <a:ext cx="5165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2: Execution time vs insertion / deletion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8554B0-E4AE-4E4C-8A03-30574CCD9C46}"/>
              </a:ext>
            </a:extLst>
          </p:cNvPr>
          <p:cNvGrpSpPr/>
          <p:nvPr/>
        </p:nvGrpSpPr>
        <p:grpSpPr>
          <a:xfrm>
            <a:off x="284892" y="10961499"/>
            <a:ext cx="14089036" cy="1092572"/>
            <a:chOff x="539173" y="22979994"/>
            <a:chExt cx="13608627" cy="130805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8FABC61-3D60-4084-9E46-43BF1B03BDA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36441FE-CFD7-48C7-97C1-97CA82B263AC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Graphs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5B1E4DF-0F7B-4485-9A2E-17E4FFB420AA}"/>
              </a:ext>
            </a:extLst>
          </p:cNvPr>
          <p:cNvGrpSpPr/>
          <p:nvPr/>
        </p:nvGrpSpPr>
        <p:grpSpPr>
          <a:xfrm>
            <a:off x="221010" y="16218899"/>
            <a:ext cx="14089036" cy="1092572"/>
            <a:chOff x="539173" y="22979994"/>
            <a:chExt cx="13608627" cy="130805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CA14762-A8FF-4276-ABB1-7C9617FC706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ECCF1C-A8AA-49D5-A8F7-5079667512FB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Static A* Algorithm on GPU </a:t>
              </a:r>
              <a:r>
                <a:rPr lang="en-IN" sz="45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IN" sz="4500" b="1" dirty="0">
                  <a:solidFill>
                    <a:schemeClr val="bg1"/>
                  </a:solidFill>
                  <a:ea typeface="Roboto" panose="02000000000000000000" pitchFamily="2" charset="0"/>
                </a:rPr>
                <a:t>[ 1 ]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C6126D-9BDC-48FE-8FA3-CB9D868D093B}"/>
              </a:ext>
            </a:extLst>
          </p:cNvPr>
          <p:cNvGrpSpPr/>
          <p:nvPr/>
        </p:nvGrpSpPr>
        <p:grpSpPr>
          <a:xfrm>
            <a:off x="15857754" y="5069115"/>
            <a:ext cx="13979405" cy="1092572"/>
            <a:chOff x="539173" y="22979994"/>
            <a:chExt cx="13608627" cy="130805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5B489F-E7E1-4119-B090-D43A4B28E9E2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84D987-4762-4DFE-8A40-35F2D908FB26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+ Deletion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85B08C-0329-4C30-9868-AE00A0113850}"/>
              </a:ext>
            </a:extLst>
          </p:cNvPr>
          <p:cNvGrpSpPr/>
          <p:nvPr/>
        </p:nvGrpSpPr>
        <p:grpSpPr>
          <a:xfrm>
            <a:off x="15885486" y="14958922"/>
            <a:ext cx="13979405" cy="1092572"/>
            <a:chOff x="539173" y="22979994"/>
            <a:chExt cx="13608627" cy="130805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3602200-3BC6-45F0-A953-DCBF3641B5A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B07D296-379A-4E4E-A929-A04B26434EC7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DCA6140-4CEC-4598-9B93-E5C39B7BA1C2}"/>
              </a:ext>
            </a:extLst>
          </p:cNvPr>
          <p:cNvGrpSpPr/>
          <p:nvPr/>
        </p:nvGrpSpPr>
        <p:grpSpPr>
          <a:xfrm>
            <a:off x="15893763" y="23768534"/>
            <a:ext cx="13979405" cy="1092572"/>
            <a:chOff x="539173" y="22979994"/>
            <a:chExt cx="13608627" cy="13080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85B80-0B22-4FF3-99E1-FC04803B9A0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FD7542-E455-4020-A05C-672CA21DE1D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Applications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D661F9D-C3B1-4442-8E36-7FBEA27C6DBD}"/>
              </a:ext>
            </a:extLst>
          </p:cNvPr>
          <p:cNvGrpSpPr/>
          <p:nvPr/>
        </p:nvGrpSpPr>
        <p:grpSpPr>
          <a:xfrm>
            <a:off x="15857754" y="31991119"/>
            <a:ext cx="13979405" cy="1092572"/>
            <a:chOff x="539173" y="22979994"/>
            <a:chExt cx="13608627" cy="130805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98937B8-193E-4495-AD2A-99F6FA44645F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49CEBDA-5FA3-4403-8681-7A892A5678C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Future Work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8F3B924-6F34-499E-BEEE-20CA1ECD5302}"/>
              </a:ext>
            </a:extLst>
          </p:cNvPr>
          <p:cNvSpPr txBox="1"/>
          <p:nvPr/>
        </p:nvSpPr>
        <p:spPr>
          <a:xfrm>
            <a:off x="16117297" y="13055804"/>
            <a:ext cx="47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5x Speedup by using </a:t>
            </a:r>
          </a:p>
          <a:p>
            <a:pPr algn="ctr"/>
            <a:r>
              <a:rPr lang="en-IN" sz="2700" dirty="0"/>
              <a:t>dynamic A*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13F814-8663-44D8-839B-F0B3EBCCE46C}"/>
              </a:ext>
            </a:extLst>
          </p:cNvPr>
          <p:cNvGrpSpPr/>
          <p:nvPr/>
        </p:nvGrpSpPr>
        <p:grpSpPr>
          <a:xfrm>
            <a:off x="348774" y="27415150"/>
            <a:ext cx="14089036" cy="1092572"/>
            <a:chOff x="539173" y="22979994"/>
            <a:chExt cx="13608627" cy="13080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AD4D8A-66D6-48BC-86BB-5A692CC04D2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E77EE-6028-4BEC-81E1-01B8182E46B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B51BEA-6B43-4A5C-8BAD-42E5A10BBB5D}"/>
              </a:ext>
            </a:extLst>
          </p:cNvPr>
          <p:cNvGrpSpPr/>
          <p:nvPr/>
        </p:nvGrpSpPr>
        <p:grpSpPr>
          <a:xfrm>
            <a:off x="348774" y="31707415"/>
            <a:ext cx="14089036" cy="1092572"/>
            <a:chOff x="539173" y="22869404"/>
            <a:chExt cx="13608627" cy="13080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62801C-E50B-4139-BF9C-CCA21888B9B1}"/>
                </a:ext>
              </a:extLst>
            </p:cNvPr>
            <p:cNvSpPr/>
            <p:nvPr/>
          </p:nvSpPr>
          <p:spPr>
            <a:xfrm>
              <a:off x="539173" y="2286940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C5F70-8F62-4161-82B9-A3DD7DE985BB}"/>
                </a:ext>
              </a:extLst>
            </p:cNvPr>
            <p:cNvSpPr txBox="1"/>
            <p:nvPr/>
          </p:nvSpPr>
          <p:spPr>
            <a:xfrm>
              <a:off x="880991" y="2310915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Deletion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21E1F3-D371-4451-A01A-702F2ADFD7D1}"/>
              </a:ext>
            </a:extLst>
          </p:cNvPr>
          <p:cNvGrpSpPr/>
          <p:nvPr/>
        </p:nvGrpSpPr>
        <p:grpSpPr>
          <a:xfrm>
            <a:off x="15832652" y="36947894"/>
            <a:ext cx="13979405" cy="1092572"/>
            <a:chOff x="539173" y="22979994"/>
            <a:chExt cx="13608627" cy="130805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FC0232-ECAA-46F6-BF55-8E85705D60A5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F32B6F-EF83-4DD9-91F3-FB11095F4390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References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61485D-2D16-49E3-BB61-9FB7D9E05368}"/>
              </a:ext>
            </a:extLst>
          </p:cNvPr>
          <p:cNvGrpSpPr/>
          <p:nvPr/>
        </p:nvGrpSpPr>
        <p:grpSpPr>
          <a:xfrm>
            <a:off x="18914931" y="41342313"/>
            <a:ext cx="2657594" cy="1247190"/>
            <a:chOff x="16365519" y="41377189"/>
            <a:chExt cx="2657594" cy="12471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307DB-26E8-4AF1-8540-86FF8D9D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5519" y="41377189"/>
              <a:ext cx="2657594" cy="97708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551FC7-0285-45A6-AD6A-27B7F5E1448A}"/>
                </a:ext>
              </a:extLst>
            </p:cNvPr>
            <p:cNvSpPr txBox="1"/>
            <p:nvPr/>
          </p:nvSpPr>
          <p:spPr>
            <a:xfrm>
              <a:off x="16851132" y="42224269"/>
              <a:ext cx="2101165" cy="4001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IN" sz="2000" b="1" i="1" dirty="0">
                  <a:solidFill>
                    <a:srgbClr val="820C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Lab IIT Madras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9A633F-F65A-44BB-B682-84D7F768B2E6}"/>
              </a:ext>
            </a:extLst>
          </p:cNvPr>
          <p:cNvGrpSpPr/>
          <p:nvPr/>
        </p:nvGrpSpPr>
        <p:grpSpPr>
          <a:xfrm>
            <a:off x="5344424" y="36544926"/>
            <a:ext cx="8223238" cy="4902931"/>
            <a:chOff x="5527343" y="36872808"/>
            <a:chExt cx="8223238" cy="49029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167491-5C24-4ADB-9D01-AB8581EEE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" t="17877" r="49455" b="17783"/>
            <a:stretch/>
          </p:blipFill>
          <p:spPr>
            <a:xfrm>
              <a:off x="5697771" y="36872808"/>
              <a:ext cx="8052810" cy="49029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AD336D-9717-48D7-BB13-C4CD845B89A8}"/>
                </a:ext>
              </a:extLst>
            </p:cNvPr>
            <p:cNvSpPr txBox="1"/>
            <p:nvPr/>
          </p:nvSpPr>
          <p:spPr>
            <a:xfrm>
              <a:off x="5527343" y="40658793"/>
              <a:ext cx="13575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Deletion :</a:t>
              </a:r>
            </a:p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Insertion :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6151A85-75E6-454F-B220-6F32A353413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3" r="38640" b="249"/>
          <a:stretch/>
        </p:blipFill>
        <p:spPr>
          <a:xfrm>
            <a:off x="20680070" y="9158355"/>
            <a:ext cx="8773967" cy="472461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98964D6-DC8B-4C92-A22E-117C56631787}"/>
              </a:ext>
            </a:extLst>
          </p:cNvPr>
          <p:cNvSpPr/>
          <p:nvPr/>
        </p:nvSpPr>
        <p:spPr>
          <a:xfrm>
            <a:off x="3808244" y="37572843"/>
            <a:ext cx="258913" cy="245589"/>
          </a:xfrm>
          <a:prstGeom prst="rect">
            <a:avLst/>
          </a:prstGeom>
          <a:solidFill>
            <a:srgbClr val="F64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F5792A-EDE4-49C4-8D1C-8D6BF6565BCB}"/>
              </a:ext>
            </a:extLst>
          </p:cNvPr>
          <p:cNvSpPr/>
          <p:nvPr/>
        </p:nvSpPr>
        <p:spPr>
          <a:xfrm>
            <a:off x="3826347" y="37125196"/>
            <a:ext cx="258913" cy="245589"/>
          </a:xfrm>
          <a:prstGeom prst="rect">
            <a:avLst/>
          </a:prstGeom>
          <a:solidFill>
            <a:srgbClr val="46C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8BD66-56B2-4F01-9920-5A4BC0DE5212}"/>
              </a:ext>
            </a:extLst>
          </p:cNvPr>
          <p:cNvSpPr txBox="1"/>
          <p:nvPr/>
        </p:nvSpPr>
        <p:spPr>
          <a:xfrm>
            <a:off x="4066674" y="37491886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Deletions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766073-C1AE-4201-A58B-8ACFB0B98D77}"/>
              </a:ext>
            </a:extLst>
          </p:cNvPr>
          <p:cNvSpPr txBox="1"/>
          <p:nvPr/>
        </p:nvSpPr>
        <p:spPr>
          <a:xfrm>
            <a:off x="4085260" y="37082337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99729-659F-41CD-ADF2-60475953B78A}"/>
              </a:ext>
            </a:extLst>
          </p:cNvPr>
          <p:cNvSpPr txBox="1"/>
          <p:nvPr/>
        </p:nvSpPr>
        <p:spPr>
          <a:xfrm>
            <a:off x="24205989" y="8774896"/>
            <a:ext cx="2483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 Graph : Superuser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F3D132E-5A5F-4ABE-9222-66560BC717A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20601" r="38425" b="1282"/>
          <a:stretch/>
        </p:blipFill>
        <p:spPr>
          <a:xfrm>
            <a:off x="20974406" y="26753400"/>
            <a:ext cx="7952079" cy="42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4269</TotalTime>
  <Words>609</Words>
  <Application>Microsoft Office PowerPoint</Application>
  <PresentationFormat>Custom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Microsoft GothicNeo Light</vt:lpstr>
      <vt:lpstr>Arial</vt:lpstr>
      <vt:lpstr>Calibri</vt:lpstr>
      <vt:lpstr>Calibri Light</vt:lpstr>
      <vt:lpstr>Cambria Math</vt:lpstr>
      <vt:lpstr>CMR10</vt:lpstr>
      <vt:lpstr>CMTI10</vt:lpstr>
      <vt:lpstr>CMTT10</vt:lpstr>
      <vt:lpstr>Domine</vt:lpstr>
      <vt:lpstr>Montserrat Semi Bold</vt:lpstr>
      <vt:lpstr>Roboto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Koshale, Lokesh</dc:creator>
  <cp:lastModifiedBy>Koshale, Lokesh</cp:lastModifiedBy>
  <cp:revision>407</cp:revision>
  <dcterms:created xsi:type="dcterms:W3CDTF">2020-02-02T16:21:09Z</dcterms:created>
  <dcterms:modified xsi:type="dcterms:W3CDTF">2020-02-23T15:56:56Z</dcterms:modified>
</cp:coreProperties>
</file>