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9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2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5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8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71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4" userDrawn="1">
          <p15:clr>
            <a:srgbClr val="A4A3A4"/>
          </p15:clr>
        </p15:guide>
        <p15:guide id="2" pos="2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85F"/>
    <a:srgbClr val="039F7E"/>
    <a:srgbClr val="000760"/>
    <a:srgbClr val="FFFFFF"/>
    <a:srgbClr val="653231"/>
    <a:srgbClr val="46CCF6"/>
    <a:srgbClr val="5A433C"/>
    <a:srgbClr val="005D6C"/>
    <a:srgbClr val="00043C"/>
    <a:srgbClr val="F64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96" y="-5366"/>
      </p:cViewPr>
      <p:guideLst>
        <p:guide orient="horz" pos="3434"/>
        <p:guide pos="2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CF-4CDF-B5B4-796B70E2F540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CF-4CDF-B5B4-796B70E2F540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CF-4CDF-B5B4-796B70E2F540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CF-4CDF-B5B4-796B70E2F540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CF-4CDF-B5B4-796B70E2F540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8CF-4CDF-B5B4-796B70E2F540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8CF-4CDF-B5B4-796B70E2F540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8CF-4CDF-B5B4-796B70E2F540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8CF-4CDF-B5B4-796B70E2F540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8CF-4CDF-B5B4-796B70E2F540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8CF-4CDF-B5B4-796B70E2F540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8CF-4CDF-B5B4-796B70E2F540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8CF-4CDF-B5B4-796B70E2F540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8CF-4CDF-B5B4-796B70E2F540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8CF-4CDF-B5B4-796B70E2F540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8CF-4CDF-B5B4-796B70E2F540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68CF-4CDF-B5B4-796B70E2F540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8CF-4CDF-B5B4-796B70E2F540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8CF-4CDF-B5B4-796B70E2F540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8CF-4CDF-B5B4-796B70E2F540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8CF-4CDF-B5B4-796B70E2F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68CF-4CDF-B5B4-796B70E2F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68CF-4CDF-B5B4-796B70E2F5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68CF-4CDF-B5B4-796B70E2F5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68CF-4CDF-B5B4-796B70E2F5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68CF-4CDF-B5B4-796B70E2F54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68CF-4CDF-B5B4-796B70E2F54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68CF-4CDF-B5B4-796B70E2F54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68CF-4CDF-B5B4-796B70E2F54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68CF-4CDF-B5B4-796B70E2F54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8CF-4CDF-B5B4-796B70E2F54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8CF-4CDF-B5B4-796B70E2F54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8CF-4CDF-B5B4-796B70E2F54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8CF-4CDF-B5B4-796B70E2F54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8CF-4CDF-B5B4-796B70E2F54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8CF-4CDF-B5B4-796B70E2F54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8CF-4CDF-B5B4-796B70E2F54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8CF-4CDF-B5B4-796B70E2F54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4B-49A3-87A6-C5A72523718A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4B-49A3-87A6-C5A72523718A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4B-49A3-87A6-C5A72523718A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4B-49A3-87A6-C5A72523718A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4B-49A3-87A6-C5A72523718A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34B-49A3-87A6-C5A72523718A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34B-49A3-87A6-C5A72523718A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34B-49A3-87A6-C5A72523718A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34B-49A3-87A6-C5A72523718A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34B-49A3-87A6-C5A72523718A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34B-49A3-87A6-C5A72523718A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34B-49A3-87A6-C5A72523718A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34B-49A3-87A6-C5A72523718A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34B-49A3-87A6-C5A72523718A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34B-49A3-87A6-C5A72523718A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534B-49A3-87A6-C5A72523718A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534B-49A3-87A6-C5A72523718A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534B-49A3-87A6-C5A72523718A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534B-49A3-87A6-C5A72523718A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534B-49A3-87A6-C5A72523718A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534B-49A3-87A6-C5A7252371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534B-49A3-87A6-C5A7252371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534B-49A3-87A6-C5A72523718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534B-49A3-87A6-C5A72523718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534B-49A3-87A6-C5A72523718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534B-49A3-87A6-C5A72523718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534B-49A3-87A6-C5A72523718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534B-49A3-87A6-C5A72523718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534B-49A3-87A6-C5A72523718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534B-49A3-87A6-C5A72523718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534B-49A3-87A6-C5A72523718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534B-49A3-87A6-C5A72523718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534B-49A3-87A6-C5A72523718A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534B-49A3-87A6-C5A72523718A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534B-49A3-87A6-C5A72523718A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534B-49A3-87A6-C5A72523718A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534B-49A3-87A6-C5A72523718A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534B-49A3-87A6-C5A72523718A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D463-45BE-45CD-99B0-7803977D99E0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8A606-8B80-4340-B4B3-A7B71A4B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3301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6604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59903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3205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65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198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3108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641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3" y="7005158"/>
            <a:ext cx="25733931" cy="14902050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90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3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4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32"/>
            <a:ext cx="26112370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8"/>
            <a:ext cx="26112370" cy="9363321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5"/>
            <a:ext cx="26112370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1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1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6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9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9"/>
            <a:ext cx="15326826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2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9"/>
            <a:ext cx="15326826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5"/>
            <a:ext cx="26112370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0"/>
            <a:ext cx="26112370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4832-C64B-49E0-B2A3-1B9BA2B1181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hyperlink" Target="http://snap.stanford.edu/data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chart" Target="../charts/chart1.xml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4D6FA8-9994-4D6F-9B2B-0C39DDB95C97}"/>
              </a:ext>
            </a:extLst>
          </p:cNvPr>
          <p:cNvSpPr/>
          <p:nvPr/>
        </p:nvSpPr>
        <p:spPr>
          <a:xfrm>
            <a:off x="793" y="-52588"/>
            <a:ext cx="30274420" cy="2513629"/>
          </a:xfrm>
          <a:prstGeom prst="rect">
            <a:avLst/>
          </a:prstGeom>
          <a:solidFill>
            <a:srgbClr val="235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B7035-C7BE-40C5-A3C2-305187A1C777}"/>
              </a:ext>
            </a:extLst>
          </p:cNvPr>
          <p:cNvSpPr txBox="1"/>
          <p:nvPr/>
        </p:nvSpPr>
        <p:spPr>
          <a:xfrm>
            <a:off x="353864" y="615837"/>
            <a:ext cx="285218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200" dirty="0">
                <a:solidFill>
                  <a:schemeClr val="bg1"/>
                </a:solidFill>
                <a:latin typeface="Montserrat Semi Bold" panose="00000700000000000000" pitchFamily="50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Path Planning for Dynamic Graphs using A* on GPU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135E5-CAD0-4F6F-B352-8460979F3EA5}"/>
              </a:ext>
            </a:extLst>
          </p:cNvPr>
          <p:cNvGrpSpPr/>
          <p:nvPr/>
        </p:nvGrpSpPr>
        <p:grpSpPr>
          <a:xfrm>
            <a:off x="303296" y="2808025"/>
            <a:ext cx="14089036" cy="1092572"/>
            <a:chOff x="539173" y="22979994"/>
            <a:chExt cx="13608627" cy="13080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563C73-01CE-4039-805E-80F4D54FCEF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2B9ADD-9103-4423-9A87-C56B5B897156}"/>
                </a:ext>
              </a:extLst>
            </p:cNvPr>
            <p:cNvSpPr txBox="1"/>
            <p:nvPr/>
          </p:nvSpPr>
          <p:spPr>
            <a:xfrm>
              <a:off x="880991" y="23170009"/>
              <a:ext cx="13048398" cy="9280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Abstract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848193F-8035-4443-99F9-BA635A255062}"/>
              </a:ext>
            </a:extLst>
          </p:cNvPr>
          <p:cNvSpPr txBox="1"/>
          <p:nvPr/>
        </p:nvSpPr>
        <p:spPr>
          <a:xfrm>
            <a:off x="16785505" y="29081731"/>
            <a:ext cx="122435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Montserrat Semi Bold" panose="00000700000000000000" pitchFamily="50" charset="0"/>
              </a:rPr>
              <a:t>Applications and Future 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E48172-2AA6-42E4-B521-C1D5B2598E69}"/>
              </a:ext>
            </a:extLst>
          </p:cNvPr>
          <p:cNvSpPr txBox="1"/>
          <p:nvPr/>
        </p:nvSpPr>
        <p:spPr>
          <a:xfrm>
            <a:off x="426703" y="14583523"/>
            <a:ext cx="13941794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Find the optimal path from source to destination 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Sequential in nature, minimum cost nodes are extracted from the priority queue and processed. 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Keep multiple priority queues (PQ) to extract many nodes in parallel to process.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5E930-00B4-418A-828A-2E33AB6347ED}"/>
              </a:ext>
            </a:extLst>
          </p:cNvPr>
          <p:cNvSpPr txBox="1"/>
          <p:nvPr/>
        </p:nvSpPr>
        <p:spPr>
          <a:xfrm>
            <a:off x="427541" y="25306864"/>
            <a:ext cx="13789238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Newly added edges can alter the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To find the new optimal path instead of executing A* from scratch, we propagate the change to the affected  nodes of the graph.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Inserted edges are batched and sent to GPU for processing.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66A07E-4EFF-408C-96CB-CAF55BD39143}"/>
              </a:ext>
            </a:extLst>
          </p:cNvPr>
          <p:cNvSpPr txBox="1"/>
          <p:nvPr/>
        </p:nvSpPr>
        <p:spPr>
          <a:xfrm>
            <a:off x="490243" y="33632908"/>
            <a:ext cx="13753328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Deleting only that edge which belongs to the optimal path can create a new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For all such affected nodes recompute the cost and select the neighbour with the least cost.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the updated cost to all the affected nodes.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2347D-27D0-44C2-86C0-C53F8E71FBB8}"/>
              </a:ext>
            </a:extLst>
          </p:cNvPr>
          <p:cNvSpPr txBox="1"/>
          <p:nvPr/>
        </p:nvSpPr>
        <p:spPr>
          <a:xfrm>
            <a:off x="16174298" y="4043848"/>
            <a:ext cx="13592773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The update contains both insertion and deletion of edges.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insertions and deletions of edges separately.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Performs better than re-executing static A* algorithm after each update.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1454A-637C-42CA-B1AC-12142B33AF77}"/>
              </a:ext>
            </a:extLst>
          </p:cNvPr>
          <p:cNvSpPr txBox="1"/>
          <p:nvPr/>
        </p:nvSpPr>
        <p:spPr>
          <a:xfrm>
            <a:off x="233055" y="4169227"/>
            <a:ext cx="14410719" cy="416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A* is one of the widely used path planning algorithms applied in a diverse set of problems in robotics and video games.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Here we present  A* for dynamic graphs (dynamic A*) on GP-GPUs which achieves 2x-7x speedup than static A* on the SNAP dataset [2].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Our implementation is freely available on GitHub.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197147-C925-4324-8BE9-8ADD33DCB73E}"/>
              </a:ext>
            </a:extLst>
          </p:cNvPr>
          <p:cNvSpPr txBox="1"/>
          <p:nvPr/>
        </p:nvSpPr>
        <p:spPr>
          <a:xfrm>
            <a:off x="16196046" y="24200477"/>
            <a:ext cx="13315630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1.  We have applied dynamic A* on energy efficient routing protocol (EERP) and achieved 35x speedup from static A*.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89504498-5B3A-41AA-87B1-EF352F392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64213"/>
              </p:ext>
            </p:extLst>
          </p:nvPr>
        </p:nvGraphicFramePr>
        <p:xfrm>
          <a:off x="8563949" y="18852579"/>
          <a:ext cx="1025596" cy="40221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5596">
                  <a:extLst>
                    <a:ext uri="{9D8B030D-6E8A-4147-A177-3AD203B41FA5}">
                      <a16:colId xmlns:a16="http://schemas.microsoft.com/office/drawing/2014/main" val="3265982437"/>
                    </a:ext>
                  </a:extLst>
                </a:gridCol>
              </a:tblGrid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69971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59433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99796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14785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032841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2140C9DB-E4D6-4737-8398-BA52BEB15979}"/>
              </a:ext>
            </a:extLst>
          </p:cNvPr>
          <p:cNvGrpSpPr/>
          <p:nvPr/>
        </p:nvGrpSpPr>
        <p:grpSpPr>
          <a:xfrm>
            <a:off x="634128" y="18127084"/>
            <a:ext cx="6773938" cy="5320057"/>
            <a:chOff x="1201392" y="20966575"/>
            <a:chExt cx="6826291" cy="54441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509B486-9F0B-4841-9FEB-0EFEB20E0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" t="4610" r="1514" b="3752"/>
            <a:stretch/>
          </p:blipFill>
          <p:spPr>
            <a:xfrm>
              <a:off x="1201392" y="20966575"/>
              <a:ext cx="6826291" cy="544413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258FDD9-94B7-4C88-A03C-588DAD1DC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91111" l="9821" r="89732">
                          <a14:foregroundMark x1="55804" y1="47111" x2="55357" y2="24889"/>
                          <a14:foregroundMark x1="55357" y1="24889" x2="41518" y2="30667"/>
                          <a14:foregroundMark x1="45089" y1="8000" x2="66518" y2="20000"/>
                          <a14:foregroundMark x1="66518" y1="20000" x2="60268" y2="71556"/>
                          <a14:foregroundMark x1="60268" y1="71556" x2="47768" y2="90222"/>
                          <a14:foregroundMark x1="47768" y1="90222" x2="23661" y2="91111"/>
                          <a14:foregroundMark x1="23661" y1="91111" x2="22768" y2="36889"/>
                          <a14:foregroundMark x1="22768" y1="36889" x2="26339" y2="14667"/>
                          <a14:foregroundMark x1="26339" y1="14667" x2="42857" y2="1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43727" y="21891122"/>
              <a:ext cx="789232" cy="792756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9D97F76-454B-415C-903A-84336A5E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91111" l="9821" r="89732">
                          <a14:foregroundMark x1="55804" y1="47111" x2="55357" y2="24889"/>
                          <a14:foregroundMark x1="55357" y1="24889" x2="41518" y2="30667"/>
                          <a14:foregroundMark x1="45089" y1="8000" x2="66518" y2="20000"/>
                          <a14:foregroundMark x1="66518" y1="20000" x2="60268" y2="71556"/>
                          <a14:foregroundMark x1="60268" y1="71556" x2="47768" y2="90222"/>
                          <a14:foregroundMark x1="47768" y1="90222" x2="23661" y2="91111"/>
                          <a14:foregroundMark x1="23661" y1="91111" x2="22768" y2="36889"/>
                          <a14:foregroundMark x1="22768" y1="36889" x2="26339" y2="14667"/>
                          <a14:foregroundMark x1="26339" y1="14667" x2="42857" y2="1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916779" y="21986861"/>
              <a:ext cx="789233" cy="792757"/>
            </a:xfrm>
            <a:prstGeom prst="rect">
              <a:avLst/>
            </a:prstGeom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21DAAE-E88D-45D4-9B03-C3A012D92948}"/>
              </a:ext>
            </a:extLst>
          </p:cNvPr>
          <p:cNvGrpSpPr/>
          <p:nvPr/>
        </p:nvGrpSpPr>
        <p:grpSpPr>
          <a:xfrm>
            <a:off x="15696667" y="25943691"/>
            <a:ext cx="5520089" cy="4744215"/>
            <a:chOff x="15896058" y="24945272"/>
            <a:chExt cx="5520089" cy="474421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AA91D40-8C8D-488F-92F0-BB5D3A162979}"/>
                </a:ext>
              </a:extLst>
            </p:cNvPr>
            <p:cNvGrpSpPr/>
            <p:nvPr/>
          </p:nvGrpSpPr>
          <p:grpSpPr>
            <a:xfrm>
              <a:off x="15896058" y="24945272"/>
              <a:ext cx="5520089" cy="3872664"/>
              <a:chOff x="18072807" y="19738535"/>
              <a:chExt cx="7393525" cy="5019982"/>
            </a:xfrm>
          </p:grpSpPr>
          <p:graphicFrame>
            <p:nvGraphicFramePr>
              <p:cNvPr id="80" name="Chart 79">
                <a:extLst>
                  <a:ext uri="{FF2B5EF4-FFF2-40B4-BE49-F238E27FC236}">
                    <a16:creationId xmlns:a16="http://schemas.microsoft.com/office/drawing/2014/main" id="{465DE61F-F669-4E99-BAD8-57C3B0D2DA1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0352695"/>
                  </p:ext>
                </p:extLst>
              </p:nvPr>
            </p:nvGraphicFramePr>
            <p:xfrm>
              <a:off x="18072807" y="19738535"/>
              <a:ext cx="7393525" cy="501998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510296-9D47-48D5-8F94-226DFFF90D44}"/>
                  </a:ext>
                </a:extLst>
              </p:cNvPr>
              <p:cNvSpPr/>
              <p:nvPr/>
            </p:nvSpPr>
            <p:spPr>
              <a:xfrm>
                <a:off x="20832531" y="21361945"/>
                <a:ext cx="1918223" cy="1803236"/>
              </a:xfrm>
              <a:prstGeom prst="ellipse">
                <a:avLst/>
              </a:prstGeom>
              <a:solidFill>
                <a:srgbClr val="F6416C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42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35</a:t>
                </a:r>
                <a:r>
                  <a:rPr lang="en-I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3805E-ABC5-4183-9FE6-BF14461958F8}"/>
                </a:ext>
              </a:extLst>
            </p:cNvPr>
            <p:cNvSpPr txBox="1"/>
            <p:nvPr/>
          </p:nvSpPr>
          <p:spPr>
            <a:xfrm>
              <a:off x="16277355" y="28766157"/>
              <a:ext cx="47996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700" dirty="0"/>
                <a:t>35x Speedup by using </a:t>
              </a:r>
            </a:p>
            <a:p>
              <a:pPr algn="ctr"/>
              <a:r>
                <a:rPr lang="en-IN" sz="2700" dirty="0"/>
                <a:t>dynamic A* </a:t>
              </a: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F322A05-E4F7-42EE-BB55-FB824A12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25606"/>
              </p:ext>
            </p:extLst>
          </p:nvPr>
        </p:nvGraphicFramePr>
        <p:xfrm>
          <a:off x="16367020" y="16277873"/>
          <a:ext cx="13287760" cy="616084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8680">
                  <a:extLst>
                    <a:ext uri="{9D8B030D-6E8A-4147-A177-3AD203B41FA5}">
                      <a16:colId xmlns:a16="http://schemas.microsoft.com/office/drawing/2014/main" val="821881019"/>
                    </a:ext>
                  </a:extLst>
                </a:gridCol>
                <a:gridCol w="2723526">
                  <a:extLst>
                    <a:ext uri="{9D8B030D-6E8A-4147-A177-3AD203B41FA5}">
                      <a16:colId xmlns:a16="http://schemas.microsoft.com/office/drawing/2014/main" val="876133535"/>
                    </a:ext>
                  </a:extLst>
                </a:gridCol>
                <a:gridCol w="2136921">
                  <a:extLst>
                    <a:ext uri="{9D8B030D-6E8A-4147-A177-3AD203B41FA5}">
                      <a16:colId xmlns:a16="http://schemas.microsoft.com/office/drawing/2014/main" val="1589711392"/>
                    </a:ext>
                  </a:extLst>
                </a:gridCol>
                <a:gridCol w="1504272">
                  <a:extLst>
                    <a:ext uri="{9D8B030D-6E8A-4147-A177-3AD203B41FA5}">
                      <a16:colId xmlns:a16="http://schemas.microsoft.com/office/drawing/2014/main" val="1967133543"/>
                    </a:ext>
                  </a:extLst>
                </a:gridCol>
                <a:gridCol w="2104194">
                  <a:extLst>
                    <a:ext uri="{9D8B030D-6E8A-4147-A177-3AD203B41FA5}">
                      <a16:colId xmlns:a16="http://schemas.microsoft.com/office/drawing/2014/main" val="1642316087"/>
                    </a:ext>
                  </a:extLst>
                </a:gridCol>
                <a:gridCol w="2174392">
                  <a:extLst>
                    <a:ext uri="{9D8B030D-6E8A-4147-A177-3AD203B41FA5}">
                      <a16:colId xmlns:a16="http://schemas.microsoft.com/office/drawing/2014/main" val="116750457"/>
                    </a:ext>
                  </a:extLst>
                </a:gridCol>
                <a:gridCol w="1665775">
                  <a:extLst>
                    <a:ext uri="{9D8B030D-6E8A-4147-A177-3AD203B41FA5}">
                      <a16:colId xmlns:a16="http://schemas.microsoft.com/office/drawing/2014/main" val="182123286"/>
                    </a:ext>
                  </a:extLst>
                </a:gridCol>
              </a:tblGrid>
              <a:tr h="10157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     Graph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Edges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Queries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Dynamic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Static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Speedup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88457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6.01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33.93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148845122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Wiki Talk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7,833,140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12.24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>
                          <a:effectLst/>
                          <a:latin typeface="+mn-lt"/>
                          <a:ea typeface="Roboto" panose="02000000000000000000" pitchFamily="2" charset="0"/>
                        </a:rPr>
                        <a:t>24.84</a:t>
                      </a:r>
                      <a:endParaRPr lang="en-IN" sz="3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7058204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Ask Ubuntu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964,437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0.25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1.31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090032592"/>
                  </a:ext>
                </a:extLst>
              </a:tr>
              <a:tr h="74134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YouTube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2,987,624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0.81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5.78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855197358"/>
                  </a:ext>
                </a:extLst>
              </a:tr>
              <a:tr h="79027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Math Overflow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506,550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0.09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0.67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589794957"/>
                  </a:ext>
                </a:extLst>
              </a:tr>
              <a:tr h="109890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11.41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424.06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788910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9F7CDA-C3B5-476E-A774-FF0FE726B386}"/>
              </a:ext>
            </a:extLst>
          </p:cNvPr>
          <p:cNvSpPr txBox="1"/>
          <p:nvPr/>
        </p:nvSpPr>
        <p:spPr>
          <a:xfrm>
            <a:off x="8512880" y="18145472"/>
            <a:ext cx="1025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Roboto" panose="02000000000000000000" pitchFamily="2" charset="0"/>
                <a:ea typeface="Roboto" panose="02000000000000000000" pitchFamily="2" charset="0"/>
              </a:rPr>
              <a:t>PQ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376F5-BCD3-48BA-BD4A-886DE0E8746C}"/>
              </a:ext>
            </a:extLst>
          </p:cNvPr>
          <p:cNvSpPr txBox="1"/>
          <p:nvPr/>
        </p:nvSpPr>
        <p:spPr>
          <a:xfrm>
            <a:off x="10827086" y="18101686"/>
            <a:ext cx="1482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Roboto" panose="02000000000000000000" pitchFamily="2" charset="0"/>
                <a:ea typeface="Roboto" panose="02000000000000000000" pitchFamily="2" charset="0"/>
              </a:rPr>
              <a:t>PQ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9C87CC-194E-49F5-8D84-CE47106BA13F}"/>
              </a:ext>
            </a:extLst>
          </p:cNvPr>
          <p:cNvSpPr txBox="1"/>
          <p:nvPr/>
        </p:nvSpPr>
        <p:spPr>
          <a:xfrm>
            <a:off x="16130010" y="14480418"/>
            <a:ext cx="13624071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The below table shows execution time (in seconds) and speedup of dynamic A* compared to re-executing static A* every 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AB53D-B518-464A-9A04-6583041C00D1}"/>
              </a:ext>
            </a:extLst>
          </p:cNvPr>
          <p:cNvSpPr txBox="1"/>
          <p:nvPr/>
        </p:nvSpPr>
        <p:spPr>
          <a:xfrm>
            <a:off x="1498627" y="23461027"/>
            <a:ext cx="5846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1: Multiple threads executing A* on graph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BD4F00-1BD1-47A3-9727-40ED04C16196}"/>
              </a:ext>
            </a:extLst>
          </p:cNvPr>
          <p:cNvGrpSpPr/>
          <p:nvPr/>
        </p:nvGrpSpPr>
        <p:grpSpPr>
          <a:xfrm>
            <a:off x="1138127" y="9534568"/>
            <a:ext cx="12004918" cy="3508667"/>
            <a:chOff x="769713" y="11978381"/>
            <a:chExt cx="12062962" cy="357997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145376E-F7F7-4C02-BDF6-40BC0503E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" t="3729" r="1864" b="6311"/>
            <a:stretch/>
          </p:blipFill>
          <p:spPr>
            <a:xfrm>
              <a:off x="769713" y="11978381"/>
              <a:ext cx="11857716" cy="342803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01476A-C043-4EB2-AB6F-83FAEBD7B345}"/>
                </a:ext>
              </a:extLst>
            </p:cNvPr>
            <p:cNvSpPr txBox="1"/>
            <p:nvPr/>
          </p:nvSpPr>
          <p:spPr>
            <a:xfrm>
              <a:off x="11494335" y="15035134"/>
              <a:ext cx="1338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accent4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Time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C247605-D3B0-47E2-8C08-02662D966543}"/>
              </a:ext>
            </a:extLst>
          </p:cNvPr>
          <p:cNvSpPr txBox="1"/>
          <p:nvPr/>
        </p:nvSpPr>
        <p:spPr>
          <a:xfrm>
            <a:off x="21301306" y="12434010"/>
            <a:ext cx="913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4 : Execution time vs number of updates In the  graph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9F5C23-707E-4C08-AD88-1A46E903C2DF}"/>
              </a:ext>
            </a:extLst>
          </p:cNvPr>
          <p:cNvSpPr txBox="1"/>
          <p:nvPr/>
        </p:nvSpPr>
        <p:spPr>
          <a:xfrm>
            <a:off x="20965592" y="30662869"/>
            <a:ext cx="8402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5: Comparison b/w static A* and dynamic A* on EERP algorithm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BD44-9990-401E-9DB0-4AB02A05CFED}"/>
              </a:ext>
            </a:extLst>
          </p:cNvPr>
          <p:cNvSpPr txBox="1"/>
          <p:nvPr/>
        </p:nvSpPr>
        <p:spPr>
          <a:xfrm>
            <a:off x="16197256" y="39358183"/>
            <a:ext cx="13764993" cy="278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 err="1">
                <a:latin typeface="CMR10"/>
              </a:rPr>
              <a:t>Yichao</a:t>
            </a:r>
            <a:r>
              <a:rPr lang="en-IN" sz="3200" dirty="0">
                <a:latin typeface="CMR10"/>
              </a:rPr>
              <a:t> Zhou and </a:t>
            </a:r>
            <a:r>
              <a:rPr lang="en-IN" sz="3200" dirty="0" err="1">
                <a:latin typeface="CMR10"/>
              </a:rPr>
              <a:t>Jianyang</a:t>
            </a:r>
            <a:r>
              <a:rPr lang="en-IN" sz="3200" dirty="0">
                <a:latin typeface="CMR10"/>
              </a:rPr>
              <a:t> Zeng. “Massively Parallel A* Search on GPU”. In: </a:t>
            </a:r>
            <a:r>
              <a:rPr lang="en-IN" sz="3200" dirty="0">
                <a:latin typeface="CMTI10"/>
              </a:rPr>
              <a:t>Twenty-Ninth AAAI Conference on Artificial Intelligence </a:t>
            </a:r>
            <a:r>
              <a:rPr lang="en-IN" sz="3200" dirty="0">
                <a:latin typeface="CMR10"/>
              </a:rPr>
              <a:t>(2015).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CMR10"/>
              </a:rPr>
              <a:t>Jure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Leskovec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 and Andrej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Krevl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000000"/>
                </a:solidFill>
                <a:latin typeface="CMTI10"/>
              </a:rPr>
              <a:t>SNAP Datasets: Stanford Large Network Dataset Collection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820C00"/>
                </a:solidFill>
                <a:latin typeface="CMTT1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http://snap.stanford.edu/data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June 2014.</a:t>
            </a: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3F0B1-AF37-452F-85F2-36BFA8FD2978}"/>
              </a:ext>
            </a:extLst>
          </p:cNvPr>
          <p:cNvSpPr txBox="1"/>
          <p:nvPr/>
        </p:nvSpPr>
        <p:spPr>
          <a:xfrm>
            <a:off x="595670" y="40472027"/>
            <a:ext cx="49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80% of execution time used in </a:t>
            </a:r>
          </a:p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processing deletions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085B34-0B69-4BEA-B6FA-4779879F21FD}"/>
              </a:ext>
            </a:extLst>
          </p:cNvPr>
          <p:cNvGrpSpPr/>
          <p:nvPr/>
        </p:nvGrpSpPr>
        <p:grpSpPr>
          <a:xfrm>
            <a:off x="1543605" y="38658929"/>
            <a:ext cx="3240000" cy="3240000"/>
            <a:chOff x="805118" y="32061167"/>
            <a:chExt cx="3240000" cy="3240000"/>
          </a:xfrm>
        </p:grpSpPr>
        <p:sp>
          <p:nvSpPr>
            <p:cNvPr id="126" name="Partial Circle 125">
              <a:extLst>
                <a:ext uri="{FF2B5EF4-FFF2-40B4-BE49-F238E27FC236}">
                  <a16:creationId xmlns:a16="http://schemas.microsoft.com/office/drawing/2014/main" id="{90D5AB5C-E2EF-44FA-A5E6-45E8E1E7DFEC}"/>
                </a:ext>
              </a:extLst>
            </p:cNvPr>
            <p:cNvSpPr/>
            <p:nvPr/>
          </p:nvSpPr>
          <p:spPr>
            <a:xfrm>
              <a:off x="805118" y="32061167"/>
              <a:ext cx="3240000" cy="3240000"/>
            </a:xfrm>
            <a:prstGeom prst="pie">
              <a:avLst>
                <a:gd name="adj1" fmla="val 10767271"/>
                <a:gd name="adj2" fmla="val 21599999"/>
              </a:avLst>
            </a:prstGeom>
            <a:solidFill>
              <a:srgbClr val="F6416C"/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CCE842FD-1017-4E9D-A3C8-0ECF8A78D3EC}"/>
                </a:ext>
              </a:extLst>
            </p:cNvPr>
            <p:cNvSpPr/>
            <p:nvPr/>
          </p:nvSpPr>
          <p:spPr>
            <a:xfrm>
              <a:off x="805118" y="32061167"/>
              <a:ext cx="3240000" cy="3240000"/>
            </a:xfrm>
            <a:prstGeom prst="pie">
              <a:avLst>
                <a:gd name="adj1" fmla="val 10753565"/>
                <a:gd name="adj2" fmla="val 1312645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8" name="Partial Circle 127">
              <a:extLst>
                <a:ext uri="{FF2B5EF4-FFF2-40B4-BE49-F238E27FC236}">
                  <a16:creationId xmlns:a16="http://schemas.microsoft.com/office/drawing/2014/main" id="{CA94D2A3-789B-4665-95BB-F2AB40B9C47F}"/>
                </a:ext>
              </a:extLst>
            </p:cNvPr>
            <p:cNvSpPr/>
            <p:nvPr/>
          </p:nvSpPr>
          <p:spPr>
            <a:xfrm>
              <a:off x="1617524" y="32920639"/>
              <a:ext cx="1620000" cy="1620000"/>
            </a:xfrm>
            <a:prstGeom prst="pie">
              <a:avLst>
                <a:gd name="adj1" fmla="val 10754333"/>
                <a:gd name="adj2" fmla="val 215988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4A30A10-7A15-4E5A-A069-1B18461E9205}"/>
                </a:ext>
              </a:extLst>
            </p:cNvPr>
            <p:cNvSpPr txBox="1"/>
            <p:nvPr/>
          </p:nvSpPr>
          <p:spPr>
            <a:xfrm>
              <a:off x="1748444" y="33229950"/>
              <a:ext cx="1504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6416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80%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66F3A-577D-4196-8BDB-21DE26DB3572}"/>
              </a:ext>
            </a:extLst>
          </p:cNvPr>
          <p:cNvSpPr txBox="1"/>
          <p:nvPr/>
        </p:nvSpPr>
        <p:spPr>
          <a:xfrm>
            <a:off x="7814598" y="42037828"/>
            <a:ext cx="5165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3:  Execution time vs insertion / deletion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8554B0-E4AE-4E4C-8A03-30574CCD9C46}"/>
              </a:ext>
            </a:extLst>
          </p:cNvPr>
          <p:cNvGrpSpPr/>
          <p:nvPr/>
        </p:nvGrpSpPr>
        <p:grpSpPr>
          <a:xfrm>
            <a:off x="303296" y="7839414"/>
            <a:ext cx="14089036" cy="1092572"/>
            <a:chOff x="539173" y="22979994"/>
            <a:chExt cx="13608627" cy="130805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8FABC61-3D60-4084-9E46-43BF1B03BDA1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36441FE-CFD7-48C7-97C1-97CA82B263AC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Graphs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5B1E4DF-0F7B-4485-9A2E-17E4FFB420AA}"/>
              </a:ext>
            </a:extLst>
          </p:cNvPr>
          <p:cNvGrpSpPr/>
          <p:nvPr/>
        </p:nvGrpSpPr>
        <p:grpSpPr>
          <a:xfrm>
            <a:off x="314436" y="13495372"/>
            <a:ext cx="14089036" cy="1092572"/>
            <a:chOff x="539173" y="22979994"/>
            <a:chExt cx="13608627" cy="130805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CA14762-A8FF-4276-ABB1-7C9617FC7061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8ECCF1C-A8AA-49D5-A8F7-5079667512FB}"/>
                </a:ext>
              </a:extLst>
            </p:cNvPr>
            <p:cNvSpPr txBox="1"/>
            <p:nvPr/>
          </p:nvSpPr>
          <p:spPr>
            <a:xfrm>
              <a:off x="880991" y="23164218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Static A* Algorithm on GPU </a:t>
              </a:r>
              <a:r>
                <a:rPr lang="en-IN" sz="45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IN" sz="4500" b="1" dirty="0">
                  <a:solidFill>
                    <a:schemeClr val="bg1"/>
                  </a:solidFill>
                  <a:ea typeface="Roboto" panose="02000000000000000000" pitchFamily="2" charset="0"/>
                </a:rPr>
                <a:t>[ 1 ]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EC6126D-9BDC-48FE-8FA3-CB9D868D093B}"/>
              </a:ext>
            </a:extLst>
          </p:cNvPr>
          <p:cNvGrpSpPr/>
          <p:nvPr/>
        </p:nvGrpSpPr>
        <p:grpSpPr>
          <a:xfrm>
            <a:off x="15945343" y="2748446"/>
            <a:ext cx="13979405" cy="1092572"/>
            <a:chOff x="539173" y="22979994"/>
            <a:chExt cx="13608627" cy="130805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95B489F-E7E1-4119-B090-D43A4B28E9E2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984D987-4762-4DFE-8A40-35F2D908FB26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Fully Dynamic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A85B08C-0329-4C30-9868-AE00A0113850}"/>
              </a:ext>
            </a:extLst>
          </p:cNvPr>
          <p:cNvGrpSpPr/>
          <p:nvPr/>
        </p:nvGrpSpPr>
        <p:grpSpPr>
          <a:xfrm>
            <a:off x="15909627" y="13247523"/>
            <a:ext cx="13979405" cy="1092572"/>
            <a:chOff x="539173" y="22979994"/>
            <a:chExt cx="13608627" cy="130805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3602200-3BC6-45F0-A953-DCBF3641B5A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B07D296-379A-4E4E-A929-A04B26434EC7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Results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DCA6140-4CEC-4598-9B93-E5C39B7BA1C2}"/>
              </a:ext>
            </a:extLst>
          </p:cNvPr>
          <p:cNvGrpSpPr/>
          <p:nvPr/>
        </p:nvGrpSpPr>
        <p:grpSpPr>
          <a:xfrm>
            <a:off x="15909626" y="23153716"/>
            <a:ext cx="13979405" cy="1092572"/>
            <a:chOff x="539173" y="22979994"/>
            <a:chExt cx="13608627" cy="130805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3C85B80-0B22-4FF3-99E1-FC04803B9A0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FD7542-E455-4020-A05C-672CA21DE1DB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Applications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8F3B924-6F34-499E-BEEE-20CA1ECD5302}"/>
              </a:ext>
            </a:extLst>
          </p:cNvPr>
          <p:cNvSpPr txBox="1"/>
          <p:nvPr/>
        </p:nvSpPr>
        <p:spPr>
          <a:xfrm>
            <a:off x="15974052" y="11143648"/>
            <a:ext cx="479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dirty="0"/>
              <a:t>5x Speedup by using </a:t>
            </a:r>
          </a:p>
          <a:p>
            <a:pPr algn="ctr"/>
            <a:r>
              <a:rPr lang="en-IN" sz="2700" dirty="0"/>
              <a:t>dynamic A* 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13F814-8663-44D8-839B-F0B3EBCCE46C}"/>
              </a:ext>
            </a:extLst>
          </p:cNvPr>
          <p:cNvGrpSpPr/>
          <p:nvPr/>
        </p:nvGrpSpPr>
        <p:grpSpPr>
          <a:xfrm>
            <a:off x="363548" y="24196608"/>
            <a:ext cx="14089036" cy="1092572"/>
            <a:chOff x="539173" y="22979994"/>
            <a:chExt cx="13608627" cy="130805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BAD4D8A-66D6-48BC-86BB-5A692CC04D2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BE77EE-6028-4BEC-81E1-01B8182E46B1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Insertion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1B51BEA-6B43-4A5C-8BAD-42E5A10BBB5D}"/>
              </a:ext>
            </a:extLst>
          </p:cNvPr>
          <p:cNvGrpSpPr/>
          <p:nvPr/>
        </p:nvGrpSpPr>
        <p:grpSpPr>
          <a:xfrm>
            <a:off x="353864" y="32469573"/>
            <a:ext cx="14089036" cy="1092572"/>
            <a:chOff x="539173" y="22869404"/>
            <a:chExt cx="13608627" cy="13080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62801C-E50B-4139-BF9C-CCA21888B9B1}"/>
                </a:ext>
              </a:extLst>
            </p:cNvPr>
            <p:cNvSpPr/>
            <p:nvPr/>
          </p:nvSpPr>
          <p:spPr>
            <a:xfrm>
              <a:off x="539173" y="2286940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BC5F70-8F62-4161-82B9-A3DD7DE985BB}"/>
                </a:ext>
              </a:extLst>
            </p:cNvPr>
            <p:cNvSpPr txBox="1"/>
            <p:nvPr/>
          </p:nvSpPr>
          <p:spPr>
            <a:xfrm>
              <a:off x="880991" y="23109158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Deletion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621E1F3-D371-4451-A01A-702F2ADFD7D1}"/>
              </a:ext>
            </a:extLst>
          </p:cNvPr>
          <p:cNvGrpSpPr/>
          <p:nvPr/>
        </p:nvGrpSpPr>
        <p:grpSpPr>
          <a:xfrm>
            <a:off x="15909625" y="37971471"/>
            <a:ext cx="13979405" cy="1092572"/>
            <a:chOff x="539173" y="22979994"/>
            <a:chExt cx="13608627" cy="130805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FC0232-ECAA-46F6-BF55-8E85705D60A5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DF32B6F-EF83-4DD9-91F3-FB11095F4390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References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9A633F-F65A-44BB-B682-84D7F768B2E6}"/>
              </a:ext>
            </a:extLst>
          </p:cNvPr>
          <p:cNvGrpSpPr/>
          <p:nvPr/>
        </p:nvGrpSpPr>
        <p:grpSpPr>
          <a:xfrm>
            <a:off x="5831451" y="37269739"/>
            <a:ext cx="8223238" cy="4902931"/>
            <a:chOff x="5527343" y="36872808"/>
            <a:chExt cx="8223238" cy="49029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167491-5C24-4ADB-9D01-AB8581EEE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1" t="17877" r="49455" b="17783"/>
            <a:stretch/>
          </p:blipFill>
          <p:spPr>
            <a:xfrm>
              <a:off x="5697771" y="36872808"/>
              <a:ext cx="8052810" cy="49029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AD336D-9717-48D7-BB13-C4CD845B89A8}"/>
                </a:ext>
              </a:extLst>
            </p:cNvPr>
            <p:cNvSpPr txBox="1"/>
            <p:nvPr/>
          </p:nvSpPr>
          <p:spPr>
            <a:xfrm>
              <a:off x="5527343" y="40658793"/>
              <a:ext cx="135754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700" dirty="0">
                  <a:latin typeface="Roboto" panose="02000000000000000000" pitchFamily="2" charset="0"/>
                  <a:ea typeface="Roboto" panose="02000000000000000000" pitchFamily="2" charset="0"/>
                </a:rPr>
                <a:t>Deletion :</a:t>
              </a:r>
            </a:p>
            <a:p>
              <a:r>
                <a:rPr lang="en-IN" sz="1700" dirty="0">
                  <a:latin typeface="Roboto" panose="02000000000000000000" pitchFamily="2" charset="0"/>
                  <a:ea typeface="Roboto" panose="02000000000000000000" pitchFamily="2" charset="0"/>
                </a:rPr>
                <a:t>Insertion :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964D6-DC8B-4C92-A22E-117C56631787}"/>
              </a:ext>
            </a:extLst>
          </p:cNvPr>
          <p:cNvSpPr/>
          <p:nvPr/>
        </p:nvSpPr>
        <p:spPr>
          <a:xfrm>
            <a:off x="4098890" y="38374182"/>
            <a:ext cx="258913" cy="245589"/>
          </a:xfrm>
          <a:prstGeom prst="rect">
            <a:avLst/>
          </a:prstGeom>
          <a:solidFill>
            <a:srgbClr val="F64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F5792A-EDE4-49C4-8D1C-8D6BF6565BCB}"/>
              </a:ext>
            </a:extLst>
          </p:cNvPr>
          <p:cNvSpPr/>
          <p:nvPr/>
        </p:nvSpPr>
        <p:spPr>
          <a:xfrm>
            <a:off x="4116993" y="37926535"/>
            <a:ext cx="258913" cy="245589"/>
          </a:xfrm>
          <a:prstGeom prst="rect">
            <a:avLst/>
          </a:prstGeom>
          <a:solidFill>
            <a:srgbClr val="46C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8BD66-56B2-4F01-9920-5A4BC0DE5212}"/>
              </a:ext>
            </a:extLst>
          </p:cNvPr>
          <p:cNvSpPr txBox="1"/>
          <p:nvPr/>
        </p:nvSpPr>
        <p:spPr>
          <a:xfrm>
            <a:off x="4357320" y="38293225"/>
            <a:ext cx="163554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Deletions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766073-C1AE-4201-A58B-8ACFB0B98D77}"/>
              </a:ext>
            </a:extLst>
          </p:cNvPr>
          <p:cNvSpPr txBox="1"/>
          <p:nvPr/>
        </p:nvSpPr>
        <p:spPr>
          <a:xfrm>
            <a:off x="4375906" y="37883676"/>
            <a:ext cx="1635541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99729-659F-41CD-ADF2-60475953B78A}"/>
              </a:ext>
            </a:extLst>
          </p:cNvPr>
          <p:cNvSpPr txBox="1"/>
          <p:nvPr/>
        </p:nvSpPr>
        <p:spPr>
          <a:xfrm>
            <a:off x="23678804" y="6810205"/>
            <a:ext cx="2483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 Graph : Superuser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F222CF-BD0B-4D37-9E1F-3760CB3D522A}"/>
              </a:ext>
            </a:extLst>
          </p:cNvPr>
          <p:cNvSpPr txBox="1"/>
          <p:nvPr/>
        </p:nvSpPr>
        <p:spPr>
          <a:xfrm>
            <a:off x="16312869" y="31207067"/>
            <a:ext cx="12951539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2. On applying dynamic A* for pathfinding in the maze, we achieved 8x speedup.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05E8FC0E-924F-4560-ADE4-56F1116CA5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81597" y="33285932"/>
            <a:ext cx="879666" cy="879666"/>
          </a:xfrm>
          <a:prstGeom prst="rect">
            <a:avLst/>
          </a:prstGeom>
        </p:spPr>
      </p:pic>
      <p:pic>
        <p:nvPicPr>
          <p:cNvPr id="169" name="Graphic 168">
            <a:extLst>
              <a:ext uri="{FF2B5EF4-FFF2-40B4-BE49-F238E27FC236}">
                <a16:creationId xmlns:a16="http://schemas.microsoft.com/office/drawing/2014/main" id="{A06A1582-6892-465A-9DCD-7EB7B4B2C3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24413" y="33271683"/>
            <a:ext cx="879666" cy="879666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B74EB301-3843-432E-A720-003D9C35D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663010" y="33272150"/>
            <a:ext cx="879666" cy="879666"/>
          </a:xfrm>
          <a:prstGeom prst="rect">
            <a:avLst/>
          </a:prstGeom>
        </p:spPr>
      </p:pic>
      <p:pic>
        <p:nvPicPr>
          <p:cNvPr id="171" name="Graphic 170">
            <a:extLst>
              <a:ext uri="{FF2B5EF4-FFF2-40B4-BE49-F238E27FC236}">
                <a16:creationId xmlns:a16="http://schemas.microsoft.com/office/drawing/2014/main" id="{62330BFF-286D-46EF-8134-EE0199BED9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10010" y="33271684"/>
            <a:ext cx="879665" cy="879665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2B7E5E68-05DF-4D04-AD0E-B2AB44819A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841575" y="34216843"/>
            <a:ext cx="879666" cy="879666"/>
          </a:xfrm>
          <a:prstGeom prst="rect">
            <a:avLst/>
          </a:prstGeom>
        </p:spPr>
      </p:pic>
      <p:pic>
        <p:nvPicPr>
          <p:cNvPr id="177" name="Graphic 176">
            <a:extLst>
              <a:ext uri="{FF2B5EF4-FFF2-40B4-BE49-F238E27FC236}">
                <a16:creationId xmlns:a16="http://schemas.microsoft.com/office/drawing/2014/main" id="{20AE6CDC-7E68-4871-A298-E660195C4F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772945" y="34202594"/>
            <a:ext cx="879666" cy="879666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CFCD5BFB-44C5-47C1-A015-6E111BD763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722988" y="34203061"/>
            <a:ext cx="879666" cy="879666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6B89D3FC-A0AC-4A9B-BC3E-3E411E4DC6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69988" y="34202595"/>
            <a:ext cx="879665" cy="87966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0EDA3124-E367-4843-AA5A-B121A4D68B27}"/>
              </a:ext>
            </a:extLst>
          </p:cNvPr>
          <p:cNvSpPr txBox="1"/>
          <p:nvPr/>
        </p:nvSpPr>
        <p:spPr>
          <a:xfrm>
            <a:off x="17799152" y="35189670"/>
            <a:ext cx="2318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8A4442"/>
                </a:solidFill>
                <a:latin typeface="Montserrat Semi Bold" panose="00000700000000000000" pitchFamily="50" charset="0"/>
                <a:ea typeface="Roboto" panose="02000000000000000000" pitchFamily="2" charset="0"/>
              </a:rPr>
              <a:t>86.8 %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80FECB7-654C-477F-88F6-3492AC4DFF02}"/>
              </a:ext>
            </a:extLst>
          </p:cNvPr>
          <p:cNvSpPr txBox="1"/>
          <p:nvPr/>
        </p:nvSpPr>
        <p:spPr>
          <a:xfrm>
            <a:off x="16298113" y="35914967"/>
            <a:ext cx="49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4B38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reduction in execution time by using</a:t>
            </a:r>
          </a:p>
          <a:p>
            <a:pPr algn="ctr"/>
            <a:r>
              <a:rPr lang="en-IN" sz="2200" dirty="0">
                <a:solidFill>
                  <a:srgbClr val="4B38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 A* algorithm.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B90B3A9-8E53-48D9-A13B-F148FA12B05B}"/>
              </a:ext>
            </a:extLst>
          </p:cNvPr>
          <p:cNvSpPr txBox="1"/>
          <p:nvPr/>
        </p:nvSpPr>
        <p:spPr>
          <a:xfrm>
            <a:off x="21501649" y="36034572"/>
            <a:ext cx="827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4B383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Size: 5000 x 5000	      Nodes : 25M	       Edges: 49.9M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A334AB3-37FD-4B35-8ED4-E3C906062D57}"/>
              </a:ext>
            </a:extLst>
          </p:cNvPr>
          <p:cNvSpPr/>
          <p:nvPr/>
        </p:nvSpPr>
        <p:spPr>
          <a:xfrm>
            <a:off x="21501649" y="33222719"/>
            <a:ext cx="7720826" cy="807627"/>
          </a:xfrm>
          <a:prstGeom prst="rect">
            <a:avLst/>
          </a:prstGeom>
          <a:solidFill>
            <a:srgbClr val="FBE8D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7977AC1-3CB7-4C8B-9FC2-5B7005C72AF2}"/>
              </a:ext>
            </a:extLst>
          </p:cNvPr>
          <p:cNvSpPr/>
          <p:nvPr/>
        </p:nvSpPr>
        <p:spPr>
          <a:xfrm>
            <a:off x="21501649" y="33222718"/>
            <a:ext cx="6837666" cy="807627"/>
          </a:xfrm>
          <a:prstGeom prst="rect">
            <a:avLst/>
          </a:prstGeom>
          <a:solidFill>
            <a:srgbClr val="AB7E5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latin typeface="Roboto" panose="02000000000000000000" pitchFamily="2" charset="0"/>
                <a:ea typeface="Roboto" panose="02000000000000000000" pitchFamily="2" charset="0"/>
              </a:rPr>
              <a:t>Static A* Algorithm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54C9D68-FECC-4881-AF70-09B7E71DED90}"/>
              </a:ext>
            </a:extLst>
          </p:cNvPr>
          <p:cNvSpPr/>
          <p:nvPr/>
        </p:nvSpPr>
        <p:spPr>
          <a:xfrm>
            <a:off x="27524202" y="32478629"/>
            <a:ext cx="1080000" cy="1080000"/>
          </a:xfrm>
          <a:prstGeom prst="ellipse">
            <a:avLst/>
          </a:prstGeom>
          <a:solidFill>
            <a:srgbClr val="5A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700" b="1" dirty="0"/>
              <a:t>9.1s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105B6D-5D97-44D0-94C7-42F5A63F442A}"/>
              </a:ext>
            </a:extLst>
          </p:cNvPr>
          <p:cNvSpPr/>
          <p:nvPr/>
        </p:nvSpPr>
        <p:spPr>
          <a:xfrm>
            <a:off x="21543582" y="34826948"/>
            <a:ext cx="7720826" cy="851880"/>
          </a:xfrm>
          <a:prstGeom prst="rect">
            <a:avLst/>
          </a:prstGeom>
          <a:solidFill>
            <a:srgbClr val="FBE8D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F5D8770-1722-441F-A05E-45C214E72E90}"/>
              </a:ext>
            </a:extLst>
          </p:cNvPr>
          <p:cNvSpPr/>
          <p:nvPr/>
        </p:nvSpPr>
        <p:spPr>
          <a:xfrm>
            <a:off x="21543582" y="34848408"/>
            <a:ext cx="2032765" cy="807627"/>
          </a:xfrm>
          <a:prstGeom prst="rect">
            <a:avLst/>
          </a:prstGeom>
          <a:solidFill>
            <a:srgbClr val="85444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Dynamic A*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44C6737-D5FD-4307-9C20-76F50992719A}"/>
              </a:ext>
            </a:extLst>
          </p:cNvPr>
          <p:cNvSpPr/>
          <p:nvPr/>
        </p:nvSpPr>
        <p:spPr>
          <a:xfrm>
            <a:off x="23323464" y="34182224"/>
            <a:ext cx="1080000" cy="1080000"/>
          </a:xfrm>
          <a:prstGeom prst="ellipse">
            <a:avLst/>
          </a:prstGeom>
          <a:solidFill>
            <a:srgbClr val="5A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700" b="1" dirty="0"/>
              <a:t>1.2s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8AC138C-B304-4836-BE62-A66A62B62682}"/>
              </a:ext>
            </a:extLst>
          </p:cNvPr>
          <p:cNvSpPr/>
          <p:nvPr/>
        </p:nvSpPr>
        <p:spPr>
          <a:xfrm>
            <a:off x="26911030" y="36888616"/>
            <a:ext cx="458235" cy="457200"/>
          </a:xfrm>
          <a:prstGeom prst="ellipse">
            <a:avLst/>
          </a:prstGeom>
          <a:solidFill>
            <a:srgbClr val="5A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7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153336A-B004-425D-A4CF-F67D6518514B}"/>
              </a:ext>
            </a:extLst>
          </p:cNvPr>
          <p:cNvSpPr txBox="1"/>
          <p:nvPr/>
        </p:nvSpPr>
        <p:spPr>
          <a:xfrm>
            <a:off x="27484286" y="36901772"/>
            <a:ext cx="2152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Time in seconds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76106BC-17FB-4348-A04E-A40F1FFCC810}"/>
              </a:ext>
            </a:extLst>
          </p:cNvPr>
          <p:cNvSpPr txBox="1"/>
          <p:nvPr/>
        </p:nvSpPr>
        <p:spPr>
          <a:xfrm>
            <a:off x="659132" y="31520530"/>
            <a:ext cx="524201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E8AC4B2-E84A-4A8A-8FC2-45A731F44692}"/>
              </a:ext>
            </a:extLst>
          </p:cNvPr>
          <p:cNvSpPr txBox="1"/>
          <p:nvPr/>
        </p:nvSpPr>
        <p:spPr>
          <a:xfrm>
            <a:off x="2540793" y="31526829"/>
            <a:ext cx="524201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B0C1164-0BCA-45BC-ABDC-D62798A4F2FF}"/>
              </a:ext>
            </a:extLst>
          </p:cNvPr>
          <p:cNvSpPr txBox="1"/>
          <p:nvPr/>
        </p:nvSpPr>
        <p:spPr>
          <a:xfrm>
            <a:off x="6105418" y="31533445"/>
            <a:ext cx="635437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15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50DA5B8-E1CE-4C1C-8A57-6154095594EE}"/>
              </a:ext>
            </a:extLst>
          </p:cNvPr>
          <p:cNvSpPr txBox="1"/>
          <p:nvPr/>
        </p:nvSpPr>
        <p:spPr>
          <a:xfrm>
            <a:off x="7995741" y="31533445"/>
            <a:ext cx="635416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B18DE1C-4C28-472D-85E2-7CF8B5063805}"/>
              </a:ext>
            </a:extLst>
          </p:cNvPr>
          <p:cNvGrpSpPr/>
          <p:nvPr/>
        </p:nvGrpSpPr>
        <p:grpSpPr>
          <a:xfrm>
            <a:off x="826930" y="28632750"/>
            <a:ext cx="7413225" cy="2927654"/>
            <a:chOff x="826931" y="28172980"/>
            <a:chExt cx="7387104" cy="3387424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3243C87-401C-4EBD-B75E-86205B57AEB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31" y="28197613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D683BB5-8CE8-4927-801D-1E6ED0323F39}"/>
                </a:ext>
              </a:extLst>
            </p:cNvPr>
            <p:cNvCxnSpPr>
              <a:cxnSpLocks/>
            </p:cNvCxnSpPr>
            <p:nvPr/>
          </p:nvCxnSpPr>
          <p:spPr>
            <a:xfrm>
              <a:off x="2692716" y="28172984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B7DA1EE-C2AF-408B-81E1-D9EE31DC65FC}"/>
                </a:ext>
              </a:extLst>
            </p:cNvPr>
            <p:cNvCxnSpPr>
              <a:cxnSpLocks/>
            </p:cNvCxnSpPr>
            <p:nvPr/>
          </p:nvCxnSpPr>
          <p:spPr>
            <a:xfrm>
              <a:off x="6359949" y="28172980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94D14F2-C607-4EBF-8921-2A4063394726}"/>
                </a:ext>
              </a:extLst>
            </p:cNvPr>
            <p:cNvCxnSpPr>
              <a:cxnSpLocks/>
            </p:cNvCxnSpPr>
            <p:nvPr/>
          </p:nvCxnSpPr>
          <p:spPr>
            <a:xfrm>
              <a:off x="8214035" y="28172980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177E3C5-28C6-4825-AF77-DFF3824F8FA6}"/>
                </a:ext>
              </a:extLst>
            </p:cNvPr>
            <p:cNvCxnSpPr>
              <a:cxnSpLocks/>
            </p:cNvCxnSpPr>
            <p:nvPr/>
          </p:nvCxnSpPr>
          <p:spPr>
            <a:xfrm>
              <a:off x="4523408" y="28197610"/>
              <a:ext cx="0" cy="3362791"/>
            </a:xfrm>
            <a:prstGeom prst="line">
              <a:avLst/>
            </a:prstGeom>
            <a:ln>
              <a:solidFill>
                <a:srgbClr val="FFE8C9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8155C032-4B8F-4937-AD66-BB962136C509}"/>
              </a:ext>
            </a:extLst>
          </p:cNvPr>
          <p:cNvSpPr txBox="1"/>
          <p:nvPr/>
        </p:nvSpPr>
        <p:spPr>
          <a:xfrm>
            <a:off x="4288914" y="31520529"/>
            <a:ext cx="567817" cy="41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EDCC33E-A6FC-4150-97CC-E12356911CD1}"/>
              </a:ext>
            </a:extLst>
          </p:cNvPr>
          <p:cNvSpPr/>
          <p:nvPr/>
        </p:nvSpPr>
        <p:spPr>
          <a:xfrm>
            <a:off x="836083" y="28991719"/>
            <a:ext cx="6977830" cy="675776"/>
          </a:xfrm>
          <a:prstGeom prst="rect">
            <a:avLst/>
          </a:prstGeom>
          <a:solidFill>
            <a:srgbClr val="DB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19.1 sec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A270B86-92C1-42F5-852C-60FF33F58F43}"/>
              </a:ext>
            </a:extLst>
          </p:cNvPr>
          <p:cNvSpPr/>
          <p:nvPr/>
        </p:nvSpPr>
        <p:spPr>
          <a:xfrm>
            <a:off x="826931" y="30205667"/>
            <a:ext cx="1613804" cy="841089"/>
          </a:xfrm>
          <a:prstGeom prst="rect">
            <a:avLst/>
          </a:prstGeom>
          <a:solidFill>
            <a:srgbClr val="FEF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\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E1D34324-4366-4C18-9818-2A4A95C15C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9523232" y="28781606"/>
            <a:ext cx="982776" cy="982776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5BEA0030-DE39-4439-A66A-8867A30922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04388" y="29960591"/>
            <a:ext cx="777981" cy="777981"/>
          </a:xfrm>
          <a:prstGeom prst="rect">
            <a:avLst/>
          </a:prstGeom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C3FA4C98-1178-457A-8A7C-5D7EC027CB66}"/>
              </a:ext>
            </a:extLst>
          </p:cNvPr>
          <p:cNvSpPr txBox="1"/>
          <p:nvPr/>
        </p:nvSpPr>
        <p:spPr>
          <a:xfrm>
            <a:off x="10449346" y="30082091"/>
            <a:ext cx="21717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solidFill>
                  <a:srgbClr val="000760"/>
                </a:solidFill>
                <a:latin typeface="Montserrat Semi Bold" panose="00000700000000000000" pitchFamily="50" charset="0"/>
                <a:ea typeface="Roboto" panose="02000000000000000000" pitchFamily="2" charset="0"/>
              </a:rPr>
              <a:t>Dynamic A*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03A414D-4897-4B43-8ADB-CE19963E3F61}"/>
              </a:ext>
            </a:extLst>
          </p:cNvPr>
          <p:cNvSpPr txBox="1"/>
          <p:nvPr/>
        </p:nvSpPr>
        <p:spPr>
          <a:xfrm>
            <a:off x="10454242" y="29125345"/>
            <a:ext cx="18628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solidFill>
                  <a:schemeClr val="accent4">
                    <a:lumMod val="75000"/>
                  </a:schemeClr>
                </a:solidFill>
                <a:latin typeface="Montserrat Semi Bold" panose="00000700000000000000" pitchFamily="50" charset="0"/>
                <a:ea typeface="Roboto" panose="02000000000000000000" pitchFamily="2" charset="0"/>
              </a:rPr>
              <a:t>Static A*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467D1E9-F7E9-4405-8D9A-4A3CD0A6B549}"/>
              </a:ext>
            </a:extLst>
          </p:cNvPr>
          <p:cNvSpPr txBox="1"/>
          <p:nvPr/>
        </p:nvSpPr>
        <p:spPr>
          <a:xfrm>
            <a:off x="450538" y="31908749"/>
            <a:ext cx="743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Time (in seconds)</a:t>
            </a:r>
          </a:p>
        </p:txBody>
      </p:sp>
      <p:pic>
        <p:nvPicPr>
          <p:cNvPr id="263" name="Graphic 262">
            <a:extLst>
              <a:ext uri="{FF2B5EF4-FFF2-40B4-BE49-F238E27FC236}">
                <a16:creationId xmlns:a16="http://schemas.microsoft.com/office/drawing/2014/main" id="{4C9FD854-CE37-45B8-8A9E-CE715A7F33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762490" y="28729833"/>
            <a:ext cx="1254904" cy="1230022"/>
          </a:xfrm>
          <a:prstGeom prst="rect">
            <a:avLst/>
          </a:prstGeom>
        </p:spPr>
      </p:pic>
      <p:pic>
        <p:nvPicPr>
          <p:cNvPr id="264" name="Graphic 263">
            <a:extLst>
              <a:ext uri="{FF2B5EF4-FFF2-40B4-BE49-F238E27FC236}">
                <a16:creationId xmlns:a16="http://schemas.microsoft.com/office/drawing/2014/main" id="{D1F2B735-5592-480B-A85A-3BF982DC8B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1974735" y="28725140"/>
            <a:ext cx="1245455" cy="1245455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885C508F-766E-46A8-9DE2-BD141A50E2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3197417" y="28723089"/>
            <a:ext cx="1226385" cy="1226385"/>
          </a:xfrm>
          <a:prstGeom prst="rect">
            <a:avLst/>
          </a:prstGeom>
        </p:spPr>
      </p:pic>
      <p:pic>
        <p:nvPicPr>
          <p:cNvPr id="266" name="Graphic 265">
            <a:extLst>
              <a:ext uri="{FF2B5EF4-FFF2-40B4-BE49-F238E27FC236}">
                <a16:creationId xmlns:a16="http://schemas.microsoft.com/office/drawing/2014/main" id="{3132AAAB-2F12-43C3-820A-75EA3E017B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4443751" y="28717885"/>
            <a:ext cx="1226386" cy="1226386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4A8858B4-80D6-48F9-97D8-8E3D98BB5A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5649298" y="28695879"/>
            <a:ext cx="1226386" cy="1226386"/>
          </a:xfrm>
          <a:prstGeom prst="rect">
            <a:avLst/>
          </a:prstGeom>
        </p:spPr>
      </p:pic>
      <p:pic>
        <p:nvPicPr>
          <p:cNvPr id="268" name="Graphic 267">
            <a:extLst>
              <a:ext uri="{FF2B5EF4-FFF2-40B4-BE49-F238E27FC236}">
                <a16:creationId xmlns:a16="http://schemas.microsoft.com/office/drawing/2014/main" id="{3B196D8C-B7C8-40A6-BF22-746BB09580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6768457" y="28717885"/>
            <a:ext cx="1217377" cy="1217377"/>
          </a:xfrm>
          <a:prstGeom prst="rect">
            <a:avLst/>
          </a:prstGeom>
        </p:spPr>
      </p:pic>
      <p:sp>
        <p:nvSpPr>
          <p:cNvPr id="271" name="Rectangle 270">
            <a:extLst>
              <a:ext uri="{FF2B5EF4-FFF2-40B4-BE49-F238E27FC236}">
                <a16:creationId xmlns:a16="http://schemas.microsoft.com/office/drawing/2014/main" id="{D9710832-4A2E-49BB-A802-289C94BA540F}"/>
              </a:ext>
            </a:extLst>
          </p:cNvPr>
          <p:cNvSpPr/>
          <p:nvPr/>
        </p:nvSpPr>
        <p:spPr>
          <a:xfrm>
            <a:off x="7787800" y="29004004"/>
            <a:ext cx="426236" cy="6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210C780F-A99A-4CCF-A17D-D1D6C2BEAE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6084" y="30229127"/>
            <a:ext cx="930496" cy="841089"/>
          </a:xfrm>
          <a:prstGeom prst="rect">
            <a:avLst/>
          </a:prstGeom>
        </p:spPr>
      </p:pic>
      <p:pic>
        <p:nvPicPr>
          <p:cNvPr id="270" name="Graphic 269">
            <a:extLst>
              <a:ext uri="{FF2B5EF4-FFF2-40B4-BE49-F238E27FC236}">
                <a16:creationId xmlns:a16="http://schemas.microsoft.com/office/drawing/2014/main" id="{10FB9EE9-0872-4A5F-8C7F-973429ABF9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963" y="30277534"/>
            <a:ext cx="896427" cy="810294"/>
          </a:xfrm>
          <a:prstGeom prst="rect">
            <a:avLst/>
          </a:prstGeom>
        </p:spPr>
      </p:pic>
      <p:sp>
        <p:nvSpPr>
          <p:cNvPr id="272" name="Rectangle 271">
            <a:extLst>
              <a:ext uri="{FF2B5EF4-FFF2-40B4-BE49-F238E27FC236}">
                <a16:creationId xmlns:a16="http://schemas.microsoft.com/office/drawing/2014/main" id="{652867D1-FA5C-4FC8-8365-7F60301ECC03}"/>
              </a:ext>
            </a:extLst>
          </p:cNvPr>
          <p:cNvSpPr/>
          <p:nvPr/>
        </p:nvSpPr>
        <p:spPr>
          <a:xfrm>
            <a:off x="2181816" y="30206703"/>
            <a:ext cx="499201" cy="880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293" name="Table 292">
            <a:extLst>
              <a:ext uri="{FF2B5EF4-FFF2-40B4-BE49-F238E27FC236}">
                <a16:creationId xmlns:a16="http://schemas.microsoft.com/office/drawing/2014/main" id="{026CF831-CA3D-4B62-88E6-B09F17C82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70964"/>
              </p:ext>
            </p:extLst>
          </p:nvPr>
        </p:nvGraphicFramePr>
        <p:xfrm>
          <a:off x="10852501" y="18852578"/>
          <a:ext cx="1025596" cy="402217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5596">
                  <a:extLst>
                    <a:ext uri="{9D8B030D-6E8A-4147-A177-3AD203B41FA5}">
                      <a16:colId xmlns:a16="http://schemas.microsoft.com/office/drawing/2014/main" val="3265982437"/>
                    </a:ext>
                  </a:extLst>
                </a:gridCol>
              </a:tblGrid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69971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959433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3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</a:t>
                      </a: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99796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14785"/>
                  </a:ext>
                </a:extLst>
              </a:tr>
              <a:tr h="804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34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032841"/>
                  </a:ext>
                </a:extLst>
              </a:tr>
            </a:tbl>
          </a:graphicData>
        </a:graphic>
      </p:graphicFrame>
      <p:sp>
        <p:nvSpPr>
          <p:cNvPr id="294" name="TextBox 293">
            <a:extLst>
              <a:ext uri="{FF2B5EF4-FFF2-40B4-BE49-F238E27FC236}">
                <a16:creationId xmlns:a16="http://schemas.microsoft.com/office/drawing/2014/main" id="{080567D7-3BFF-4F51-894A-327FD3EAAE97}"/>
              </a:ext>
            </a:extLst>
          </p:cNvPr>
          <p:cNvSpPr txBox="1"/>
          <p:nvPr/>
        </p:nvSpPr>
        <p:spPr>
          <a:xfrm>
            <a:off x="8508645" y="31207067"/>
            <a:ext cx="5294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2: Execution time of static A* and dynamic A* on graph Wiki-Talk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C8FFD-C0EF-411E-94DB-08D03E1DC85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9" r="38550" b="6636"/>
          <a:stretch/>
        </p:blipFill>
        <p:spPr>
          <a:xfrm>
            <a:off x="20733510" y="7508032"/>
            <a:ext cx="8502430" cy="4718084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369929-3788-4CCD-B2BE-B68E6C9D280F}"/>
              </a:ext>
            </a:extLst>
          </p:cNvPr>
          <p:cNvGrpSpPr/>
          <p:nvPr/>
        </p:nvGrpSpPr>
        <p:grpSpPr>
          <a:xfrm>
            <a:off x="15445503" y="7350023"/>
            <a:ext cx="5520089" cy="3872664"/>
            <a:chOff x="18072807" y="19738535"/>
            <a:chExt cx="7393525" cy="5019982"/>
          </a:xfrm>
        </p:grpSpPr>
        <p:graphicFrame>
          <p:nvGraphicFramePr>
            <p:cNvPr id="163" name="Chart 162">
              <a:extLst>
                <a:ext uri="{FF2B5EF4-FFF2-40B4-BE49-F238E27FC236}">
                  <a16:creationId xmlns:a16="http://schemas.microsoft.com/office/drawing/2014/main" id="{9D5E1925-F39D-4DE9-B7B6-D717D5273B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1819518"/>
                </p:ext>
              </p:extLst>
            </p:nvPr>
          </p:nvGraphicFramePr>
          <p:xfrm>
            <a:off x="18072807" y="19738535"/>
            <a:ext cx="7393525" cy="5019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171240F-CD9F-4357-9604-D3A00FEFC3C4}"/>
                </a:ext>
              </a:extLst>
            </p:cNvPr>
            <p:cNvSpPr/>
            <p:nvPr/>
          </p:nvSpPr>
          <p:spPr>
            <a:xfrm>
              <a:off x="20832531" y="21361945"/>
              <a:ext cx="1918223" cy="1803236"/>
            </a:xfrm>
            <a:prstGeom prst="ellipse">
              <a:avLst/>
            </a:prstGeom>
            <a:solidFill>
              <a:srgbClr val="F6416C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200" b="1" dirty="0">
                  <a:ea typeface="Cambria Math" panose="02040503050406030204" pitchFamily="18" charset="0"/>
                  <a:cs typeface="Arial" panose="020B0604020202020204" pitchFamily="34" charset="0"/>
                </a:rPr>
                <a:t>5</a:t>
              </a:r>
              <a:r>
                <a:rPr lang="en-IN" sz="3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E52963-49D6-4E7F-B332-E6D5EDACD286}"/>
              </a:ext>
            </a:extLst>
          </p:cNvPr>
          <p:cNvSpPr txBox="1"/>
          <p:nvPr/>
        </p:nvSpPr>
        <p:spPr>
          <a:xfrm>
            <a:off x="6801535" y="28517689"/>
            <a:ext cx="121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2785F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rPr>
              <a:t>19.1 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81A2F7C-90DE-4BEE-AA0C-51608101B117}"/>
              </a:ext>
            </a:extLst>
          </p:cNvPr>
          <p:cNvSpPr txBox="1"/>
          <p:nvPr/>
        </p:nvSpPr>
        <p:spPr>
          <a:xfrm>
            <a:off x="1490558" y="31042078"/>
            <a:ext cx="91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0760"/>
                </a:solidFill>
                <a:latin typeface="Roboto" panose="02000000000000000000" pitchFamily="2" charset="0"/>
                <a:ea typeface="Roboto" panose="02000000000000000000" pitchFamily="2" charset="0"/>
                <a:cs typeface="Raavi" panose="020B0502040204020203" pitchFamily="34" charset="0"/>
              </a:rPr>
              <a:t>3.4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AC849-17DB-4A9F-A665-67085F418C1E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9" r="38390" b="-219"/>
          <a:stretch/>
        </p:blipFill>
        <p:spPr>
          <a:xfrm>
            <a:off x="20938138" y="25920454"/>
            <a:ext cx="8152916" cy="45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4860</TotalTime>
  <Words>615</Words>
  <Application>Microsoft Office PowerPoint</Application>
  <PresentationFormat>Custom</PresentationFormat>
  <Paragraphs>129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Microsoft GothicNeo Light</vt:lpstr>
      <vt:lpstr>Arial</vt:lpstr>
      <vt:lpstr>Calibri</vt:lpstr>
      <vt:lpstr>Calibri Light</vt:lpstr>
      <vt:lpstr>Cambria Math</vt:lpstr>
      <vt:lpstr>CMR10</vt:lpstr>
      <vt:lpstr>CMTI10</vt:lpstr>
      <vt:lpstr>CMTT10</vt:lpstr>
      <vt:lpstr>Domine</vt:lpstr>
      <vt:lpstr>Montserrat Semi Bold</vt:lpstr>
      <vt:lpstr>Raavi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Koshale, Lokesh</dc:creator>
  <cp:lastModifiedBy>Koshale, Lokesh</cp:lastModifiedBy>
  <cp:revision>487</cp:revision>
  <dcterms:created xsi:type="dcterms:W3CDTF">2020-02-02T16:21:09Z</dcterms:created>
  <dcterms:modified xsi:type="dcterms:W3CDTF">2020-03-02T13:46:25Z</dcterms:modified>
</cp:coreProperties>
</file>