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00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C"/>
    <a:srgbClr val="653231"/>
    <a:srgbClr val="02785F"/>
    <a:srgbClr val="039F7E"/>
    <a:srgbClr val="000760"/>
    <a:srgbClr val="FFFFFF"/>
    <a:srgbClr val="46CCF6"/>
    <a:srgbClr val="5A433C"/>
    <a:srgbClr val="005D6C"/>
    <a:srgbClr val="000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84" y="-5550"/>
      </p:cViewPr>
      <p:guideLst>
        <p:guide orient="horz" pos="3434"/>
        <p:guide pos="10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hart" Target="../charts/chart2.xml"/><Relationship Id="rId5" Type="http://schemas.openxmlformats.org/officeDocument/2006/relationships/hyperlink" Target="http://snap.stanford.edu/data" TargetMode="External"/><Relationship Id="rId15" Type="http://schemas.openxmlformats.org/officeDocument/2006/relationships/image" Target="../media/image11.sv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chart" Target="../charts/chart1.xml"/><Relationship Id="rId9" Type="http://schemas.openxmlformats.org/officeDocument/2006/relationships/image" Target="../media/image6.svg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7F33B5-1362-4579-BC5A-84066CE5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3666" r="3353" b="2167"/>
          <a:stretch/>
        </p:blipFill>
        <p:spPr>
          <a:xfrm>
            <a:off x="994580" y="32106119"/>
            <a:ext cx="4773427" cy="5093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B546BB-E7D0-4777-A3E7-203DFBCDD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4214" r="3789" b="3964"/>
          <a:stretch/>
        </p:blipFill>
        <p:spPr>
          <a:xfrm>
            <a:off x="716880" y="17049021"/>
            <a:ext cx="5287582" cy="48551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378853" y="28529693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334798" y="3940942"/>
            <a:ext cx="14175296" cy="55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Zhou and Zeng [1] proposed a parallel variant of A* for GPU, which keeps multiple priority queues to find the optimal path in a static graph ( static A*).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2x-7x speedup than static A* on the SNAP dataset </a:t>
            </a:r>
            <a:r>
              <a:rPr lang="en-IN" sz="3000" dirty="0">
                <a:latin typeface="Domine" panose="02040503040403060204" pitchFamily="18" charset="0"/>
              </a:rPr>
              <a:t>[2]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200212" y="24108725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0938138" y="12375365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0965592" y="30662869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5945343" y="38759915"/>
            <a:ext cx="13764993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Yichao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Zhou and </a:t>
            </a: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Jianyang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Zeng. “Massively Parallel A* Search on GPU”. In: Twenty-Ninth AAAI Conference on Artificial Intelligence 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2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Jure </a:t>
            </a:r>
            <a:r>
              <a:rPr lang="en-IN" sz="2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Leskovec</a:t>
            </a:r>
            <a:r>
              <a:rPr lang="en-IN" sz="2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Andrej </a:t>
            </a:r>
            <a:r>
              <a:rPr lang="en-IN" sz="2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Krevl</a:t>
            </a:r>
            <a:r>
              <a:rPr lang="en-IN" sz="2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SNAP Datasets: Stanford Large Network Dataset Collection. </a:t>
            </a:r>
            <a:r>
              <a:rPr lang="en-IN" sz="2900" dirty="0">
                <a:solidFill>
                  <a:srgbClr val="820C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2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June 2014.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Fully Dynamic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868324" y="13132384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879715" y="22909790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269266" y="13693239"/>
            <a:ext cx="14089036" cy="1092572"/>
            <a:chOff x="539173" y="22979992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2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269055" y="27435987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17596" y="37598797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DEA4F9-BAB1-4BBA-9EEC-05AFB5294839}"/>
              </a:ext>
            </a:extLst>
          </p:cNvPr>
          <p:cNvGrpSpPr/>
          <p:nvPr/>
        </p:nvGrpSpPr>
        <p:grpSpPr>
          <a:xfrm>
            <a:off x="7975365" y="38537497"/>
            <a:ext cx="4966453" cy="3575649"/>
            <a:chOff x="7859946" y="38866261"/>
            <a:chExt cx="4966453" cy="3575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13F0B1-AF37-452F-85F2-36BFA8FD2978}"/>
                </a:ext>
              </a:extLst>
            </p:cNvPr>
            <p:cNvSpPr txBox="1"/>
            <p:nvPr/>
          </p:nvSpPr>
          <p:spPr>
            <a:xfrm>
              <a:off x="7887750" y="41374839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80% of execution time used in </a:t>
              </a:r>
            </a:p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processing deletions</a:t>
              </a:r>
            </a:p>
          </p:txBody>
        </p:sp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835685" y="39561741"/>
              <a:ext cx="2880000" cy="288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835685" y="39561910"/>
              <a:ext cx="2880000" cy="288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9504980" y="40191741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9620030" y="40501304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8964D6-DC8B-4C92-A22E-117C56631787}"/>
                </a:ext>
              </a:extLst>
            </p:cNvPr>
            <p:cNvSpPr/>
            <p:nvPr/>
          </p:nvSpPr>
          <p:spPr>
            <a:xfrm>
              <a:off x="7859946" y="39356767"/>
              <a:ext cx="258913" cy="245589"/>
            </a:xfrm>
            <a:prstGeom prst="rect">
              <a:avLst/>
            </a:prstGeom>
            <a:solidFill>
              <a:srgbClr val="F64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F5792A-EDE4-49C4-8D1C-8D6BF6565BCB}"/>
                </a:ext>
              </a:extLst>
            </p:cNvPr>
            <p:cNvSpPr/>
            <p:nvPr/>
          </p:nvSpPr>
          <p:spPr>
            <a:xfrm>
              <a:off x="7878049" y="38909120"/>
              <a:ext cx="258913" cy="245589"/>
            </a:xfrm>
            <a:prstGeom prst="rect">
              <a:avLst/>
            </a:prstGeom>
            <a:solidFill>
              <a:srgbClr val="46CC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28BD66-56B2-4F01-9920-5A4BC0DE5212}"/>
                </a:ext>
              </a:extLst>
            </p:cNvPr>
            <p:cNvSpPr txBox="1"/>
            <p:nvPr/>
          </p:nvSpPr>
          <p:spPr>
            <a:xfrm>
              <a:off x="8118376" y="39275810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Deletions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766073-C1AE-4201-A58B-8ACFB0B98D77}"/>
                </a:ext>
              </a:extLst>
            </p:cNvPr>
            <p:cNvSpPr txBox="1"/>
            <p:nvPr/>
          </p:nvSpPr>
          <p:spPr>
            <a:xfrm>
              <a:off x="8136962" y="38866261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Insertions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EF9ADD-33BD-41A2-9570-C5BEA8DC8EFB}"/>
              </a:ext>
            </a:extLst>
          </p:cNvPr>
          <p:cNvGrpSpPr/>
          <p:nvPr/>
        </p:nvGrpSpPr>
        <p:grpSpPr>
          <a:xfrm>
            <a:off x="16145239" y="32357318"/>
            <a:ext cx="13478128" cy="4867187"/>
            <a:chOff x="16298113" y="32478629"/>
            <a:chExt cx="13478128" cy="4867187"/>
          </a:xfrm>
        </p:grpSpPr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05E8FC0E-924F-4560-ADE4-56F1116C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81597" y="33285932"/>
              <a:ext cx="879666" cy="879666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A06A1582-6892-465A-9DCD-7EB7B4B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724413" y="33271683"/>
              <a:ext cx="879666" cy="879666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B74EB301-3843-432E-A720-003D9C35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63010" y="33272150"/>
              <a:ext cx="879666" cy="879666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62330BFF-286D-46EF-8134-EE0199BE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610010" y="33271684"/>
              <a:ext cx="879665" cy="879665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2B7E5E68-05DF-4D04-AD0E-B2AB4481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841575" y="34216843"/>
              <a:ext cx="879666" cy="879666"/>
            </a:xfrm>
            <a:prstGeom prst="rect">
              <a:avLst/>
            </a:prstGeom>
          </p:spPr>
        </p:pic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20AE6CDC-7E68-4871-A298-E660195C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72945" y="34202594"/>
              <a:ext cx="879666" cy="879666"/>
            </a:xfrm>
            <a:prstGeom prst="rect">
              <a:avLst/>
            </a:prstGeom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CFCD5BFB-44C5-47C1-A015-6E111BD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22988" y="34203061"/>
              <a:ext cx="879666" cy="879666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6B89D3FC-A0AC-4A9B-BC3E-3E411E4D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669988" y="34202595"/>
              <a:ext cx="879665" cy="87966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DA3124-E367-4843-AA5A-B121A4D68B27}"/>
                </a:ext>
              </a:extLst>
            </p:cNvPr>
            <p:cNvSpPr txBox="1"/>
            <p:nvPr/>
          </p:nvSpPr>
          <p:spPr>
            <a:xfrm>
              <a:off x="17799152" y="35189670"/>
              <a:ext cx="2318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rgbClr val="8A4442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86.8 %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0FECB7-654C-477F-88F6-3492AC4DFF02}"/>
                </a:ext>
              </a:extLst>
            </p:cNvPr>
            <p:cNvSpPr txBox="1"/>
            <p:nvPr/>
          </p:nvSpPr>
          <p:spPr>
            <a:xfrm>
              <a:off x="16298113" y="35914967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reduction in execution time by using</a:t>
              </a:r>
            </a:p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Dynamic A* algorithm.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B90B3A9-8E53-48D9-A13B-F148FA12B05B}"/>
                </a:ext>
              </a:extLst>
            </p:cNvPr>
            <p:cNvSpPr txBox="1"/>
            <p:nvPr/>
          </p:nvSpPr>
          <p:spPr>
            <a:xfrm>
              <a:off x="21501649" y="36034572"/>
              <a:ext cx="8274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Grid Size: 5000 x 5000	      Nodes : 25M	       Edges: 49.9M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A334AB3-37FD-4B35-8ED4-E3C906062D57}"/>
                </a:ext>
              </a:extLst>
            </p:cNvPr>
            <p:cNvSpPr/>
            <p:nvPr/>
          </p:nvSpPr>
          <p:spPr>
            <a:xfrm>
              <a:off x="21501649" y="33222719"/>
              <a:ext cx="7720826" cy="807627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977AC1-3CB7-4C8B-9FC2-5B7005C72AF2}"/>
                </a:ext>
              </a:extLst>
            </p:cNvPr>
            <p:cNvSpPr/>
            <p:nvPr/>
          </p:nvSpPr>
          <p:spPr>
            <a:xfrm>
              <a:off x="21501649" y="33222718"/>
              <a:ext cx="6837666" cy="807627"/>
            </a:xfrm>
            <a:prstGeom prst="rect">
              <a:avLst/>
            </a:prstGeom>
            <a:solidFill>
              <a:srgbClr val="AB7E5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>
                  <a:latin typeface="Roboto" panose="02000000000000000000" pitchFamily="2" charset="0"/>
                  <a:ea typeface="Roboto" panose="02000000000000000000" pitchFamily="2" charset="0"/>
                </a:rPr>
                <a:t>Static A* Algorithm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4C9D68-FECC-4881-AF70-09B7E71DED90}"/>
                </a:ext>
              </a:extLst>
            </p:cNvPr>
            <p:cNvSpPr/>
            <p:nvPr/>
          </p:nvSpPr>
          <p:spPr>
            <a:xfrm>
              <a:off x="27524202" y="32478629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9.1s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05B6D-5D97-44D0-94C7-42F5A63F442A}"/>
                </a:ext>
              </a:extLst>
            </p:cNvPr>
            <p:cNvSpPr/>
            <p:nvPr/>
          </p:nvSpPr>
          <p:spPr>
            <a:xfrm>
              <a:off x="21543582" y="34826948"/>
              <a:ext cx="7720826" cy="851880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F5D8770-1722-441F-A05E-45C214E72E90}"/>
                </a:ext>
              </a:extLst>
            </p:cNvPr>
            <p:cNvSpPr/>
            <p:nvPr/>
          </p:nvSpPr>
          <p:spPr>
            <a:xfrm>
              <a:off x="21543582" y="34848408"/>
              <a:ext cx="2032765" cy="807627"/>
            </a:xfrm>
            <a:prstGeom prst="rect">
              <a:avLst/>
            </a:prstGeom>
            <a:solidFill>
              <a:srgbClr val="85444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Dynamic A*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44C6737-D5FD-4307-9C20-76F50992719A}"/>
                </a:ext>
              </a:extLst>
            </p:cNvPr>
            <p:cNvSpPr/>
            <p:nvPr/>
          </p:nvSpPr>
          <p:spPr>
            <a:xfrm>
              <a:off x="23323464" y="34182224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1.2s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8AC138C-B304-4836-BE62-A66A62B62682}"/>
                </a:ext>
              </a:extLst>
            </p:cNvPr>
            <p:cNvSpPr/>
            <p:nvPr/>
          </p:nvSpPr>
          <p:spPr>
            <a:xfrm>
              <a:off x="26911030" y="36888616"/>
              <a:ext cx="458235" cy="4572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153336A-B004-425D-A4CF-F67D6518514B}"/>
                </a:ext>
              </a:extLst>
            </p:cNvPr>
            <p:cNvSpPr txBox="1"/>
            <p:nvPr/>
          </p:nvSpPr>
          <p:spPr>
            <a:xfrm>
              <a:off x="27484286" y="36901772"/>
              <a:ext cx="2152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Time in seconds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542364" y="26796076"/>
            <a:ext cx="11188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2: Execution time of static A* and dynamic A* (for only insertions) on graph Wiki-Talk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511931-4998-484D-8012-87C98DFA2B45}"/>
              </a:ext>
            </a:extLst>
          </p:cNvPr>
          <p:cNvGrpSpPr/>
          <p:nvPr/>
        </p:nvGrpSpPr>
        <p:grpSpPr>
          <a:xfrm>
            <a:off x="269055" y="22918420"/>
            <a:ext cx="13570225" cy="3821947"/>
            <a:chOff x="269055" y="22918420"/>
            <a:chExt cx="13570225" cy="3821947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3FA4C98-1178-457A-8A7C-5D7EC027CB66}"/>
                </a:ext>
              </a:extLst>
            </p:cNvPr>
            <p:cNvSpPr txBox="1"/>
            <p:nvPr/>
          </p:nvSpPr>
          <p:spPr>
            <a:xfrm>
              <a:off x="10381352" y="24955774"/>
              <a:ext cx="345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b="1" dirty="0">
                  <a:solidFill>
                    <a:srgbClr val="000760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Dynamic A*</a:t>
              </a:r>
            </a:p>
            <a:p>
              <a:r>
                <a:rPr lang="en-IN" sz="3000" dirty="0">
                  <a:solidFill>
                    <a:srgbClr val="0007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 Insertions 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C7B5DF-21D4-4738-B839-669E394F53E3}"/>
                </a:ext>
              </a:extLst>
            </p:cNvPr>
            <p:cNvGrpSpPr/>
            <p:nvPr/>
          </p:nvGrpSpPr>
          <p:grpSpPr>
            <a:xfrm>
              <a:off x="269055" y="22918420"/>
              <a:ext cx="12440313" cy="3821947"/>
              <a:chOff x="481900" y="22820160"/>
              <a:chExt cx="12440313" cy="3821947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76106BC-17FB-4348-A04E-A40F1FFCC810}"/>
                  </a:ext>
                </a:extLst>
              </p:cNvPr>
              <p:cNvSpPr txBox="1"/>
              <p:nvPr/>
            </p:nvSpPr>
            <p:spPr>
              <a:xfrm>
                <a:off x="690494" y="25823001"/>
                <a:ext cx="524201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E8AC4B2-E84A-4A8A-8FC2-45A731F44692}"/>
                  </a:ext>
                </a:extLst>
              </p:cNvPr>
              <p:cNvSpPr txBox="1"/>
              <p:nvPr/>
            </p:nvSpPr>
            <p:spPr>
              <a:xfrm>
                <a:off x="2572155" y="25829300"/>
                <a:ext cx="524201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B0C1164-0BCA-45BC-ABDC-D62798A4F2FF}"/>
                  </a:ext>
                </a:extLst>
              </p:cNvPr>
              <p:cNvSpPr txBox="1"/>
              <p:nvPr/>
            </p:nvSpPr>
            <p:spPr>
              <a:xfrm>
                <a:off x="6136780" y="25835916"/>
                <a:ext cx="635437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15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50DA5B8-E1CE-4C1C-8A57-6154095594EE}"/>
                  </a:ext>
                </a:extLst>
              </p:cNvPr>
              <p:cNvSpPr txBox="1"/>
              <p:nvPr/>
            </p:nvSpPr>
            <p:spPr>
              <a:xfrm>
                <a:off x="8027103" y="25835916"/>
                <a:ext cx="635416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20</a:t>
                </a: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CB18DE1C-4C28-472D-85E2-7CF8B5063805}"/>
                  </a:ext>
                </a:extLst>
              </p:cNvPr>
              <p:cNvGrpSpPr/>
              <p:nvPr/>
            </p:nvGrpSpPr>
            <p:grpSpPr>
              <a:xfrm>
                <a:off x="858292" y="22935221"/>
                <a:ext cx="7413225" cy="2927654"/>
                <a:chOff x="826931" y="28172980"/>
                <a:chExt cx="7387104" cy="3387424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73243C87-401C-4EBD-B75E-86205B57A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931" y="28197613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D683BB5-8CE8-4927-801D-1E6ED0323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716" y="28172984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3B7DA1EE-C2AF-408B-81E1-D9EE31DC6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949" y="2817298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4D14F2-C607-4EBF-8921-2A4063394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035" y="2817298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C177E3C5-28C6-4825-AF77-DFF3824F8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3408" y="2819761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155C032-4B8F-4937-AD66-BB962136C509}"/>
                  </a:ext>
                </a:extLst>
              </p:cNvPr>
              <p:cNvSpPr txBox="1"/>
              <p:nvPr/>
            </p:nvSpPr>
            <p:spPr>
              <a:xfrm>
                <a:off x="4320276" y="25823000"/>
                <a:ext cx="567817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EDCC33E-A6FC-4150-97CC-E12356911CD1}"/>
                  </a:ext>
                </a:extLst>
              </p:cNvPr>
              <p:cNvSpPr/>
              <p:nvPr/>
            </p:nvSpPr>
            <p:spPr>
              <a:xfrm>
                <a:off x="867445" y="23294190"/>
                <a:ext cx="6977830" cy="675776"/>
              </a:xfrm>
              <a:prstGeom prst="rect">
                <a:avLst/>
              </a:prstGeom>
              <a:solidFill>
                <a:srgbClr val="DBE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19.1 sec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A270B86-92C1-42F5-852C-60FF33F58F43}"/>
                  </a:ext>
                </a:extLst>
              </p:cNvPr>
              <p:cNvSpPr/>
              <p:nvPr/>
            </p:nvSpPr>
            <p:spPr>
              <a:xfrm>
                <a:off x="858293" y="24508138"/>
                <a:ext cx="1613804" cy="841089"/>
              </a:xfrm>
              <a:prstGeom prst="rect">
                <a:avLst/>
              </a:prstGeom>
              <a:solidFill>
                <a:srgbClr val="FEF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\</a:t>
                </a:r>
              </a:p>
            </p:txBody>
          </p:sp>
          <p:pic>
            <p:nvPicPr>
              <p:cNvPr id="220" name="Graphic 219">
                <a:extLst>
                  <a:ext uri="{FF2B5EF4-FFF2-40B4-BE49-F238E27FC236}">
                    <a16:creationId xmlns:a16="http://schemas.microsoft.com/office/drawing/2014/main" id="{E1D34324-4366-4C18-9818-2A4A95C15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8975826" y="23248751"/>
                <a:ext cx="1328799" cy="1328799"/>
              </a:xfrm>
              <a:prstGeom prst="rect">
                <a:avLst/>
              </a:prstGeom>
            </p:spPr>
          </p:pic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5BEA0030-DE39-4439-A66A-8867A3092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36334" y="24819699"/>
                <a:ext cx="1092571" cy="1092571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E03A414D-4897-4B43-8ADB-CE19963E3F61}"/>
                  </a:ext>
                </a:extLst>
              </p:cNvPr>
              <p:cNvSpPr txBox="1"/>
              <p:nvPr/>
            </p:nvSpPr>
            <p:spPr>
              <a:xfrm>
                <a:off x="10655756" y="23571241"/>
                <a:ext cx="2266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dirty="0">
                    <a:solidFill>
                      <a:schemeClr val="accent4">
                        <a:lumMod val="75000"/>
                      </a:schemeClr>
                    </a:solidFill>
                    <a:latin typeface="Montserrat Semi Bold" panose="00000700000000000000" pitchFamily="50" charset="0"/>
                    <a:ea typeface="Roboto" panose="02000000000000000000" pitchFamily="2" charset="0"/>
                  </a:rPr>
                  <a:t>Static A*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467D1E9-F7E9-4405-8D9A-4A3CD0A6B549}"/>
                  </a:ext>
                </a:extLst>
              </p:cNvPr>
              <p:cNvSpPr txBox="1"/>
              <p:nvPr/>
            </p:nvSpPr>
            <p:spPr>
              <a:xfrm>
                <a:off x="481900" y="26211220"/>
                <a:ext cx="74371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200" dirty="0">
                    <a:latin typeface="Roboto" panose="02000000000000000000" pitchFamily="2" charset="0"/>
                    <a:ea typeface="Roboto" panose="02000000000000000000" pitchFamily="2" charset="0"/>
                  </a:rPr>
                  <a:t>Time (in seconds)</a:t>
                </a:r>
              </a:p>
            </p:txBody>
          </p:sp>
          <p:pic>
            <p:nvPicPr>
              <p:cNvPr id="263" name="Graphic 262">
                <a:extLst>
                  <a:ext uri="{FF2B5EF4-FFF2-40B4-BE49-F238E27FC236}">
                    <a16:creationId xmlns:a16="http://schemas.microsoft.com/office/drawing/2014/main" id="{4C9FD854-CE37-45B8-8A9E-CE715A7F3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793852" y="23032304"/>
                <a:ext cx="1254904" cy="1230022"/>
              </a:xfrm>
              <a:prstGeom prst="rect">
                <a:avLst/>
              </a:prstGeom>
            </p:spPr>
          </p:pic>
          <p:pic>
            <p:nvPicPr>
              <p:cNvPr id="264" name="Graphic 263">
                <a:extLst>
                  <a:ext uri="{FF2B5EF4-FFF2-40B4-BE49-F238E27FC236}">
                    <a16:creationId xmlns:a16="http://schemas.microsoft.com/office/drawing/2014/main" id="{D1F2B735-5592-480B-A85A-3BF982DC8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2006097" y="23027611"/>
                <a:ext cx="1245455" cy="1245455"/>
              </a:xfrm>
              <a:prstGeom prst="rect">
                <a:avLst/>
              </a:prstGeom>
            </p:spPr>
          </p:pic>
          <p:pic>
            <p:nvPicPr>
              <p:cNvPr id="265" name="Graphic 264">
                <a:extLst>
                  <a:ext uri="{FF2B5EF4-FFF2-40B4-BE49-F238E27FC236}">
                    <a16:creationId xmlns:a16="http://schemas.microsoft.com/office/drawing/2014/main" id="{885C508F-766E-46A8-9DE2-BD141A50E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3228779" y="23025560"/>
                <a:ext cx="1226385" cy="1226385"/>
              </a:xfrm>
              <a:prstGeom prst="rect">
                <a:avLst/>
              </a:prstGeom>
            </p:spPr>
          </p:pic>
          <p:pic>
            <p:nvPicPr>
              <p:cNvPr id="266" name="Graphic 265">
                <a:extLst>
                  <a:ext uri="{FF2B5EF4-FFF2-40B4-BE49-F238E27FC236}">
                    <a16:creationId xmlns:a16="http://schemas.microsoft.com/office/drawing/2014/main" id="{3132AAAB-2F12-43C3-820A-75EA3E017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4475113" y="23020356"/>
                <a:ext cx="1226386" cy="1226386"/>
              </a:xfrm>
              <a:prstGeom prst="rect">
                <a:avLst/>
              </a:prstGeom>
            </p:spPr>
          </p:pic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4A8858B4-80D6-48F9-97D8-8E3D98BB5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5680660" y="22998350"/>
                <a:ext cx="1226386" cy="1226386"/>
              </a:xfrm>
              <a:prstGeom prst="rect">
                <a:avLst/>
              </a:prstGeom>
            </p:spPr>
          </p:pic>
          <p:pic>
            <p:nvPicPr>
              <p:cNvPr id="268" name="Graphic 267">
                <a:extLst>
                  <a:ext uri="{FF2B5EF4-FFF2-40B4-BE49-F238E27FC236}">
                    <a16:creationId xmlns:a16="http://schemas.microsoft.com/office/drawing/2014/main" id="{3B196D8C-B7C8-40A6-BF22-746BB0958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6799819" y="23020356"/>
                <a:ext cx="1217377" cy="1217377"/>
              </a:xfrm>
              <a:prstGeom prst="rect">
                <a:avLst/>
              </a:prstGeom>
            </p:spPr>
          </p:pic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9710832-4A2E-49BB-A802-289C94BA540F}"/>
                  </a:ext>
                </a:extLst>
              </p:cNvPr>
              <p:cNvSpPr/>
              <p:nvPr/>
            </p:nvSpPr>
            <p:spPr>
              <a:xfrm>
                <a:off x="7819162" y="23306475"/>
                <a:ext cx="426236" cy="675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210C780F-A99A-4CCF-A17D-D1D6C2BE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446" y="24531598"/>
                <a:ext cx="930496" cy="841089"/>
              </a:xfrm>
              <a:prstGeom prst="rect">
                <a:avLst/>
              </a:prstGeom>
            </p:spPr>
          </p:pic>
          <p:pic>
            <p:nvPicPr>
              <p:cNvPr id="270" name="Graphic 269">
                <a:extLst>
                  <a:ext uri="{FF2B5EF4-FFF2-40B4-BE49-F238E27FC236}">
                    <a16:creationId xmlns:a16="http://schemas.microsoft.com/office/drawing/2014/main" id="{10FB9EE9-0872-4A5F-8C7F-973429ABF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858453" y="24577654"/>
                <a:ext cx="738250" cy="810294"/>
              </a:xfrm>
              <a:prstGeom prst="rect">
                <a:avLst/>
              </a:prstGeom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52867D1-FA5C-4FC8-8365-7F60301ECC03}"/>
                  </a:ext>
                </a:extLst>
              </p:cNvPr>
              <p:cNvSpPr/>
              <p:nvPr/>
            </p:nvSpPr>
            <p:spPr>
              <a:xfrm>
                <a:off x="2213178" y="24509174"/>
                <a:ext cx="499201" cy="880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52963-49D6-4E7F-B332-E6D5EDACD286}"/>
                  </a:ext>
                </a:extLst>
              </p:cNvPr>
              <p:cNvSpPr txBox="1"/>
              <p:nvPr/>
            </p:nvSpPr>
            <p:spPr>
              <a:xfrm>
                <a:off x="6832897" y="22820160"/>
                <a:ext cx="1213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2785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aavi" panose="020B0502040204020203" pitchFamily="34" charset="0"/>
                  </a:rPr>
                  <a:t>19.1 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1A2F7C-90DE-4BEE-AA0C-51608101B117}"/>
                  </a:ext>
                </a:extLst>
              </p:cNvPr>
              <p:cNvSpPr txBox="1"/>
              <p:nvPr/>
            </p:nvSpPr>
            <p:spPr>
              <a:xfrm>
                <a:off x="1521920" y="25344549"/>
                <a:ext cx="91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07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aavi" panose="020B0502040204020203" pitchFamily="34" charset="0"/>
                  </a:rPr>
                  <a:t>3.4 s</a:t>
                </a: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8AC849-17DB-4A9F-A665-67085F418C1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9" r="38390" b="-219"/>
          <a:stretch/>
        </p:blipFill>
        <p:spPr>
          <a:xfrm>
            <a:off x="20938138" y="25920454"/>
            <a:ext cx="8152916" cy="453391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0B04284-8818-4E3E-ACE4-E6959520E03E}"/>
              </a:ext>
            </a:extLst>
          </p:cNvPr>
          <p:cNvSpPr txBox="1"/>
          <p:nvPr/>
        </p:nvSpPr>
        <p:spPr>
          <a:xfrm>
            <a:off x="419165" y="14851433"/>
            <a:ext cx="13789238" cy="209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9F200B0-1333-4283-869D-2D51372026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29842" y="18685371"/>
            <a:ext cx="692018" cy="73946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D67DB6B-9309-41D0-81D0-4A6DC7F9A8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2704" y="18693883"/>
            <a:ext cx="692018" cy="7394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437876-D326-41FA-BD60-891E15C7F2D2}"/>
              </a:ext>
            </a:extLst>
          </p:cNvPr>
          <p:cNvSpPr txBox="1"/>
          <p:nvPr/>
        </p:nvSpPr>
        <p:spPr>
          <a:xfrm>
            <a:off x="7340868" y="17239350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CF4C50-B070-4F8E-900E-6C46EF3382CB}"/>
              </a:ext>
            </a:extLst>
          </p:cNvPr>
          <p:cNvSpPr txBox="1"/>
          <p:nvPr/>
        </p:nvSpPr>
        <p:spPr>
          <a:xfrm>
            <a:off x="581271" y="21906329"/>
            <a:ext cx="655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Two threads processing newly added edge </a:t>
            </a:r>
          </a:p>
          <a:p>
            <a:r>
              <a:rPr lang="en-IN" sz="2200" dirty="0"/>
              <a:t>( shown in red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16E30-4189-4206-A689-256C40549657}"/>
              </a:ext>
            </a:extLst>
          </p:cNvPr>
          <p:cNvSpPr txBox="1"/>
          <p:nvPr/>
        </p:nvSpPr>
        <p:spPr>
          <a:xfrm>
            <a:off x="7095955" y="32825090"/>
            <a:ext cx="67303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deleted edge u → v: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f(v) from the neighbours of v.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While update_list is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 node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child of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optimal_parent(child) =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f(child) &gt;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compute 		   cost of child from each of its 	    				   neighbour and add it to update_list.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541642-22AD-4435-81F4-6E8336A2278D}"/>
              </a:ext>
            </a:extLst>
          </p:cNvPr>
          <p:cNvSpPr txBox="1"/>
          <p:nvPr/>
        </p:nvSpPr>
        <p:spPr>
          <a:xfrm>
            <a:off x="7085763" y="32110431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8F864-DBFD-4D7F-A028-C9B4443C3BA9}"/>
              </a:ext>
            </a:extLst>
          </p:cNvPr>
          <p:cNvSpPr txBox="1"/>
          <p:nvPr/>
        </p:nvSpPr>
        <p:spPr>
          <a:xfrm>
            <a:off x="7174472" y="37059772"/>
            <a:ext cx="6926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optimal_parent(v):</a:t>
            </a:r>
            <a:r>
              <a:rPr lang="en-IN" sz="2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neighbour of node v with least f(v)</a:t>
            </a:r>
            <a:endParaRPr lang="en-IN" sz="2100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55175C-AAD0-4354-A3CB-D449E9991C36}"/>
              </a:ext>
            </a:extLst>
          </p:cNvPr>
          <p:cNvGrpSpPr/>
          <p:nvPr/>
        </p:nvGrpSpPr>
        <p:grpSpPr>
          <a:xfrm>
            <a:off x="1672765" y="10255692"/>
            <a:ext cx="11549275" cy="3388045"/>
            <a:chOff x="769713" y="11978381"/>
            <a:chExt cx="12062962" cy="3579973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191B8AA-D082-4C5F-99E3-9F8A0EB33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B0D14B2-9546-4B97-A775-F74FD695FE2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88E0BB-1745-4E0A-A297-C1DF33AC7451}"/>
              </a:ext>
            </a:extLst>
          </p:cNvPr>
          <p:cNvGrpSpPr/>
          <p:nvPr/>
        </p:nvGrpSpPr>
        <p:grpSpPr>
          <a:xfrm>
            <a:off x="314046" y="8993586"/>
            <a:ext cx="14089036" cy="1092572"/>
            <a:chOff x="539173" y="22979994"/>
            <a:chExt cx="13608627" cy="130805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4CF94C8-EFE7-4C4F-B58D-9EA55ED271BC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70F929B-21A4-4903-A00B-2792BB7F7FD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CAB92D-B91E-4949-B6E0-CFC673071947}"/>
              </a:ext>
            </a:extLst>
          </p:cNvPr>
          <p:cNvGrpSpPr/>
          <p:nvPr/>
        </p:nvGrpSpPr>
        <p:grpSpPr>
          <a:xfrm>
            <a:off x="994580" y="36976004"/>
            <a:ext cx="5169307" cy="650561"/>
            <a:chOff x="973510" y="37278205"/>
            <a:chExt cx="5169307" cy="65056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E0DF28-D4A3-4C8F-898B-A0324F473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10" y="37278205"/>
              <a:ext cx="745435" cy="65056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F70A2C-9A93-4EA0-8916-DDE2B1D2CA49}"/>
                </a:ext>
              </a:extLst>
            </p:cNvPr>
            <p:cNvSpPr txBox="1"/>
            <p:nvPr/>
          </p:nvSpPr>
          <p:spPr>
            <a:xfrm>
              <a:off x="1532205" y="37369093"/>
              <a:ext cx="4610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Nodes affected by deletion of the edge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5507EF-443E-4576-B4BD-2054542F9190}"/>
              </a:ext>
            </a:extLst>
          </p:cNvPr>
          <p:cNvGrpSpPr/>
          <p:nvPr/>
        </p:nvGrpSpPr>
        <p:grpSpPr>
          <a:xfrm>
            <a:off x="496557" y="37926111"/>
            <a:ext cx="6257254" cy="4349847"/>
            <a:chOff x="734141" y="38418305"/>
            <a:chExt cx="6138927" cy="42358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841B87-D099-4B04-96EF-5AE1CEBA9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" t="20810" r="59563" b="7109"/>
            <a:stretch/>
          </p:blipFill>
          <p:spPr>
            <a:xfrm>
              <a:off x="950298" y="38418305"/>
              <a:ext cx="5922770" cy="4235815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699E46-0A3D-46FB-925B-2D03867F37B7}"/>
                </a:ext>
              </a:extLst>
            </p:cNvPr>
            <p:cNvSpPr txBox="1"/>
            <p:nvPr/>
          </p:nvSpPr>
          <p:spPr>
            <a:xfrm>
              <a:off x="735948" y="41476678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Deletion: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D0364DF-A91C-4633-B1E3-ABEF08E0DD9A}"/>
                </a:ext>
              </a:extLst>
            </p:cNvPr>
            <p:cNvSpPr txBox="1"/>
            <p:nvPr/>
          </p:nvSpPr>
          <p:spPr>
            <a:xfrm>
              <a:off x="734141" y="41754745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Insertion: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C83E04-C988-4174-BA83-DE180F929AA3}"/>
              </a:ext>
            </a:extLst>
          </p:cNvPr>
          <p:cNvGrpSpPr/>
          <p:nvPr/>
        </p:nvGrpSpPr>
        <p:grpSpPr>
          <a:xfrm>
            <a:off x="16020591" y="41727254"/>
            <a:ext cx="13900184" cy="802367"/>
            <a:chOff x="16434692" y="41643248"/>
            <a:chExt cx="14136946" cy="802367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56A582C-A7A7-45F6-A016-555DA935CED7}"/>
                </a:ext>
              </a:extLst>
            </p:cNvPr>
            <p:cNvSpPr txBox="1"/>
            <p:nvPr/>
          </p:nvSpPr>
          <p:spPr>
            <a:xfrm>
              <a:off x="16688701" y="41676174"/>
              <a:ext cx="13882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Pseudocode described above is to give a basic idea of the algorithm. It does not cover all the cases, for more        information please refer to GitHub.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992103-AB27-4811-B224-B698FD8096E6}"/>
                </a:ext>
              </a:extLst>
            </p:cNvPr>
            <p:cNvSpPr txBox="1"/>
            <p:nvPr/>
          </p:nvSpPr>
          <p:spPr>
            <a:xfrm>
              <a:off x="16434692" y="41643248"/>
              <a:ext cx="461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F6416C"/>
                  </a:solidFill>
                </a:rPr>
                <a:t>!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B2BB718-FA31-4A58-97D0-392A6264418C}"/>
              </a:ext>
            </a:extLst>
          </p:cNvPr>
          <p:cNvSpPr txBox="1"/>
          <p:nvPr/>
        </p:nvSpPr>
        <p:spPr>
          <a:xfrm>
            <a:off x="1366082" y="32964566"/>
            <a:ext cx="17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6416C"/>
                </a:solidFill>
              </a:rPr>
              <a:t>Deleted edge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2672A7D-B717-42B1-BDB3-2122238649BA}"/>
              </a:ext>
            </a:extLst>
          </p:cNvPr>
          <p:cNvSpPr txBox="1"/>
          <p:nvPr/>
        </p:nvSpPr>
        <p:spPr>
          <a:xfrm>
            <a:off x="1290743" y="42187926"/>
            <a:ext cx="5879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composition of updates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03F8D2-ABED-4AB9-BAF5-FE4B1D69DBDD}"/>
              </a:ext>
            </a:extLst>
          </p:cNvPr>
          <p:cNvSpPr txBox="1"/>
          <p:nvPr/>
        </p:nvSpPr>
        <p:spPr>
          <a:xfrm>
            <a:off x="16785505" y="36904043"/>
            <a:ext cx="9341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6: Comparison b/w static A* and dynamic A* on solving 5000 x 5000 maze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289E757-C028-424D-B2BF-519171B63B34}"/>
              </a:ext>
            </a:extLst>
          </p:cNvPr>
          <p:cNvSpPr txBox="1"/>
          <p:nvPr/>
        </p:nvSpPr>
        <p:spPr>
          <a:xfrm>
            <a:off x="7366130" y="17876018"/>
            <a:ext cx="673039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edges(u, v) inserted, add node v to       	update_list, if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update_list not empty:</a:t>
            </a:r>
          </a:p>
          <a:p>
            <a:pPr lvl="1"/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Extract node n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b. For each child of n: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lock(child)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ii. if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add child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iii.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unlock(child)</a:t>
            </a:r>
          </a:p>
          <a:p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f(v)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cost from source to v + heuristics value of v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5274</TotalTime>
  <Words>682</Words>
  <Application>Microsoft Office PowerPoint</Application>
  <PresentationFormat>Custom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Microsoft GothicNeo Light</vt:lpstr>
      <vt:lpstr>Arial</vt:lpstr>
      <vt:lpstr>Calibri</vt:lpstr>
      <vt:lpstr>Calibri Light</vt:lpstr>
      <vt:lpstr>Cambria Math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558</cp:revision>
  <dcterms:created xsi:type="dcterms:W3CDTF">2020-02-02T16:21:09Z</dcterms:created>
  <dcterms:modified xsi:type="dcterms:W3CDTF">2020-03-03T10:32:03Z</dcterms:modified>
</cp:coreProperties>
</file>