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2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60"/>
    <a:srgbClr val="02785F"/>
    <a:srgbClr val="FFFFFF"/>
    <a:srgbClr val="653231"/>
    <a:srgbClr val="46CCF6"/>
    <a:srgbClr val="5A433C"/>
    <a:srgbClr val="005D6C"/>
    <a:srgbClr val="00043C"/>
    <a:srgbClr val="F6416C"/>
    <a:srgbClr val="30C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994" y="-389"/>
      </p:cViewPr>
      <p:guideLst>
        <p:guide orient="horz" pos="3434"/>
        <p:guide pos="2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chart" Target="../charts/chart2.xml"/><Relationship Id="rId7" Type="http://schemas.openxmlformats.org/officeDocument/2006/relationships/hyperlink" Target="http://snap.stanford.edu/data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chart" Target="../charts/chart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E48172-2AA6-42E4-B521-C1D5B2598E69}"/>
              </a:ext>
            </a:extLst>
          </p:cNvPr>
          <p:cNvSpPr txBox="1"/>
          <p:nvPr/>
        </p:nvSpPr>
        <p:spPr>
          <a:xfrm>
            <a:off x="426703" y="14583523"/>
            <a:ext cx="139417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Find the optimal path from source to destination 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Sequential in nature, minimum cost nodes are extracted from the priority queue and processed. 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Keep multiple priority queues (PQ) to extract many nodes in parallel to process.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E930-00B4-418A-828A-2E33AB6347ED}"/>
              </a:ext>
            </a:extLst>
          </p:cNvPr>
          <p:cNvSpPr txBox="1"/>
          <p:nvPr/>
        </p:nvSpPr>
        <p:spPr>
          <a:xfrm>
            <a:off x="427541" y="25306864"/>
            <a:ext cx="13789238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Inserted edges are batched and sent to GPU for processing.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490243" y="33632908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418991" y="3963434"/>
            <a:ext cx="13751906" cy="48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5x-8x speedup  than existing methods  on the SNAP dataset [2].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Our implementation is freely available on GitHub.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196046" y="24200477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9504498-5B3A-41AA-87B1-EF352F39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4213"/>
              </p:ext>
            </p:extLst>
          </p:nvPr>
        </p:nvGraphicFramePr>
        <p:xfrm>
          <a:off x="8563949" y="18852579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140C9DB-E4D6-4737-8398-BA52BEB15979}"/>
              </a:ext>
            </a:extLst>
          </p:cNvPr>
          <p:cNvGrpSpPr/>
          <p:nvPr/>
        </p:nvGrpSpPr>
        <p:grpSpPr>
          <a:xfrm>
            <a:off x="634128" y="18127085"/>
            <a:ext cx="6773938" cy="5320057"/>
            <a:chOff x="1201392" y="20966583"/>
            <a:chExt cx="6826295" cy="54441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9B486-9F0B-4841-9FEB-0EFEB20E0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4610" r="1514" b="3752"/>
            <a:stretch/>
          </p:blipFill>
          <p:spPr>
            <a:xfrm>
              <a:off x="1201392" y="20966583"/>
              <a:ext cx="6826295" cy="54441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8FDD9-94B7-4C88-A03C-588DAD1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43728" y="21891133"/>
              <a:ext cx="789232" cy="7927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9D97F76-454B-415C-903A-84336A5E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6779" y="21986861"/>
              <a:ext cx="789233" cy="792757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9F7CDA-C3B5-476E-A774-FF0FE726B386}"/>
              </a:ext>
            </a:extLst>
          </p:cNvPr>
          <p:cNvSpPr txBox="1"/>
          <p:nvPr/>
        </p:nvSpPr>
        <p:spPr>
          <a:xfrm>
            <a:off x="8512880" y="18145472"/>
            <a:ext cx="102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376F5-BCD3-48BA-BD4A-886DE0E8746C}"/>
              </a:ext>
            </a:extLst>
          </p:cNvPr>
          <p:cNvSpPr txBox="1"/>
          <p:nvPr/>
        </p:nvSpPr>
        <p:spPr>
          <a:xfrm>
            <a:off x="10827086" y="18101686"/>
            <a:ext cx="148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AB53D-B518-464A-9A04-6583041C00D1}"/>
              </a:ext>
            </a:extLst>
          </p:cNvPr>
          <p:cNvSpPr txBox="1"/>
          <p:nvPr/>
        </p:nvSpPr>
        <p:spPr>
          <a:xfrm>
            <a:off x="1498627" y="23461027"/>
            <a:ext cx="584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Multiple threads executing A* on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D4F00-1BD1-47A3-9727-40ED04C16196}"/>
              </a:ext>
            </a:extLst>
          </p:cNvPr>
          <p:cNvGrpSpPr/>
          <p:nvPr/>
        </p:nvGrpSpPr>
        <p:grpSpPr>
          <a:xfrm>
            <a:off x="980820" y="9812989"/>
            <a:ext cx="12004918" cy="3508667"/>
            <a:chOff x="769713" y="11978381"/>
            <a:chExt cx="12062962" cy="35799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45376E-F7F7-4C02-BDF6-40BC0503E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476A-C043-4EB2-AB6F-83FAEBD7B34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1301306" y="12434010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1135839" y="30410767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197256" y="39358183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F0B1-AF37-452F-85F2-36BFA8FD2978}"/>
              </a:ext>
            </a:extLst>
          </p:cNvPr>
          <p:cNvSpPr txBox="1"/>
          <p:nvPr/>
        </p:nvSpPr>
        <p:spPr>
          <a:xfrm>
            <a:off x="595670" y="4047202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80% of execution time used in </a:t>
            </a:r>
          </a:p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processing deletions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85B34-0B69-4BEA-B6FA-4779879F21FD}"/>
              </a:ext>
            </a:extLst>
          </p:cNvPr>
          <p:cNvGrpSpPr/>
          <p:nvPr/>
        </p:nvGrpSpPr>
        <p:grpSpPr>
          <a:xfrm>
            <a:off x="1543605" y="38658929"/>
            <a:ext cx="3240000" cy="3240000"/>
            <a:chOff x="805118" y="32061167"/>
            <a:chExt cx="3240000" cy="3240000"/>
          </a:xfrm>
        </p:grpSpPr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1617524" y="32920639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1748444" y="3322995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66F3A-577D-4196-8BDB-21DE26DB3572}"/>
              </a:ext>
            </a:extLst>
          </p:cNvPr>
          <p:cNvSpPr txBox="1"/>
          <p:nvPr/>
        </p:nvSpPr>
        <p:spPr>
          <a:xfrm>
            <a:off x="7814598" y="42037828"/>
            <a:ext cx="516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insertion / deletion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8554B0-E4AE-4E4C-8A03-30574CCD9C46}"/>
              </a:ext>
            </a:extLst>
          </p:cNvPr>
          <p:cNvGrpSpPr/>
          <p:nvPr/>
        </p:nvGrpSpPr>
        <p:grpSpPr>
          <a:xfrm>
            <a:off x="328639" y="8370896"/>
            <a:ext cx="14089036" cy="1092572"/>
            <a:chOff x="539173" y="22979994"/>
            <a:chExt cx="13608627" cy="130805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FABC61-3D60-4084-9E46-43BF1B03BDA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36441FE-CFD7-48C7-97C1-97CA82B263AC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B1E4DF-0F7B-4485-9A2E-17E4FFB420AA}"/>
              </a:ext>
            </a:extLst>
          </p:cNvPr>
          <p:cNvGrpSpPr/>
          <p:nvPr/>
        </p:nvGrpSpPr>
        <p:grpSpPr>
          <a:xfrm>
            <a:off x="314436" y="13495372"/>
            <a:ext cx="14089036" cy="1092572"/>
            <a:chOff x="539173" y="22979994"/>
            <a:chExt cx="13608627" cy="130805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A14762-A8FF-4276-ABB1-7C9617FC706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ECCF1C-A8AA-49D5-A8F7-5079667512FB}"/>
                </a:ext>
              </a:extLst>
            </p:cNvPr>
            <p:cNvSpPr txBox="1"/>
            <p:nvPr/>
          </p:nvSpPr>
          <p:spPr>
            <a:xfrm>
              <a:off x="880991" y="2316421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Static A* Algorithm on GPU </a:t>
              </a:r>
              <a:r>
                <a:rPr lang="en-IN" sz="4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IN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[ 1 ]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+ Deletion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909627" y="13247523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909626" y="23153716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363548" y="24196608"/>
            <a:ext cx="14089036" cy="1092572"/>
            <a:chOff x="539173" y="22979994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353864" y="32469573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09625" y="37971471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A633F-F65A-44BB-B682-84D7F768B2E6}"/>
              </a:ext>
            </a:extLst>
          </p:cNvPr>
          <p:cNvGrpSpPr/>
          <p:nvPr/>
        </p:nvGrpSpPr>
        <p:grpSpPr>
          <a:xfrm>
            <a:off x="5831451" y="37269739"/>
            <a:ext cx="8223238" cy="4902931"/>
            <a:chOff x="5527343" y="36872808"/>
            <a:chExt cx="8223238" cy="4902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67491-5C24-4ADB-9D01-AB8581EEE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" t="17877" r="49455" b="17783"/>
            <a:stretch/>
          </p:blipFill>
          <p:spPr>
            <a:xfrm>
              <a:off x="5697771" y="36872808"/>
              <a:ext cx="8052810" cy="49029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D336D-9717-48D7-BB13-C4CD845B89A8}"/>
                </a:ext>
              </a:extLst>
            </p:cNvPr>
            <p:cNvSpPr txBox="1"/>
            <p:nvPr/>
          </p:nvSpPr>
          <p:spPr>
            <a:xfrm>
              <a:off x="5527343" y="40658793"/>
              <a:ext cx="13575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Deletion :</a:t>
              </a:r>
            </a:p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Insertion 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964D6-DC8B-4C92-A22E-117C56631787}"/>
              </a:ext>
            </a:extLst>
          </p:cNvPr>
          <p:cNvSpPr/>
          <p:nvPr/>
        </p:nvSpPr>
        <p:spPr>
          <a:xfrm>
            <a:off x="4098890" y="38374182"/>
            <a:ext cx="258913" cy="245589"/>
          </a:xfrm>
          <a:prstGeom prst="rect">
            <a:avLst/>
          </a:prstGeom>
          <a:solidFill>
            <a:srgbClr val="F64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F5792A-EDE4-49C4-8D1C-8D6BF6565BCB}"/>
              </a:ext>
            </a:extLst>
          </p:cNvPr>
          <p:cNvSpPr/>
          <p:nvPr/>
        </p:nvSpPr>
        <p:spPr>
          <a:xfrm>
            <a:off x="4116993" y="37926535"/>
            <a:ext cx="258913" cy="245589"/>
          </a:xfrm>
          <a:prstGeom prst="rect">
            <a:avLst/>
          </a:prstGeom>
          <a:solidFill>
            <a:srgbClr val="46C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8BD66-56B2-4F01-9920-5A4BC0DE5212}"/>
              </a:ext>
            </a:extLst>
          </p:cNvPr>
          <p:cNvSpPr txBox="1"/>
          <p:nvPr/>
        </p:nvSpPr>
        <p:spPr>
          <a:xfrm>
            <a:off x="4357320" y="38293225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766073-C1AE-4201-A58B-8ACFB0B98D77}"/>
              </a:ext>
            </a:extLst>
          </p:cNvPr>
          <p:cNvSpPr txBox="1"/>
          <p:nvPr/>
        </p:nvSpPr>
        <p:spPr>
          <a:xfrm>
            <a:off x="4375906" y="37883676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3D132E-5A5F-4ABE-9222-66560BC717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0601" r="38425" b="1282"/>
          <a:stretch/>
        </p:blipFill>
        <p:spPr>
          <a:xfrm>
            <a:off x="21077016" y="25869229"/>
            <a:ext cx="7952079" cy="421670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5E8FC0E-924F-4560-ADE4-56F1116CA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81597" y="33285932"/>
            <a:ext cx="879666" cy="879666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A06A1582-6892-465A-9DCD-7EB7B4B2C3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24413" y="33271683"/>
            <a:ext cx="879666" cy="879666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B74EB301-3843-432E-A720-003D9C35D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3010" y="33272150"/>
            <a:ext cx="879666" cy="879666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62330BFF-286D-46EF-8134-EE0199BED9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10010" y="33271684"/>
            <a:ext cx="879665" cy="879665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2B7E5E68-05DF-4D04-AD0E-B2AB44819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41575" y="34216843"/>
            <a:ext cx="879666" cy="879666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20AE6CDC-7E68-4871-A298-E660195C4F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72945" y="34202594"/>
            <a:ext cx="879666" cy="879666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CFCD5BFB-44C5-47C1-A015-6E111BD76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22988" y="34203061"/>
            <a:ext cx="879666" cy="879666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6B89D3FC-A0AC-4A9B-BC3E-3E411E4DC6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69988" y="34202595"/>
            <a:ext cx="879665" cy="8796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EDA3124-E367-4843-AA5A-B121A4D68B27}"/>
              </a:ext>
            </a:extLst>
          </p:cNvPr>
          <p:cNvSpPr txBox="1"/>
          <p:nvPr/>
        </p:nvSpPr>
        <p:spPr>
          <a:xfrm>
            <a:off x="17799152" y="35189670"/>
            <a:ext cx="231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8A4442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86.8 %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80FECB7-654C-477F-88F6-3492AC4DFF02}"/>
              </a:ext>
            </a:extLst>
          </p:cNvPr>
          <p:cNvSpPr txBox="1"/>
          <p:nvPr/>
        </p:nvSpPr>
        <p:spPr>
          <a:xfrm>
            <a:off x="16298113" y="3591496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reduction in execution time by using</a:t>
            </a:r>
          </a:p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 algorithm.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90B3A9-8E53-48D9-A13B-F148FA12B05B}"/>
              </a:ext>
            </a:extLst>
          </p:cNvPr>
          <p:cNvSpPr txBox="1"/>
          <p:nvPr/>
        </p:nvSpPr>
        <p:spPr>
          <a:xfrm>
            <a:off x="21501649" y="36034572"/>
            <a:ext cx="82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Size: 5000 x 5000	      Nodes : 25M	       Edges: 49.9M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334AB3-37FD-4B35-8ED4-E3C906062D57}"/>
              </a:ext>
            </a:extLst>
          </p:cNvPr>
          <p:cNvSpPr/>
          <p:nvPr/>
        </p:nvSpPr>
        <p:spPr>
          <a:xfrm>
            <a:off x="21501649" y="33222719"/>
            <a:ext cx="7720826" cy="807627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977AC1-3CB7-4C8B-9FC2-5B7005C72AF2}"/>
              </a:ext>
            </a:extLst>
          </p:cNvPr>
          <p:cNvSpPr/>
          <p:nvPr/>
        </p:nvSpPr>
        <p:spPr>
          <a:xfrm>
            <a:off x="21501649" y="33222718"/>
            <a:ext cx="6837666" cy="807627"/>
          </a:xfrm>
          <a:prstGeom prst="rect">
            <a:avLst/>
          </a:prstGeom>
          <a:solidFill>
            <a:srgbClr val="AB7E5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latin typeface="Roboto" panose="02000000000000000000" pitchFamily="2" charset="0"/>
                <a:ea typeface="Roboto" panose="02000000000000000000" pitchFamily="2" charset="0"/>
              </a:rPr>
              <a:t>Static A* Algorithm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54C9D68-FECC-4881-AF70-09B7E71DED90}"/>
              </a:ext>
            </a:extLst>
          </p:cNvPr>
          <p:cNvSpPr/>
          <p:nvPr/>
        </p:nvSpPr>
        <p:spPr>
          <a:xfrm>
            <a:off x="27524202" y="32478629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9.1s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105B6D-5D97-44D0-94C7-42F5A63F442A}"/>
              </a:ext>
            </a:extLst>
          </p:cNvPr>
          <p:cNvSpPr/>
          <p:nvPr/>
        </p:nvSpPr>
        <p:spPr>
          <a:xfrm>
            <a:off x="21543582" y="34826948"/>
            <a:ext cx="7720826" cy="851880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5D8770-1722-441F-A05E-45C214E72E90}"/>
              </a:ext>
            </a:extLst>
          </p:cNvPr>
          <p:cNvSpPr/>
          <p:nvPr/>
        </p:nvSpPr>
        <p:spPr>
          <a:xfrm>
            <a:off x="21543582" y="34848408"/>
            <a:ext cx="2032765" cy="807627"/>
          </a:xfrm>
          <a:prstGeom prst="rect">
            <a:avLst/>
          </a:prstGeom>
          <a:solidFill>
            <a:srgbClr val="85444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Dynamic A*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44C6737-D5FD-4307-9C20-76F50992719A}"/>
              </a:ext>
            </a:extLst>
          </p:cNvPr>
          <p:cNvSpPr/>
          <p:nvPr/>
        </p:nvSpPr>
        <p:spPr>
          <a:xfrm>
            <a:off x="23323464" y="34182224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1.2s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8AC138C-B304-4836-BE62-A66A62B62682}"/>
              </a:ext>
            </a:extLst>
          </p:cNvPr>
          <p:cNvSpPr/>
          <p:nvPr/>
        </p:nvSpPr>
        <p:spPr>
          <a:xfrm>
            <a:off x="26911030" y="36888616"/>
            <a:ext cx="458235" cy="4572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153336A-B004-425D-A4CF-F67D6518514B}"/>
              </a:ext>
            </a:extLst>
          </p:cNvPr>
          <p:cNvSpPr txBox="1"/>
          <p:nvPr/>
        </p:nvSpPr>
        <p:spPr>
          <a:xfrm>
            <a:off x="27484286" y="36901772"/>
            <a:ext cx="2152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Time in seconds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76106BC-17FB-4348-A04E-A40F1FFCC810}"/>
              </a:ext>
            </a:extLst>
          </p:cNvPr>
          <p:cNvSpPr txBox="1"/>
          <p:nvPr/>
        </p:nvSpPr>
        <p:spPr>
          <a:xfrm>
            <a:off x="659132" y="31520530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E8AC4B2-E84A-4A8A-8FC2-45A731F44692}"/>
              </a:ext>
            </a:extLst>
          </p:cNvPr>
          <p:cNvSpPr txBox="1"/>
          <p:nvPr/>
        </p:nvSpPr>
        <p:spPr>
          <a:xfrm>
            <a:off x="2540793" y="31526829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0C1164-0BCA-45BC-ABDC-D62798A4F2FF}"/>
              </a:ext>
            </a:extLst>
          </p:cNvPr>
          <p:cNvSpPr txBox="1"/>
          <p:nvPr/>
        </p:nvSpPr>
        <p:spPr>
          <a:xfrm>
            <a:off x="6105418" y="31533445"/>
            <a:ext cx="63543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50DA5B8-E1CE-4C1C-8A57-6154095594EE}"/>
              </a:ext>
            </a:extLst>
          </p:cNvPr>
          <p:cNvSpPr txBox="1"/>
          <p:nvPr/>
        </p:nvSpPr>
        <p:spPr>
          <a:xfrm>
            <a:off x="7995741" y="31533445"/>
            <a:ext cx="635416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B18DE1C-4C28-472D-85E2-7CF8B5063805}"/>
              </a:ext>
            </a:extLst>
          </p:cNvPr>
          <p:cNvGrpSpPr/>
          <p:nvPr/>
        </p:nvGrpSpPr>
        <p:grpSpPr>
          <a:xfrm>
            <a:off x="826930" y="28632750"/>
            <a:ext cx="7413225" cy="2927654"/>
            <a:chOff x="826931" y="28172980"/>
            <a:chExt cx="7387104" cy="338742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3243C87-401C-4EBD-B75E-86205B5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1" y="28197613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D683BB5-8CE8-4927-801D-1E6ED032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692716" y="28172984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7DA1EE-C2AF-408B-81E1-D9EE31DC65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49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4D14F2-C607-4EBF-8921-2A40633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035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177E3C5-28C6-4825-AF77-DFF3824F8FA6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8" y="2819761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8155C032-4B8F-4937-AD66-BB962136C509}"/>
              </a:ext>
            </a:extLst>
          </p:cNvPr>
          <p:cNvSpPr txBox="1"/>
          <p:nvPr/>
        </p:nvSpPr>
        <p:spPr>
          <a:xfrm>
            <a:off x="4288914" y="31520529"/>
            <a:ext cx="56781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EDCC33E-A6FC-4150-97CC-E12356911CD1}"/>
              </a:ext>
            </a:extLst>
          </p:cNvPr>
          <p:cNvSpPr/>
          <p:nvPr/>
        </p:nvSpPr>
        <p:spPr>
          <a:xfrm>
            <a:off x="836083" y="28991719"/>
            <a:ext cx="6977830" cy="675776"/>
          </a:xfrm>
          <a:prstGeom prst="rect">
            <a:avLst/>
          </a:prstGeom>
          <a:solidFill>
            <a:srgbClr val="DB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19.1 sec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A270B86-92C1-42F5-852C-60FF33F58F43}"/>
              </a:ext>
            </a:extLst>
          </p:cNvPr>
          <p:cNvSpPr/>
          <p:nvPr/>
        </p:nvSpPr>
        <p:spPr>
          <a:xfrm>
            <a:off x="826931" y="30205667"/>
            <a:ext cx="1613804" cy="841089"/>
          </a:xfrm>
          <a:prstGeom prst="rect">
            <a:avLst/>
          </a:prstGeom>
          <a:solidFill>
            <a:srgbClr val="FE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\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E1D34324-4366-4C18-9818-2A4A95C15C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523232" y="28781606"/>
            <a:ext cx="982776" cy="982776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5BEA0030-DE39-4439-A66A-8867A30922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4388" y="29960591"/>
            <a:ext cx="777981" cy="777981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C3FA4C98-1178-457A-8A7C-5D7EC027CB66}"/>
              </a:ext>
            </a:extLst>
          </p:cNvPr>
          <p:cNvSpPr txBox="1"/>
          <p:nvPr/>
        </p:nvSpPr>
        <p:spPr>
          <a:xfrm>
            <a:off x="10449346" y="30082091"/>
            <a:ext cx="2171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07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03A414D-4897-4B43-8ADB-CE19963E3F61}"/>
              </a:ext>
            </a:extLst>
          </p:cNvPr>
          <p:cNvSpPr txBox="1"/>
          <p:nvPr/>
        </p:nvSpPr>
        <p:spPr>
          <a:xfrm>
            <a:off x="10454242" y="29125345"/>
            <a:ext cx="1862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A*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467D1E9-F7E9-4405-8D9A-4A3CD0A6B549}"/>
              </a:ext>
            </a:extLst>
          </p:cNvPr>
          <p:cNvSpPr txBox="1"/>
          <p:nvPr/>
        </p:nvSpPr>
        <p:spPr>
          <a:xfrm>
            <a:off x="450538" y="31908749"/>
            <a:ext cx="743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Time (in seconds)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C9FD854-CE37-45B8-8A9E-CE715A7F33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762490" y="28729833"/>
            <a:ext cx="1254904" cy="1230022"/>
          </a:xfrm>
          <a:prstGeom prst="rect">
            <a:avLst/>
          </a:prstGeom>
        </p:spPr>
      </p:pic>
      <p:pic>
        <p:nvPicPr>
          <p:cNvPr id="264" name="Graphic 263">
            <a:extLst>
              <a:ext uri="{FF2B5EF4-FFF2-40B4-BE49-F238E27FC236}">
                <a16:creationId xmlns:a16="http://schemas.microsoft.com/office/drawing/2014/main" id="{D1F2B735-5592-480B-A85A-3BF982DC8B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974735" y="28725140"/>
            <a:ext cx="1245455" cy="1245455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885C508F-766E-46A8-9DE2-BD141A50E2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197417" y="28723089"/>
            <a:ext cx="1226385" cy="1226385"/>
          </a:xfrm>
          <a:prstGeom prst="rect">
            <a:avLst/>
          </a:prstGeom>
        </p:spPr>
      </p:pic>
      <p:pic>
        <p:nvPicPr>
          <p:cNvPr id="266" name="Graphic 265">
            <a:extLst>
              <a:ext uri="{FF2B5EF4-FFF2-40B4-BE49-F238E27FC236}">
                <a16:creationId xmlns:a16="http://schemas.microsoft.com/office/drawing/2014/main" id="{3132AAAB-2F12-43C3-820A-75EA3E017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4443751" y="28717885"/>
            <a:ext cx="1226386" cy="1226386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4A8858B4-80D6-48F9-97D8-8E3D98BB5A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649298" y="28695879"/>
            <a:ext cx="1226386" cy="1226386"/>
          </a:xfrm>
          <a:prstGeom prst="rect">
            <a:avLst/>
          </a:prstGeom>
        </p:spPr>
      </p:pic>
      <p:pic>
        <p:nvPicPr>
          <p:cNvPr id="268" name="Graphic 267">
            <a:extLst>
              <a:ext uri="{FF2B5EF4-FFF2-40B4-BE49-F238E27FC236}">
                <a16:creationId xmlns:a16="http://schemas.microsoft.com/office/drawing/2014/main" id="{3B196D8C-B7C8-40A6-BF22-746BB09580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6768457" y="28717885"/>
            <a:ext cx="1217377" cy="1217377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710832-4A2E-49BB-A802-289C94BA540F}"/>
              </a:ext>
            </a:extLst>
          </p:cNvPr>
          <p:cNvSpPr/>
          <p:nvPr/>
        </p:nvSpPr>
        <p:spPr>
          <a:xfrm>
            <a:off x="7787800" y="29004004"/>
            <a:ext cx="426236" cy="6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210C780F-A99A-4CCF-A17D-D1D6C2BEAE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6084" y="30229127"/>
            <a:ext cx="930496" cy="841089"/>
          </a:xfrm>
          <a:prstGeom prst="rect">
            <a:avLst/>
          </a:prstGeom>
        </p:spPr>
      </p:pic>
      <p:pic>
        <p:nvPicPr>
          <p:cNvPr id="270" name="Graphic 269">
            <a:extLst>
              <a:ext uri="{FF2B5EF4-FFF2-40B4-BE49-F238E27FC236}">
                <a16:creationId xmlns:a16="http://schemas.microsoft.com/office/drawing/2014/main" id="{10FB9EE9-0872-4A5F-8C7F-973429ABF9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6963" y="30277534"/>
            <a:ext cx="896427" cy="810294"/>
          </a:xfrm>
          <a:prstGeom prst="rect">
            <a:avLst/>
          </a:prstGeom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652867D1-FA5C-4FC8-8365-7F60301ECC03}"/>
              </a:ext>
            </a:extLst>
          </p:cNvPr>
          <p:cNvSpPr/>
          <p:nvPr/>
        </p:nvSpPr>
        <p:spPr>
          <a:xfrm>
            <a:off x="2181816" y="30206703"/>
            <a:ext cx="499201" cy="8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026CF831-CA3D-4B62-88E6-B09F17C8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0964"/>
              </p:ext>
            </p:extLst>
          </p:nvPr>
        </p:nvGraphicFramePr>
        <p:xfrm>
          <a:off x="10852501" y="18852578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8508645" y="31207067"/>
            <a:ext cx="5294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2: Execution time of static A* and dynamic A* on graph Wiki-Talk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E52963-49D6-4E7F-B332-E6D5EDACD286}"/>
              </a:ext>
            </a:extLst>
          </p:cNvPr>
          <p:cNvSpPr txBox="1"/>
          <p:nvPr/>
        </p:nvSpPr>
        <p:spPr>
          <a:xfrm>
            <a:off x="7185404" y="28578300"/>
            <a:ext cx="87717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2785F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19.1 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81A2F7C-90DE-4BEE-AA0C-51608101B117}"/>
              </a:ext>
            </a:extLst>
          </p:cNvPr>
          <p:cNvSpPr txBox="1"/>
          <p:nvPr/>
        </p:nvSpPr>
        <p:spPr>
          <a:xfrm>
            <a:off x="1756423" y="31144583"/>
            <a:ext cx="82870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760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3.4 s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4821</TotalTime>
  <Words>615</Words>
  <Application>Microsoft Office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GothicNeo Light</vt:lpstr>
      <vt:lpstr>Arial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480</cp:revision>
  <dcterms:created xsi:type="dcterms:W3CDTF">2020-02-02T16:21:09Z</dcterms:created>
  <dcterms:modified xsi:type="dcterms:W3CDTF">2020-03-02T12:38:51Z</dcterms:modified>
</cp:coreProperties>
</file>