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9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2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5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8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71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6" algn="l" defTabSz="45705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4" userDrawn="1">
          <p15:clr>
            <a:srgbClr val="A4A3A4"/>
          </p15:clr>
        </p15:guide>
        <p15:guide id="2" pos="100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16C"/>
    <a:srgbClr val="653231"/>
    <a:srgbClr val="02785F"/>
    <a:srgbClr val="039F7E"/>
    <a:srgbClr val="000760"/>
    <a:srgbClr val="FFFFFF"/>
    <a:srgbClr val="46CCF6"/>
    <a:srgbClr val="5A433C"/>
    <a:srgbClr val="005D6C"/>
    <a:srgbClr val="000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8" d="100"/>
          <a:sy n="28" d="100"/>
        </p:scale>
        <p:origin x="1234" y="24"/>
      </p:cViewPr>
      <p:guideLst>
        <p:guide orient="horz" pos="3434"/>
        <p:guide pos="100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F-4CDF-B5B4-796B70E2F540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F-4CDF-B5B4-796B70E2F540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CF-4CDF-B5B4-796B70E2F540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CF-4CDF-B5B4-796B70E2F540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CF-4CDF-B5B4-796B70E2F540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CF-4CDF-B5B4-796B70E2F540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8CF-4CDF-B5B4-796B70E2F540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8CF-4CDF-B5B4-796B70E2F540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8CF-4CDF-B5B4-796B70E2F540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8CF-4CDF-B5B4-796B70E2F540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8CF-4CDF-B5B4-796B70E2F540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8CF-4CDF-B5B4-796B70E2F540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8CF-4CDF-B5B4-796B70E2F540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8CF-4CDF-B5B4-796B70E2F540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68CF-4CDF-B5B4-796B70E2F540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8CF-4CDF-B5B4-796B70E2F540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68CF-4CDF-B5B4-796B70E2F540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8CF-4CDF-B5B4-796B70E2F540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8CF-4CDF-B5B4-796B70E2F540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68CF-4CDF-B5B4-796B70E2F540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68CF-4CDF-B5B4-796B70E2F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68CF-4CDF-B5B4-796B70E2F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68CF-4CDF-B5B4-796B70E2F5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68CF-4CDF-B5B4-796B70E2F5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68CF-4CDF-B5B4-796B70E2F54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68CF-4CDF-B5B4-796B70E2F54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68CF-4CDF-B5B4-796B70E2F54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68CF-4CDF-B5B4-796B70E2F54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68CF-4CDF-B5B4-796B70E2F54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68CF-4CDF-B5B4-796B70E2F54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8CF-4CDF-B5B4-796B70E2F54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8CF-4CDF-B5B4-796B70E2F540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8CF-4CDF-B5B4-796B70E2F540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8CF-4CDF-B5B4-796B70E2F540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8CF-4CDF-B5B4-796B70E2F540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8CF-4CDF-B5B4-796B70E2F540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8CF-4CDF-B5B4-796B70E2F540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8CF-4CDF-B5B4-796B70E2F540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8CF-4CDF-B5B4-796B70E2F540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68CF-4CDF-B5B4-796B70E2F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8A9"/>
            </a:solidFill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4B-49A3-87A6-C5A72523718A}"/>
              </c:ext>
            </c:extLst>
          </c:dPt>
          <c:dPt>
            <c:idx val="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4B-49A3-87A6-C5A72523718A}"/>
              </c:ext>
            </c:extLst>
          </c:dPt>
          <c:dPt>
            <c:idx val="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4B-49A3-87A6-C5A72523718A}"/>
              </c:ext>
            </c:extLst>
          </c:dPt>
          <c:dPt>
            <c:idx val="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4B-49A3-87A6-C5A72523718A}"/>
              </c:ext>
            </c:extLst>
          </c:dPt>
          <c:dPt>
            <c:idx val="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4B-49A3-87A6-C5A72523718A}"/>
              </c:ext>
            </c:extLst>
          </c:dPt>
          <c:dPt>
            <c:idx val="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34B-49A3-87A6-C5A72523718A}"/>
              </c:ext>
            </c:extLst>
          </c:dPt>
          <c:dPt>
            <c:idx val="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34B-49A3-87A6-C5A72523718A}"/>
              </c:ext>
            </c:extLst>
          </c:dPt>
          <c:dPt>
            <c:idx val="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34B-49A3-87A6-C5A72523718A}"/>
              </c:ext>
            </c:extLst>
          </c:dPt>
          <c:dPt>
            <c:idx val="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34B-49A3-87A6-C5A72523718A}"/>
              </c:ext>
            </c:extLst>
          </c:dPt>
          <c:dPt>
            <c:idx val="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34B-49A3-87A6-C5A72523718A}"/>
              </c:ext>
            </c:extLst>
          </c:dPt>
          <c:dPt>
            <c:idx val="10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34B-49A3-87A6-C5A72523718A}"/>
              </c:ext>
            </c:extLst>
          </c:dPt>
          <c:dPt>
            <c:idx val="11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34B-49A3-87A6-C5A72523718A}"/>
              </c:ext>
            </c:extLst>
          </c:dPt>
          <c:dPt>
            <c:idx val="12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34B-49A3-87A6-C5A72523718A}"/>
              </c:ext>
            </c:extLst>
          </c:dPt>
          <c:dPt>
            <c:idx val="13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34B-49A3-87A6-C5A72523718A}"/>
              </c:ext>
            </c:extLst>
          </c:dPt>
          <c:dPt>
            <c:idx val="14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34B-49A3-87A6-C5A72523718A}"/>
              </c:ext>
            </c:extLst>
          </c:dPt>
          <c:dPt>
            <c:idx val="15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34B-49A3-87A6-C5A72523718A}"/>
              </c:ext>
            </c:extLst>
          </c:dPt>
          <c:dPt>
            <c:idx val="16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534B-49A3-87A6-C5A72523718A}"/>
              </c:ext>
            </c:extLst>
          </c:dPt>
          <c:dPt>
            <c:idx val="17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534B-49A3-87A6-C5A72523718A}"/>
              </c:ext>
            </c:extLst>
          </c:dPt>
          <c:dPt>
            <c:idx val="18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534B-49A3-87A6-C5A72523718A}"/>
              </c:ext>
            </c:extLst>
          </c:dPt>
          <c:dPt>
            <c:idx val="19"/>
            <c:bubble3D val="0"/>
            <c:spPr>
              <a:solidFill>
                <a:srgbClr val="00B8A9"/>
              </a:solidFill>
              <a:ln w="285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doughnut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alpha val="1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534B-49A3-87A6-C5A72523718A}"/>
              </c:ext>
            </c:extLst>
          </c:dPt>
          <c:dPt>
            <c:idx val="1"/>
            <c:bubble3D val="0"/>
            <c:spPr>
              <a:solidFill>
                <a:schemeClr val="bg1">
                  <a:alpha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534B-49A3-87A6-C5A7252371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534B-49A3-87A6-C5A7252371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534B-49A3-87A6-C5A72523718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534B-49A3-87A6-C5A72523718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534B-49A3-87A6-C5A72523718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534B-49A3-87A6-C5A72523718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534B-49A3-87A6-C5A72523718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534B-49A3-87A6-C5A72523718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534B-49A3-87A6-C5A72523718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534B-49A3-87A6-C5A72523718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34B-49A3-87A6-C5A72523718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34B-49A3-87A6-C5A72523718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34B-49A3-87A6-C5A72523718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34B-49A3-87A6-C5A72523718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34B-49A3-87A6-C5A72523718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34B-49A3-87A6-C5A72523718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34B-49A3-87A6-C5A72523718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34B-49A3-87A6-C5A72523718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34B-49A3-87A6-C5A72523718A}"/>
              </c:ext>
            </c:extLst>
          </c:dPt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0%</c:formatCode>
                <c:ptCount val="20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534B-49A3-87A6-C5A725237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8D463-45BE-45CD-99B0-7803977D99E0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8A606-8B80-4340-B4B3-A7B71A4B2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301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604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59903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205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65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19807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3108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6410" algn="l" defTabSz="3506604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3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5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9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2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D4832-C64B-49E0-B2A3-1B9BA2B1181E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9A6B-1701-4557-9BE4-F148FF829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chart" Target="../charts/chart1.xml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8.png"/><Relationship Id="rId10" Type="http://schemas.openxmlformats.org/officeDocument/2006/relationships/chart" Target="../charts/chart2.xml"/><Relationship Id="rId19" Type="http://schemas.microsoft.com/office/2007/relationships/hdphoto" Target="../media/hdphoto1.wdp"/><Relationship Id="rId4" Type="http://schemas.openxmlformats.org/officeDocument/2006/relationships/hyperlink" Target="http://snap.stanford.edu/data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sv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4822EC51-A0EC-465D-8217-3AC1F11F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3" y="16904316"/>
            <a:ext cx="5600700" cy="5257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84D6FA8-9994-4D6F-9B2B-0C39DDB95C97}"/>
              </a:ext>
            </a:extLst>
          </p:cNvPr>
          <p:cNvSpPr/>
          <p:nvPr/>
        </p:nvSpPr>
        <p:spPr>
          <a:xfrm>
            <a:off x="793" y="-52588"/>
            <a:ext cx="30274420" cy="2513629"/>
          </a:xfrm>
          <a:prstGeom prst="rect">
            <a:avLst/>
          </a:prstGeom>
          <a:solidFill>
            <a:srgbClr val="2350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B7035-C7BE-40C5-A3C2-305187A1C777}"/>
              </a:ext>
            </a:extLst>
          </p:cNvPr>
          <p:cNvSpPr txBox="1"/>
          <p:nvPr/>
        </p:nvSpPr>
        <p:spPr>
          <a:xfrm>
            <a:off x="353864" y="615837"/>
            <a:ext cx="285218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200" dirty="0">
                <a:solidFill>
                  <a:schemeClr val="bg1"/>
                </a:solidFill>
                <a:latin typeface="Montserrat Semi Bold" panose="00000700000000000000" pitchFamily="50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Path Planning for Dynamic Graphs using A* on GPU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135E5-CAD0-4F6F-B352-8460979F3EA5}"/>
              </a:ext>
            </a:extLst>
          </p:cNvPr>
          <p:cNvGrpSpPr/>
          <p:nvPr/>
        </p:nvGrpSpPr>
        <p:grpSpPr>
          <a:xfrm>
            <a:off x="303296" y="2808025"/>
            <a:ext cx="14089036" cy="1092572"/>
            <a:chOff x="539173" y="22979994"/>
            <a:chExt cx="13608627" cy="13080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563C73-01CE-4039-805E-80F4D54FCEF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2B9ADD-9103-4423-9A87-C56B5B897156}"/>
                </a:ext>
              </a:extLst>
            </p:cNvPr>
            <p:cNvSpPr txBox="1"/>
            <p:nvPr/>
          </p:nvSpPr>
          <p:spPr>
            <a:xfrm>
              <a:off x="880991" y="23170009"/>
              <a:ext cx="13048398" cy="9280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Abstract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848193F-8035-4443-99F9-BA635A255062}"/>
              </a:ext>
            </a:extLst>
          </p:cNvPr>
          <p:cNvSpPr txBox="1"/>
          <p:nvPr/>
        </p:nvSpPr>
        <p:spPr>
          <a:xfrm>
            <a:off x="16785505" y="29081731"/>
            <a:ext cx="1224359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50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Applications and Future work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6A07E-4EFF-408C-96CB-CAF55BD39143}"/>
              </a:ext>
            </a:extLst>
          </p:cNvPr>
          <p:cNvSpPr txBox="1"/>
          <p:nvPr/>
        </p:nvSpPr>
        <p:spPr>
          <a:xfrm>
            <a:off x="481900" y="28437615"/>
            <a:ext cx="13753328" cy="347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Deleting only that edge which belongs to the optimal path can create a new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For all such affected nodes recompute the cost and select the neighbour with the least cost.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the updated cost to all the affected nodes.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2347D-27D0-44C2-86C0-C53F8E71FBB8}"/>
              </a:ext>
            </a:extLst>
          </p:cNvPr>
          <p:cNvSpPr txBox="1"/>
          <p:nvPr/>
        </p:nvSpPr>
        <p:spPr>
          <a:xfrm>
            <a:off x="16174298" y="4043848"/>
            <a:ext cx="13592773" cy="278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The update contains both insertion and deletion of edges.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Propagate insertions and deletions of edges separately.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Performs better than re-executing static A* algorithm after each update.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1454A-637C-42CA-B1AC-12142B33AF77}"/>
              </a:ext>
            </a:extLst>
          </p:cNvPr>
          <p:cNvSpPr txBox="1"/>
          <p:nvPr/>
        </p:nvSpPr>
        <p:spPr>
          <a:xfrm>
            <a:off x="334798" y="3940942"/>
            <a:ext cx="14175296" cy="553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A* is one of the widely used path planning algorithms applied in a diverse set of problems in robotics and video games.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Zhou and Zeng [1] proposed a parallel variant of A* for GPU, which keeps multiple priority queues to find the optimal path in a static graph ( static A*).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Here we present  A* for dynamic graphs (dynamic A*) on GP-GPUs which achieves 2x-7x speedup than static A* on the SNAP dataset </a:t>
            </a:r>
            <a:r>
              <a:rPr lang="en-IN" sz="3000" dirty="0">
                <a:latin typeface="Domine" panose="02040503040403060204" pitchFamily="18" charset="0"/>
              </a:rPr>
              <a:t>[2]</a:t>
            </a:r>
          </a:p>
          <a:p>
            <a:pPr marL="4572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Domine" panose="0204050304040306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197147-C925-4324-8BE9-8ADD33DCB73E}"/>
              </a:ext>
            </a:extLst>
          </p:cNvPr>
          <p:cNvSpPr txBox="1"/>
          <p:nvPr/>
        </p:nvSpPr>
        <p:spPr>
          <a:xfrm>
            <a:off x="16200212" y="24108725"/>
            <a:ext cx="13315630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1.  We have applied dynamic A* on energy efficient routing protocol (EERP) and achieved 35x speedup from static A*.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21DAAE-E88D-45D4-9B03-C3A012D92948}"/>
              </a:ext>
            </a:extLst>
          </p:cNvPr>
          <p:cNvGrpSpPr/>
          <p:nvPr/>
        </p:nvGrpSpPr>
        <p:grpSpPr>
          <a:xfrm>
            <a:off x="15696667" y="25943691"/>
            <a:ext cx="5520089" cy="4744215"/>
            <a:chOff x="15896058" y="24945272"/>
            <a:chExt cx="5520089" cy="474421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AA91D40-8C8D-488F-92F0-BB5D3A162979}"/>
                </a:ext>
              </a:extLst>
            </p:cNvPr>
            <p:cNvGrpSpPr/>
            <p:nvPr/>
          </p:nvGrpSpPr>
          <p:grpSpPr>
            <a:xfrm>
              <a:off x="15896058" y="24945272"/>
              <a:ext cx="5520089" cy="3872664"/>
              <a:chOff x="18072807" y="19738535"/>
              <a:chExt cx="7393525" cy="5019982"/>
            </a:xfrm>
          </p:grpSpPr>
          <p:graphicFrame>
            <p:nvGraphicFramePr>
              <p:cNvPr id="80" name="Chart 79">
                <a:extLst>
                  <a:ext uri="{FF2B5EF4-FFF2-40B4-BE49-F238E27FC236}">
                    <a16:creationId xmlns:a16="http://schemas.microsoft.com/office/drawing/2014/main" id="{465DE61F-F669-4E99-BAD8-57C3B0D2DA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0352695"/>
                  </p:ext>
                </p:extLst>
              </p:nvPr>
            </p:nvGraphicFramePr>
            <p:xfrm>
              <a:off x="18072807" y="19738535"/>
              <a:ext cx="7393525" cy="5019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510296-9D47-48D5-8F94-226DFFF90D44}"/>
                  </a:ext>
                </a:extLst>
              </p:cNvPr>
              <p:cNvSpPr/>
              <p:nvPr/>
            </p:nvSpPr>
            <p:spPr>
              <a:xfrm>
                <a:off x="20832531" y="21361945"/>
                <a:ext cx="1918223" cy="1803236"/>
              </a:xfrm>
              <a:prstGeom prst="ellipse">
                <a:avLst/>
              </a:prstGeom>
              <a:solidFill>
                <a:srgbClr val="F6416C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4200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35</a:t>
                </a:r>
                <a:r>
                  <a:rPr lang="en-I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3805E-ABC5-4183-9FE6-BF14461958F8}"/>
                </a:ext>
              </a:extLst>
            </p:cNvPr>
            <p:cNvSpPr txBox="1"/>
            <p:nvPr/>
          </p:nvSpPr>
          <p:spPr>
            <a:xfrm>
              <a:off x="16277355" y="28766157"/>
              <a:ext cx="47996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700" dirty="0"/>
                <a:t>35x Speedup by using </a:t>
              </a:r>
            </a:p>
            <a:p>
              <a:pPr algn="ctr"/>
              <a:r>
                <a:rPr lang="en-IN" sz="2700" dirty="0"/>
                <a:t>dynamic A* </a:t>
              </a: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F322A05-E4F7-42EE-BB55-FB824A12A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25606"/>
              </p:ext>
            </p:extLst>
          </p:nvPr>
        </p:nvGraphicFramePr>
        <p:xfrm>
          <a:off x="16367020" y="16277873"/>
          <a:ext cx="13287760" cy="616084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8680">
                  <a:extLst>
                    <a:ext uri="{9D8B030D-6E8A-4147-A177-3AD203B41FA5}">
                      <a16:colId xmlns:a16="http://schemas.microsoft.com/office/drawing/2014/main" val="821881019"/>
                    </a:ext>
                  </a:extLst>
                </a:gridCol>
                <a:gridCol w="2723526">
                  <a:extLst>
                    <a:ext uri="{9D8B030D-6E8A-4147-A177-3AD203B41FA5}">
                      <a16:colId xmlns:a16="http://schemas.microsoft.com/office/drawing/2014/main" val="876133535"/>
                    </a:ext>
                  </a:extLst>
                </a:gridCol>
                <a:gridCol w="2136921">
                  <a:extLst>
                    <a:ext uri="{9D8B030D-6E8A-4147-A177-3AD203B41FA5}">
                      <a16:colId xmlns:a16="http://schemas.microsoft.com/office/drawing/2014/main" val="1589711392"/>
                    </a:ext>
                  </a:extLst>
                </a:gridCol>
                <a:gridCol w="1504272">
                  <a:extLst>
                    <a:ext uri="{9D8B030D-6E8A-4147-A177-3AD203B41FA5}">
                      <a16:colId xmlns:a16="http://schemas.microsoft.com/office/drawing/2014/main" val="1967133543"/>
                    </a:ext>
                  </a:extLst>
                </a:gridCol>
                <a:gridCol w="2104194">
                  <a:extLst>
                    <a:ext uri="{9D8B030D-6E8A-4147-A177-3AD203B41FA5}">
                      <a16:colId xmlns:a16="http://schemas.microsoft.com/office/drawing/2014/main" val="1642316087"/>
                    </a:ext>
                  </a:extLst>
                </a:gridCol>
                <a:gridCol w="2174392">
                  <a:extLst>
                    <a:ext uri="{9D8B030D-6E8A-4147-A177-3AD203B41FA5}">
                      <a16:colId xmlns:a16="http://schemas.microsoft.com/office/drawing/2014/main" val="116750457"/>
                    </a:ext>
                  </a:extLst>
                </a:gridCol>
                <a:gridCol w="1665775">
                  <a:extLst>
                    <a:ext uri="{9D8B030D-6E8A-4147-A177-3AD203B41FA5}">
                      <a16:colId xmlns:a16="http://schemas.microsoft.com/office/drawing/2014/main" val="182123286"/>
                    </a:ext>
                  </a:extLst>
                </a:gridCol>
              </a:tblGrid>
              <a:tr h="101571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     Graph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Edges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Queries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Dynamic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Static A*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Speedup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88457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6.01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33.93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14884512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Wiki Talk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7,833,140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12.24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>
                          <a:effectLst/>
                          <a:latin typeface="+mn-lt"/>
                          <a:ea typeface="Roboto" panose="02000000000000000000" pitchFamily="2" charset="0"/>
                        </a:rPr>
                        <a:t>24.84</a:t>
                      </a:r>
                      <a:endParaRPr lang="en-IN" sz="3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7058204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Ask Ubuntu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964,437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0.25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1.31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2090032592"/>
                  </a:ext>
                </a:extLst>
              </a:tr>
              <a:tr h="74134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YouTube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2,987,624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0.81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5.78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855197358"/>
                  </a:ext>
                </a:extLst>
              </a:tr>
              <a:tr h="790278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Math Overflow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506,550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0.09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0.67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589794957"/>
                  </a:ext>
                </a:extLst>
              </a:tr>
              <a:tr h="109890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Live Journal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34,681,189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100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11.41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424.06</a:t>
                      </a:r>
                      <a:endParaRPr lang="en-IN" sz="3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00000"/>
                        </a:lnSpc>
                      </a:pPr>
                      <a:r>
                        <a:rPr lang="en-IN" sz="3000" b="1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37x</a:t>
                      </a:r>
                      <a:endParaRPr lang="en-IN" sz="3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R="288000" anchor="ctr"/>
                </a:tc>
                <a:extLst>
                  <a:ext uri="{0D108BD9-81ED-4DB2-BD59-A6C34878D82A}">
                    <a16:rowId xmlns:a16="http://schemas.microsoft.com/office/drawing/2014/main" val="78891010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849C87CC-194E-49F5-8D84-CE47106BA13F}"/>
              </a:ext>
            </a:extLst>
          </p:cNvPr>
          <p:cNvSpPr txBox="1"/>
          <p:nvPr/>
        </p:nvSpPr>
        <p:spPr>
          <a:xfrm>
            <a:off x="16130010" y="14480418"/>
            <a:ext cx="13624071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The below table shows execution time (in seconds) and speedup of dynamic A* compared to re-executing static A* every time.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247605-D3B0-47E2-8C08-02662D966543}"/>
              </a:ext>
            </a:extLst>
          </p:cNvPr>
          <p:cNvSpPr txBox="1"/>
          <p:nvPr/>
        </p:nvSpPr>
        <p:spPr>
          <a:xfrm>
            <a:off x="21301306" y="12434010"/>
            <a:ext cx="913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4 : Execution time vs number of updates In the  graph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F5C23-707E-4C08-AD88-1A46E903C2DF}"/>
              </a:ext>
            </a:extLst>
          </p:cNvPr>
          <p:cNvSpPr txBox="1"/>
          <p:nvPr/>
        </p:nvSpPr>
        <p:spPr>
          <a:xfrm>
            <a:off x="20965592" y="30662869"/>
            <a:ext cx="8402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5: Comparison b/w static A* and dynamic A* on EERP algorithm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BD44-9990-401E-9DB0-4AB02A05CFED}"/>
              </a:ext>
            </a:extLst>
          </p:cNvPr>
          <p:cNvSpPr txBox="1"/>
          <p:nvPr/>
        </p:nvSpPr>
        <p:spPr>
          <a:xfrm>
            <a:off x="16024803" y="38662680"/>
            <a:ext cx="13764993" cy="2784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 err="1">
                <a:latin typeface="CMR10"/>
              </a:rPr>
              <a:t>Yichao</a:t>
            </a:r>
            <a:r>
              <a:rPr lang="en-IN" sz="3200" dirty="0">
                <a:latin typeface="CMR10"/>
              </a:rPr>
              <a:t> Zhou and </a:t>
            </a:r>
            <a:r>
              <a:rPr lang="en-IN" sz="3200" dirty="0" err="1">
                <a:latin typeface="CMR10"/>
              </a:rPr>
              <a:t>Jianyang</a:t>
            </a:r>
            <a:r>
              <a:rPr lang="en-IN" sz="3200" dirty="0">
                <a:latin typeface="CMR10"/>
              </a:rPr>
              <a:t> Zeng. “Massively Parallel A* Search on GPU”. In: </a:t>
            </a:r>
            <a:r>
              <a:rPr lang="en-IN" sz="3200" dirty="0">
                <a:latin typeface="CMTI10"/>
              </a:rPr>
              <a:t>Twenty-Ninth AAAI Conference on Artificial Intelligence </a:t>
            </a:r>
            <a:r>
              <a:rPr lang="en-IN" sz="3200" dirty="0">
                <a:latin typeface="CMR10"/>
              </a:rPr>
              <a:t>(2015).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0000"/>
                </a:solidFill>
                <a:latin typeface="CMR10"/>
              </a:rPr>
              <a:t>Jure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Leskovec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 and Andrej </a:t>
            </a:r>
            <a:r>
              <a:rPr lang="en-IN" sz="3200" dirty="0" err="1">
                <a:solidFill>
                  <a:srgbClr val="000000"/>
                </a:solidFill>
                <a:latin typeface="CMR10"/>
              </a:rPr>
              <a:t>Krevl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000000"/>
                </a:solidFill>
                <a:latin typeface="CMTI10"/>
              </a:rPr>
              <a:t>SNAP Datasets: Stanford Large Network Dataset Collection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</a:t>
            </a:r>
            <a:r>
              <a:rPr lang="en-IN" sz="3200" dirty="0">
                <a:solidFill>
                  <a:srgbClr val="820C00"/>
                </a:solidFill>
                <a:latin typeface="CMTT1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http://snap.stanford.edu/data</a:t>
            </a:r>
            <a:r>
              <a:rPr lang="en-IN" sz="3200" dirty="0">
                <a:solidFill>
                  <a:srgbClr val="000000"/>
                </a:solidFill>
                <a:latin typeface="CMR10"/>
              </a:rPr>
              <a:t>. June 2014.</a:t>
            </a:r>
            <a:endParaRPr lang="en-IN" sz="3200" dirty="0">
              <a:latin typeface="Domine" panose="02040503040403060204" pitchFamily="18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C6126D-9BDC-48FE-8FA3-CB9D868D093B}"/>
              </a:ext>
            </a:extLst>
          </p:cNvPr>
          <p:cNvGrpSpPr/>
          <p:nvPr/>
        </p:nvGrpSpPr>
        <p:grpSpPr>
          <a:xfrm>
            <a:off x="15945343" y="2748446"/>
            <a:ext cx="13979405" cy="1092572"/>
            <a:chOff x="539173" y="22979994"/>
            <a:chExt cx="13608627" cy="1308051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95B489F-E7E1-4119-B090-D43A4B28E9E2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984D987-4762-4DFE-8A40-35F2D908FB26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Fully Dynamic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A85B08C-0329-4C30-9868-AE00A0113850}"/>
              </a:ext>
            </a:extLst>
          </p:cNvPr>
          <p:cNvGrpSpPr/>
          <p:nvPr/>
        </p:nvGrpSpPr>
        <p:grpSpPr>
          <a:xfrm>
            <a:off x="15868324" y="13132384"/>
            <a:ext cx="13979405" cy="1092572"/>
            <a:chOff x="539173" y="22979994"/>
            <a:chExt cx="13608627" cy="130805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3602200-3BC6-45F0-A953-DCBF3641B5A3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B07D296-379A-4E4E-A929-A04B26434EC7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Results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DCA6140-4CEC-4598-9B93-E5C39B7BA1C2}"/>
              </a:ext>
            </a:extLst>
          </p:cNvPr>
          <p:cNvGrpSpPr/>
          <p:nvPr/>
        </p:nvGrpSpPr>
        <p:grpSpPr>
          <a:xfrm>
            <a:off x="15879715" y="22909790"/>
            <a:ext cx="13979405" cy="1092572"/>
            <a:chOff x="539173" y="22979994"/>
            <a:chExt cx="13608627" cy="13080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3C85B80-0B22-4FF3-99E1-FC04803B9A00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FFD7542-E455-4020-A05C-672CA21DE1DB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Applications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8F3B924-6F34-499E-BEEE-20CA1ECD5302}"/>
              </a:ext>
            </a:extLst>
          </p:cNvPr>
          <p:cNvSpPr txBox="1"/>
          <p:nvPr/>
        </p:nvSpPr>
        <p:spPr>
          <a:xfrm>
            <a:off x="15974052" y="11143648"/>
            <a:ext cx="47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700" dirty="0"/>
              <a:t>5x Speedup by using </a:t>
            </a:r>
          </a:p>
          <a:p>
            <a:pPr algn="ctr"/>
            <a:r>
              <a:rPr lang="en-IN" sz="2700" dirty="0"/>
              <a:t>dynamic A*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813F814-8663-44D8-839B-F0B3EBCCE46C}"/>
              </a:ext>
            </a:extLst>
          </p:cNvPr>
          <p:cNvGrpSpPr/>
          <p:nvPr/>
        </p:nvGrpSpPr>
        <p:grpSpPr>
          <a:xfrm>
            <a:off x="269266" y="13693239"/>
            <a:ext cx="14089036" cy="1092572"/>
            <a:chOff x="539173" y="22979992"/>
            <a:chExt cx="13608627" cy="13080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BAD4D8A-66D6-48BC-86BB-5A692CC04D23}"/>
                </a:ext>
              </a:extLst>
            </p:cNvPr>
            <p:cNvSpPr/>
            <p:nvPr/>
          </p:nvSpPr>
          <p:spPr>
            <a:xfrm>
              <a:off x="539173" y="22979992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BBE77EE-6028-4BEC-81E1-01B8182E46B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Insertion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1B51BEA-6B43-4A5C-8BAD-42E5A10BBB5D}"/>
              </a:ext>
            </a:extLst>
          </p:cNvPr>
          <p:cNvGrpSpPr/>
          <p:nvPr/>
        </p:nvGrpSpPr>
        <p:grpSpPr>
          <a:xfrm>
            <a:off x="269266" y="27274026"/>
            <a:ext cx="14089036" cy="1092572"/>
            <a:chOff x="539173" y="22869404"/>
            <a:chExt cx="13608627" cy="1308051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62801C-E50B-4139-BF9C-CCA21888B9B1}"/>
                </a:ext>
              </a:extLst>
            </p:cNvPr>
            <p:cNvSpPr/>
            <p:nvPr/>
          </p:nvSpPr>
          <p:spPr>
            <a:xfrm>
              <a:off x="539173" y="2286940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BC5F70-8F62-4161-82B9-A3DD7DE985BB}"/>
                </a:ext>
              </a:extLst>
            </p:cNvPr>
            <p:cNvSpPr txBox="1"/>
            <p:nvPr/>
          </p:nvSpPr>
          <p:spPr>
            <a:xfrm>
              <a:off x="880991" y="23109158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b="1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A*: Deletion of edges</a:t>
              </a:r>
              <a:endParaRPr lang="en-IN" sz="4500" b="1" dirty="0">
                <a:solidFill>
                  <a:schemeClr val="bg1"/>
                </a:solidFill>
                <a:latin typeface="Domine" panose="020405030404030602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621E1F3-D371-4451-A01A-702F2ADFD7D1}"/>
              </a:ext>
            </a:extLst>
          </p:cNvPr>
          <p:cNvGrpSpPr/>
          <p:nvPr/>
        </p:nvGrpSpPr>
        <p:grpSpPr>
          <a:xfrm>
            <a:off x="15917596" y="37598797"/>
            <a:ext cx="13979405" cy="1092572"/>
            <a:chOff x="539173" y="22979994"/>
            <a:chExt cx="13608627" cy="130805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FC0232-ECAA-46F6-BF55-8E85705D60A5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DF32B6F-EF83-4DD9-91F3-FB11095F4390}"/>
                </a:ext>
              </a:extLst>
            </p:cNvPr>
            <p:cNvSpPr txBox="1"/>
            <p:nvPr/>
          </p:nvSpPr>
          <p:spPr>
            <a:xfrm>
              <a:off x="880991" y="23164211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References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DEA4F9-BAB1-4BBA-9EEC-05AFB5294839}"/>
              </a:ext>
            </a:extLst>
          </p:cNvPr>
          <p:cNvGrpSpPr/>
          <p:nvPr/>
        </p:nvGrpSpPr>
        <p:grpSpPr>
          <a:xfrm>
            <a:off x="7770005" y="38263990"/>
            <a:ext cx="4966453" cy="3575649"/>
            <a:chOff x="7859946" y="38866261"/>
            <a:chExt cx="4966453" cy="357564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13F0B1-AF37-452F-85F2-36BFA8FD2978}"/>
                </a:ext>
              </a:extLst>
            </p:cNvPr>
            <p:cNvSpPr txBox="1"/>
            <p:nvPr/>
          </p:nvSpPr>
          <p:spPr>
            <a:xfrm>
              <a:off x="7887750" y="41374839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80% of execution time used in </a:t>
              </a:r>
            </a:p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processing deletions</a:t>
              </a:r>
            </a:p>
          </p:txBody>
        </p:sp>
        <p:sp>
          <p:nvSpPr>
            <p:cNvPr id="126" name="Partial Circle 125">
              <a:extLst>
                <a:ext uri="{FF2B5EF4-FFF2-40B4-BE49-F238E27FC236}">
                  <a16:creationId xmlns:a16="http://schemas.microsoft.com/office/drawing/2014/main" id="{90D5AB5C-E2EF-44FA-A5E6-45E8E1E7DFEC}"/>
                </a:ext>
              </a:extLst>
            </p:cNvPr>
            <p:cNvSpPr/>
            <p:nvPr/>
          </p:nvSpPr>
          <p:spPr>
            <a:xfrm>
              <a:off x="8835685" y="39561741"/>
              <a:ext cx="2880000" cy="2880000"/>
            </a:xfrm>
            <a:prstGeom prst="pie">
              <a:avLst>
                <a:gd name="adj1" fmla="val 10767271"/>
                <a:gd name="adj2" fmla="val 21599999"/>
              </a:avLst>
            </a:prstGeom>
            <a:solidFill>
              <a:srgbClr val="F6416C"/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7" name="Partial Circle 126">
              <a:extLst>
                <a:ext uri="{FF2B5EF4-FFF2-40B4-BE49-F238E27FC236}">
                  <a16:creationId xmlns:a16="http://schemas.microsoft.com/office/drawing/2014/main" id="{CCE842FD-1017-4E9D-A3C8-0ECF8A78D3EC}"/>
                </a:ext>
              </a:extLst>
            </p:cNvPr>
            <p:cNvSpPr/>
            <p:nvPr/>
          </p:nvSpPr>
          <p:spPr>
            <a:xfrm>
              <a:off x="8835685" y="39561910"/>
              <a:ext cx="2880000" cy="2880000"/>
            </a:xfrm>
            <a:prstGeom prst="pie">
              <a:avLst>
                <a:gd name="adj1" fmla="val 10753565"/>
                <a:gd name="adj2" fmla="val 1312645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8" name="Partial Circle 127">
              <a:extLst>
                <a:ext uri="{FF2B5EF4-FFF2-40B4-BE49-F238E27FC236}">
                  <a16:creationId xmlns:a16="http://schemas.microsoft.com/office/drawing/2014/main" id="{CA94D2A3-789B-4665-95BB-F2AB40B9C47F}"/>
                </a:ext>
              </a:extLst>
            </p:cNvPr>
            <p:cNvSpPr/>
            <p:nvPr/>
          </p:nvSpPr>
          <p:spPr>
            <a:xfrm>
              <a:off x="9504980" y="40191741"/>
              <a:ext cx="1620000" cy="1620000"/>
            </a:xfrm>
            <a:prstGeom prst="pie">
              <a:avLst>
                <a:gd name="adj1" fmla="val 10754333"/>
                <a:gd name="adj2" fmla="val 215988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4A30A10-7A15-4E5A-A069-1B18461E9205}"/>
                </a:ext>
              </a:extLst>
            </p:cNvPr>
            <p:cNvSpPr txBox="1"/>
            <p:nvPr/>
          </p:nvSpPr>
          <p:spPr>
            <a:xfrm>
              <a:off x="9620030" y="40501304"/>
              <a:ext cx="1504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F6416C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80%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8964D6-DC8B-4C92-A22E-117C56631787}"/>
                </a:ext>
              </a:extLst>
            </p:cNvPr>
            <p:cNvSpPr/>
            <p:nvPr/>
          </p:nvSpPr>
          <p:spPr>
            <a:xfrm>
              <a:off x="7859946" y="39356767"/>
              <a:ext cx="258913" cy="245589"/>
            </a:xfrm>
            <a:prstGeom prst="rect">
              <a:avLst/>
            </a:prstGeom>
            <a:solidFill>
              <a:srgbClr val="F64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F5792A-EDE4-49C4-8D1C-8D6BF6565BCB}"/>
                </a:ext>
              </a:extLst>
            </p:cNvPr>
            <p:cNvSpPr/>
            <p:nvPr/>
          </p:nvSpPr>
          <p:spPr>
            <a:xfrm>
              <a:off x="7878049" y="38909120"/>
              <a:ext cx="258913" cy="245589"/>
            </a:xfrm>
            <a:prstGeom prst="rect">
              <a:avLst/>
            </a:prstGeom>
            <a:solidFill>
              <a:srgbClr val="46CC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28BD66-56B2-4F01-9920-5A4BC0DE5212}"/>
                </a:ext>
              </a:extLst>
            </p:cNvPr>
            <p:cNvSpPr txBox="1"/>
            <p:nvPr/>
          </p:nvSpPr>
          <p:spPr>
            <a:xfrm>
              <a:off x="8118376" y="39275810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Deletions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766073-C1AE-4201-A58B-8ACFB0B98D77}"/>
                </a:ext>
              </a:extLst>
            </p:cNvPr>
            <p:cNvSpPr txBox="1"/>
            <p:nvPr/>
          </p:nvSpPr>
          <p:spPr>
            <a:xfrm>
              <a:off x="8136962" y="38866261"/>
              <a:ext cx="163554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Insertions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D99729-659F-41CD-ADF2-60475953B78A}"/>
              </a:ext>
            </a:extLst>
          </p:cNvPr>
          <p:cNvSpPr txBox="1"/>
          <p:nvPr/>
        </p:nvSpPr>
        <p:spPr>
          <a:xfrm>
            <a:off x="23678804" y="6810205"/>
            <a:ext cx="2483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Roboto" panose="02000000000000000000" pitchFamily="2" charset="0"/>
                <a:ea typeface="Roboto" panose="02000000000000000000" pitchFamily="2" charset="0"/>
              </a:rPr>
              <a:t> Graph : Superuser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F222CF-BD0B-4D37-9E1F-3760CB3D522A}"/>
              </a:ext>
            </a:extLst>
          </p:cNvPr>
          <p:cNvSpPr txBox="1"/>
          <p:nvPr/>
        </p:nvSpPr>
        <p:spPr>
          <a:xfrm>
            <a:off x="16312869" y="31207067"/>
            <a:ext cx="12951539" cy="140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3200" dirty="0">
                <a:latin typeface="Domine" panose="02040503040403060204" pitchFamily="18" charset="0"/>
              </a:rPr>
              <a:t>2. On applying dynamic A* for pathfinding in the maze, we achieved 8x speedup.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EF9ADD-33BD-41A2-9570-C5BEA8DC8EFB}"/>
              </a:ext>
            </a:extLst>
          </p:cNvPr>
          <p:cNvGrpSpPr/>
          <p:nvPr/>
        </p:nvGrpSpPr>
        <p:grpSpPr>
          <a:xfrm>
            <a:off x="16145239" y="32357318"/>
            <a:ext cx="13478128" cy="4867187"/>
            <a:chOff x="16298113" y="32478629"/>
            <a:chExt cx="13478128" cy="4867187"/>
          </a:xfrm>
        </p:grpSpPr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05E8FC0E-924F-4560-ADE4-56F1116C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781597" y="33285932"/>
              <a:ext cx="879666" cy="879666"/>
            </a:xfrm>
            <a:prstGeom prst="rect">
              <a:avLst/>
            </a:prstGeom>
          </p:spPr>
        </p:pic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A06A1582-6892-465A-9DCD-7EB7B4B2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24413" y="33271683"/>
              <a:ext cx="879666" cy="879666"/>
            </a:xfrm>
            <a:prstGeom prst="rect">
              <a:avLst/>
            </a:prstGeom>
          </p:spPr>
        </p:pic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B74EB301-3843-432E-A720-003D9C35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63010" y="33272150"/>
              <a:ext cx="879666" cy="879666"/>
            </a:xfrm>
            <a:prstGeom prst="rect">
              <a:avLst/>
            </a:prstGeom>
          </p:spPr>
        </p:pic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62330BFF-286D-46EF-8134-EE0199BED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610010" y="33271684"/>
              <a:ext cx="879665" cy="879665"/>
            </a:xfrm>
            <a:prstGeom prst="rect">
              <a:avLst/>
            </a:prstGeom>
          </p:spPr>
        </p:pic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2B7E5E68-05DF-4D04-AD0E-B2AB44819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841575" y="34216843"/>
              <a:ext cx="879666" cy="879666"/>
            </a:xfrm>
            <a:prstGeom prst="rect">
              <a:avLst/>
            </a:prstGeom>
          </p:spPr>
        </p:pic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20AE6CDC-7E68-4871-A298-E660195C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772945" y="34202594"/>
              <a:ext cx="879666" cy="879666"/>
            </a:xfrm>
            <a:prstGeom prst="rect">
              <a:avLst/>
            </a:prstGeom>
          </p:spPr>
        </p:pic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CFCD5BFB-44C5-47C1-A015-6E111BD7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722988" y="34203061"/>
              <a:ext cx="879666" cy="879666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6B89D3FC-A0AC-4A9B-BC3E-3E411E4D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669988" y="34202595"/>
              <a:ext cx="879665" cy="87966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DA3124-E367-4843-AA5A-B121A4D68B27}"/>
                </a:ext>
              </a:extLst>
            </p:cNvPr>
            <p:cNvSpPr txBox="1"/>
            <p:nvPr/>
          </p:nvSpPr>
          <p:spPr>
            <a:xfrm>
              <a:off x="17799152" y="35189670"/>
              <a:ext cx="2318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b="1" dirty="0">
                  <a:solidFill>
                    <a:srgbClr val="8A4442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86.8 %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80FECB7-654C-477F-88F6-3492AC4DFF02}"/>
                </a:ext>
              </a:extLst>
            </p:cNvPr>
            <p:cNvSpPr txBox="1"/>
            <p:nvPr/>
          </p:nvSpPr>
          <p:spPr>
            <a:xfrm>
              <a:off x="16298113" y="35914967"/>
              <a:ext cx="493864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reduction in execution time by using</a:t>
              </a:r>
            </a:p>
            <a:p>
              <a:pPr algn="ctr"/>
              <a:r>
                <a:rPr lang="en-IN" sz="22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Dynamic A* algorithm.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B90B3A9-8E53-48D9-A13B-F148FA12B05B}"/>
                </a:ext>
              </a:extLst>
            </p:cNvPr>
            <p:cNvSpPr txBox="1"/>
            <p:nvPr/>
          </p:nvSpPr>
          <p:spPr>
            <a:xfrm>
              <a:off x="21501649" y="36034572"/>
              <a:ext cx="8274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rgbClr val="4B383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Grid Size: 5000 x 5000	      Nodes : 25M	       Edges: 49.9M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A334AB3-37FD-4B35-8ED4-E3C906062D57}"/>
                </a:ext>
              </a:extLst>
            </p:cNvPr>
            <p:cNvSpPr/>
            <p:nvPr/>
          </p:nvSpPr>
          <p:spPr>
            <a:xfrm>
              <a:off x="21501649" y="33222719"/>
              <a:ext cx="7720826" cy="807627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7977AC1-3CB7-4C8B-9FC2-5B7005C72AF2}"/>
                </a:ext>
              </a:extLst>
            </p:cNvPr>
            <p:cNvSpPr/>
            <p:nvPr/>
          </p:nvSpPr>
          <p:spPr>
            <a:xfrm>
              <a:off x="21501649" y="33222718"/>
              <a:ext cx="6837666" cy="807627"/>
            </a:xfrm>
            <a:prstGeom prst="rect">
              <a:avLst/>
            </a:prstGeom>
            <a:solidFill>
              <a:srgbClr val="AB7E5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b="1" dirty="0">
                  <a:latin typeface="Roboto" panose="02000000000000000000" pitchFamily="2" charset="0"/>
                  <a:ea typeface="Roboto" panose="02000000000000000000" pitchFamily="2" charset="0"/>
                </a:rPr>
                <a:t>Static A* Algorithm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54C9D68-FECC-4881-AF70-09B7E71DED90}"/>
                </a:ext>
              </a:extLst>
            </p:cNvPr>
            <p:cNvSpPr/>
            <p:nvPr/>
          </p:nvSpPr>
          <p:spPr>
            <a:xfrm>
              <a:off x="27524202" y="32478629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9.1s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3105B6D-5D97-44D0-94C7-42F5A63F442A}"/>
                </a:ext>
              </a:extLst>
            </p:cNvPr>
            <p:cNvSpPr/>
            <p:nvPr/>
          </p:nvSpPr>
          <p:spPr>
            <a:xfrm>
              <a:off x="21543582" y="34826948"/>
              <a:ext cx="7720826" cy="851880"/>
            </a:xfrm>
            <a:prstGeom prst="rect">
              <a:avLst/>
            </a:prstGeom>
            <a:solidFill>
              <a:srgbClr val="FBE8D3"/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F5D8770-1722-441F-A05E-45C214E72E90}"/>
                </a:ext>
              </a:extLst>
            </p:cNvPr>
            <p:cNvSpPr/>
            <p:nvPr/>
          </p:nvSpPr>
          <p:spPr>
            <a:xfrm>
              <a:off x="21543582" y="34848408"/>
              <a:ext cx="2032765" cy="807627"/>
            </a:xfrm>
            <a:prstGeom prst="rect">
              <a:avLst/>
            </a:prstGeom>
            <a:solidFill>
              <a:srgbClr val="85444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Dynamic A*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44C6737-D5FD-4307-9C20-76F50992719A}"/>
                </a:ext>
              </a:extLst>
            </p:cNvPr>
            <p:cNvSpPr/>
            <p:nvPr/>
          </p:nvSpPr>
          <p:spPr>
            <a:xfrm>
              <a:off x="23323464" y="34182224"/>
              <a:ext cx="1080000" cy="10800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700" b="1" dirty="0"/>
                <a:t>1.2s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8AC138C-B304-4836-BE62-A66A62B62682}"/>
                </a:ext>
              </a:extLst>
            </p:cNvPr>
            <p:cNvSpPr/>
            <p:nvPr/>
          </p:nvSpPr>
          <p:spPr>
            <a:xfrm>
              <a:off x="26911030" y="36888616"/>
              <a:ext cx="458235" cy="457200"/>
            </a:xfrm>
            <a:prstGeom prst="ellipse">
              <a:avLst/>
            </a:prstGeom>
            <a:solidFill>
              <a:srgbClr val="5A43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153336A-B004-425D-A4CF-F67D6518514B}"/>
                </a:ext>
              </a:extLst>
            </p:cNvPr>
            <p:cNvSpPr txBox="1"/>
            <p:nvPr/>
          </p:nvSpPr>
          <p:spPr>
            <a:xfrm>
              <a:off x="27484286" y="36901772"/>
              <a:ext cx="2152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Time in seconds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42C8FFD-C0EF-411E-94DB-08D03E1DC85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9" r="38550" b="6636"/>
          <a:stretch/>
        </p:blipFill>
        <p:spPr>
          <a:xfrm>
            <a:off x="20733510" y="7508032"/>
            <a:ext cx="8502430" cy="4718084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369929-3788-4CCD-B2BE-B68E6C9D280F}"/>
              </a:ext>
            </a:extLst>
          </p:cNvPr>
          <p:cNvGrpSpPr/>
          <p:nvPr/>
        </p:nvGrpSpPr>
        <p:grpSpPr>
          <a:xfrm>
            <a:off x="15445503" y="7350023"/>
            <a:ext cx="5520089" cy="3872664"/>
            <a:chOff x="18072807" y="19738535"/>
            <a:chExt cx="7393525" cy="5019982"/>
          </a:xfrm>
        </p:grpSpPr>
        <p:graphicFrame>
          <p:nvGraphicFramePr>
            <p:cNvPr id="163" name="Chart 162">
              <a:extLst>
                <a:ext uri="{FF2B5EF4-FFF2-40B4-BE49-F238E27FC236}">
                  <a16:creationId xmlns:a16="http://schemas.microsoft.com/office/drawing/2014/main" id="{9D5E1925-F39D-4DE9-B7B6-D717D5273B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1819518"/>
                </p:ext>
              </p:extLst>
            </p:nvPr>
          </p:nvGraphicFramePr>
          <p:xfrm>
            <a:off x="18072807" y="19738535"/>
            <a:ext cx="7393525" cy="5019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171240F-CD9F-4357-9604-D3A00FEFC3C4}"/>
                </a:ext>
              </a:extLst>
            </p:cNvPr>
            <p:cNvSpPr/>
            <p:nvPr/>
          </p:nvSpPr>
          <p:spPr>
            <a:xfrm>
              <a:off x="20832531" y="21361945"/>
              <a:ext cx="1918223" cy="1803236"/>
            </a:xfrm>
            <a:prstGeom prst="ellipse">
              <a:avLst/>
            </a:prstGeom>
            <a:solidFill>
              <a:srgbClr val="F6416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200" b="1" dirty="0">
                  <a:ea typeface="Cambria Math" panose="02040503050406030204" pitchFamily="18" charset="0"/>
                  <a:cs typeface="Arial" panose="020B0604020202020204" pitchFamily="34" charset="0"/>
                </a:rPr>
                <a:t>5</a:t>
              </a:r>
              <a:r>
                <a:rPr lang="en-IN" sz="3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080567D7-3BFF-4F51-894A-327FD3EAAE97}"/>
              </a:ext>
            </a:extLst>
          </p:cNvPr>
          <p:cNvSpPr txBox="1"/>
          <p:nvPr/>
        </p:nvSpPr>
        <p:spPr>
          <a:xfrm>
            <a:off x="-184926" y="26633322"/>
            <a:ext cx="13877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2: Execution time of static A* and dynamic A*(only insertions) on graph Wiki-Talk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6BD1B2-897B-4169-BAD9-381E7366809E}"/>
              </a:ext>
            </a:extLst>
          </p:cNvPr>
          <p:cNvGrpSpPr/>
          <p:nvPr/>
        </p:nvGrpSpPr>
        <p:grpSpPr>
          <a:xfrm>
            <a:off x="481900" y="22820160"/>
            <a:ext cx="12170516" cy="3821947"/>
            <a:chOff x="450593" y="23001398"/>
            <a:chExt cx="12170516" cy="3821947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76106BC-17FB-4348-A04E-A40F1FFCC810}"/>
                </a:ext>
              </a:extLst>
            </p:cNvPr>
            <p:cNvSpPr txBox="1"/>
            <p:nvPr/>
          </p:nvSpPr>
          <p:spPr>
            <a:xfrm>
              <a:off x="659187" y="26004239"/>
              <a:ext cx="524201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E8AC4B2-E84A-4A8A-8FC2-45A731F44692}"/>
                </a:ext>
              </a:extLst>
            </p:cNvPr>
            <p:cNvSpPr txBox="1"/>
            <p:nvPr/>
          </p:nvSpPr>
          <p:spPr>
            <a:xfrm>
              <a:off x="2540848" y="26010538"/>
              <a:ext cx="524201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B0C1164-0BCA-45BC-ABDC-D62798A4F2FF}"/>
                </a:ext>
              </a:extLst>
            </p:cNvPr>
            <p:cNvSpPr txBox="1"/>
            <p:nvPr/>
          </p:nvSpPr>
          <p:spPr>
            <a:xfrm>
              <a:off x="6105473" y="26017154"/>
              <a:ext cx="635437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15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50DA5B8-E1CE-4C1C-8A57-6154095594EE}"/>
                </a:ext>
              </a:extLst>
            </p:cNvPr>
            <p:cNvSpPr txBox="1"/>
            <p:nvPr/>
          </p:nvSpPr>
          <p:spPr>
            <a:xfrm>
              <a:off x="7995796" y="26017154"/>
              <a:ext cx="635416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CB18DE1C-4C28-472D-85E2-7CF8B5063805}"/>
                </a:ext>
              </a:extLst>
            </p:cNvPr>
            <p:cNvGrpSpPr/>
            <p:nvPr/>
          </p:nvGrpSpPr>
          <p:grpSpPr>
            <a:xfrm>
              <a:off x="826985" y="23116459"/>
              <a:ext cx="7413225" cy="2927654"/>
              <a:chOff x="826931" y="28172980"/>
              <a:chExt cx="7387104" cy="3387424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3243C87-401C-4EBD-B75E-86205B57A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931" y="28197613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2D683BB5-8CE8-4927-801D-1E6ED0323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716" y="28172984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B7DA1EE-C2AF-408B-81E1-D9EE31DC6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949" y="28172980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94D14F2-C607-4EBF-8921-2A4063394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4035" y="28172980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177E3C5-28C6-4825-AF77-DFF3824F8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408" y="28197610"/>
                <a:ext cx="0" cy="3362791"/>
              </a:xfrm>
              <a:prstGeom prst="line">
                <a:avLst/>
              </a:prstGeom>
              <a:ln>
                <a:solidFill>
                  <a:srgbClr val="FFE8C9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155C032-4B8F-4937-AD66-BB962136C509}"/>
                </a:ext>
              </a:extLst>
            </p:cNvPr>
            <p:cNvSpPr txBox="1"/>
            <p:nvPr/>
          </p:nvSpPr>
          <p:spPr>
            <a:xfrm>
              <a:off x="4288969" y="26004238"/>
              <a:ext cx="567817" cy="41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EDCC33E-A6FC-4150-97CC-E12356911CD1}"/>
                </a:ext>
              </a:extLst>
            </p:cNvPr>
            <p:cNvSpPr/>
            <p:nvPr/>
          </p:nvSpPr>
          <p:spPr>
            <a:xfrm>
              <a:off x="836138" y="23475428"/>
              <a:ext cx="6977830" cy="675776"/>
            </a:xfrm>
            <a:prstGeom prst="rect">
              <a:avLst/>
            </a:prstGeom>
            <a:solidFill>
              <a:srgbClr val="DBE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19.1 sec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FA270B86-92C1-42F5-852C-60FF33F58F43}"/>
                </a:ext>
              </a:extLst>
            </p:cNvPr>
            <p:cNvSpPr/>
            <p:nvPr/>
          </p:nvSpPr>
          <p:spPr>
            <a:xfrm>
              <a:off x="826986" y="24689376"/>
              <a:ext cx="1613804" cy="841089"/>
            </a:xfrm>
            <a:prstGeom prst="rect">
              <a:avLst/>
            </a:prstGeom>
            <a:solidFill>
              <a:srgbClr val="FEF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\</a:t>
              </a:r>
            </a:p>
          </p:txBody>
        </p:sp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E1D34324-4366-4C18-9818-2A4A95C15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9523287" y="23265315"/>
              <a:ext cx="982776" cy="982776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5BEA0030-DE39-4439-A66A-8867A3092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37944" y="24407989"/>
              <a:ext cx="777981" cy="777981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3FA4C98-1178-457A-8A7C-5D7EC027CB66}"/>
                </a:ext>
              </a:extLst>
            </p:cNvPr>
            <p:cNvSpPr txBox="1"/>
            <p:nvPr/>
          </p:nvSpPr>
          <p:spPr>
            <a:xfrm>
              <a:off x="10449401" y="24565800"/>
              <a:ext cx="217170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rgbClr val="000760"/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Dynamic A*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03A414D-4897-4B43-8ADB-CE19963E3F61}"/>
                </a:ext>
              </a:extLst>
            </p:cNvPr>
            <p:cNvSpPr txBox="1"/>
            <p:nvPr/>
          </p:nvSpPr>
          <p:spPr>
            <a:xfrm>
              <a:off x="10454297" y="23609054"/>
              <a:ext cx="186285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dirty="0">
                  <a:solidFill>
                    <a:schemeClr val="accent4">
                      <a:lumMod val="75000"/>
                    </a:schemeClr>
                  </a:solidFill>
                  <a:latin typeface="Montserrat Semi Bold" panose="00000700000000000000" pitchFamily="50" charset="0"/>
                  <a:ea typeface="Roboto" panose="02000000000000000000" pitchFamily="2" charset="0"/>
                </a:rPr>
                <a:t>Static A*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A467D1E9-F7E9-4405-8D9A-4A3CD0A6B549}"/>
                </a:ext>
              </a:extLst>
            </p:cNvPr>
            <p:cNvSpPr txBox="1"/>
            <p:nvPr/>
          </p:nvSpPr>
          <p:spPr>
            <a:xfrm>
              <a:off x="450593" y="26392458"/>
              <a:ext cx="74371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200" dirty="0">
                  <a:latin typeface="Roboto" panose="02000000000000000000" pitchFamily="2" charset="0"/>
                  <a:ea typeface="Roboto" panose="02000000000000000000" pitchFamily="2" charset="0"/>
                </a:rPr>
                <a:t>Time (in seconds)</a:t>
              </a: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4C9FD854-CE37-45B8-8A9E-CE715A7F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762545" y="23213542"/>
              <a:ext cx="1254904" cy="1230022"/>
            </a:xfrm>
            <a:prstGeom prst="rect">
              <a:avLst/>
            </a:prstGeom>
          </p:spPr>
        </p:pic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D1F2B735-5592-480B-A85A-3BF982DC8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1974790" y="23208849"/>
              <a:ext cx="1245455" cy="1245455"/>
            </a:xfrm>
            <a:prstGeom prst="rect">
              <a:avLst/>
            </a:prstGeom>
          </p:spPr>
        </p:pic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885C508F-766E-46A8-9DE2-BD141A50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3197472" y="23206798"/>
              <a:ext cx="1226385" cy="1226385"/>
            </a:xfrm>
            <a:prstGeom prst="rect">
              <a:avLst/>
            </a:prstGeom>
          </p:spPr>
        </p:pic>
        <p:pic>
          <p:nvPicPr>
            <p:cNvPr id="266" name="Graphic 265">
              <a:extLst>
                <a:ext uri="{FF2B5EF4-FFF2-40B4-BE49-F238E27FC236}">
                  <a16:creationId xmlns:a16="http://schemas.microsoft.com/office/drawing/2014/main" id="{3132AAAB-2F12-43C3-820A-75EA3E017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4443806" y="23201594"/>
              <a:ext cx="1226386" cy="1226386"/>
            </a:xfrm>
            <a:prstGeom prst="rect">
              <a:avLst/>
            </a:prstGeom>
          </p:spPr>
        </p:pic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4A8858B4-80D6-48F9-97D8-8E3D98BB5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5649353" y="23179588"/>
              <a:ext cx="1226386" cy="1226386"/>
            </a:xfrm>
            <a:prstGeom prst="rect">
              <a:avLst/>
            </a:prstGeom>
          </p:spPr>
        </p:pic>
        <p:pic>
          <p:nvPicPr>
            <p:cNvPr id="268" name="Graphic 267">
              <a:extLst>
                <a:ext uri="{FF2B5EF4-FFF2-40B4-BE49-F238E27FC236}">
                  <a16:creationId xmlns:a16="http://schemas.microsoft.com/office/drawing/2014/main" id="{3B196D8C-B7C8-40A6-BF22-746BB0958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6768512" y="23201594"/>
              <a:ext cx="1217377" cy="1217377"/>
            </a:xfrm>
            <a:prstGeom prst="rect">
              <a:avLst/>
            </a:prstGeom>
          </p:spPr>
        </p:pic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D9710832-4A2E-49BB-A802-289C94BA540F}"/>
                </a:ext>
              </a:extLst>
            </p:cNvPr>
            <p:cNvSpPr/>
            <p:nvPr/>
          </p:nvSpPr>
          <p:spPr>
            <a:xfrm>
              <a:off x="7787855" y="23487713"/>
              <a:ext cx="426236" cy="675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9" name="Graphic 268">
              <a:extLst>
                <a:ext uri="{FF2B5EF4-FFF2-40B4-BE49-F238E27FC236}">
                  <a16:creationId xmlns:a16="http://schemas.microsoft.com/office/drawing/2014/main" id="{210C780F-A99A-4CCF-A17D-D1D6C2BE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36139" y="24712836"/>
              <a:ext cx="930496" cy="841089"/>
            </a:xfrm>
            <a:prstGeom prst="rect">
              <a:avLst/>
            </a:prstGeom>
          </p:spPr>
        </p:pic>
        <p:pic>
          <p:nvPicPr>
            <p:cNvPr id="270" name="Graphic 269">
              <a:extLst>
                <a:ext uri="{FF2B5EF4-FFF2-40B4-BE49-F238E27FC236}">
                  <a16:creationId xmlns:a16="http://schemas.microsoft.com/office/drawing/2014/main" id="{10FB9EE9-0872-4A5F-8C7F-973429ABF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827146" y="24758892"/>
              <a:ext cx="738250" cy="810294"/>
            </a:xfrm>
            <a:prstGeom prst="rect">
              <a:avLst/>
            </a:prstGeom>
          </p:spPr>
        </p:pic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52867D1-FA5C-4FC8-8365-7F60301ECC03}"/>
                </a:ext>
              </a:extLst>
            </p:cNvPr>
            <p:cNvSpPr/>
            <p:nvPr/>
          </p:nvSpPr>
          <p:spPr>
            <a:xfrm>
              <a:off x="2181871" y="24690412"/>
              <a:ext cx="499201" cy="880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E52963-49D6-4E7F-B332-E6D5EDACD286}"/>
                </a:ext>
              </a:extLst>
            </p:cNvPr>
            <p:cNvSpPr txBox="1"/>
            <p:nvPr/>
          </p:nvSpPr>
          <p:spPr>
            <a:xfrm>
              <a:off x="6801590" y="23001398"/>
              <a:ext cx="1213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2785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aavi" panose="020B0502040204020203" pitchFamily="34" charset="0"/>
                </a:rPr>
                <a:t>19.1 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81A2F7C-90DE-4BEE-AA0C-51608101B117}"/>
                </a:ext>
              </a:extLst>
            </p:cNvPr>
            <p:cNvSpPr txBox="1"/>
            <p:nvPr/>
          </p:nvSpPr>
          <p:spPr>
            <a:xfrm>
              <a:off x="1490613" y="25525787"/>
              <a:ext cx="91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07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aavi" panose="020B0502040204020203" pitchFamily="34" charset="0"/>
                </a:rPr>
                <a:t>3.4 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28AC849-17DB-4A9F-A665-67085F418C1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9" r="38390" b="-219"/>
          <a:stretch/>
        </p:blipFill>
        <p:spPr>
          <a:xfrm>
            <a:off x="20938138" y="25920454"/>
            <a:ext cx="8152916" cy="4533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3F1A8-DDAA-4B5E-8D19-E144EE6965DB}"/>
              </a:ext>
            </a:extLst>
          </p:cNvPr>
          <p:cNvSpPr txBox="1"/>
          <p:nvPr/>
        </p:nvSpPr>
        <p:spPr>
          <a:xfrm>
            <a:off x="7373320" y="17885708"/>
            <a:ext cx="682914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1. For edges(u, v) inserted, add node v to 	update_list, if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&lt; f(v)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2. While update_list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a. Extract node n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b. For each child of n: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dirty="0" err="1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lock(child)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ii. if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&lt;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old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, add child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	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		iii.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unlock(child)</a:t>
            </a:r>
          </a:p>
          <a:p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 Nova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rial Nova" panose="020B0604020202020204" pitchFamily="34" charset="0"/>
                <a:cs typeface="Arial" panose="020B0604020202020204" pitchFamily="34" charset="0"/>
              </a:rPr>
              <a:t>f(v) : cost of node v = g(v) + h(v)</a:t>
            </a:r>
          </a:p>
          <a:p>
            <a:endParaRPr lang="en-IN" sz="2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0B04284-8818-4E3E-ACE4-E6959520E03E}"/>
              </a:ext>
            </a:extLst>
          </p:cNvPr>
          <p:cNvSpPr txBox="1"/>
          <p:nvPr/>
        </p:nvSpPr>
        <p:spPr>
          <a:xfrm>
            <a:off x="419165" y="14851433"/>
            <a:ext cx="13789238" cy="209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Newly added edges can alter the optimal path.</a:t>
            </a:r>
          </a:p>
          <a:p>
            <a:pPr marL="571500" indent="-5715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Domine" panose="02040503040403060204" pitchFamily="18" charset="0"/>
              </a:rPr>
              <a:t>To find the new optimal path instead of executing A* from scratch, we propagate the change to the affected  nodes of the graph.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59F200B0-1333-4283-869D-2D51372026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63075" y="18673269"/>
            <a:ext cx="692018" cy="739469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ED67DB6B-9309-41D0-81D0-4A6DC7F9A8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778" b="91111" l="9821" r="89732">
                        <a14:foregroundMark x1="55804" y1="47111" x2="55357" y2="24889"/>
                        <a14:foregroundMark x1="55357" y1="24889" x2="41518" y2="30667"/>
                        <a14:foregroundMark x1="45089" y1="8000" x2="66518" y2="20000"/>
                        <a14:foregroundMark x1="66518" y1="20000" x2="60268" y2="71556"/>
                        <a14:foregroundMark x1="60268" y1="71556" x2="47768" y2="90222"/>
                        <a14:foregroundMark x1="47768" y1="90222" x2="23661" y2="91111"/>
                        <a14:foregroundMark x1="23661" y1="91111" x2="22768" y2="36889"/>
                        <a14:foregroundMark x1="22768" y1="36889" x2="26339" y2="14667"/>
                        <a14:foregroundMark x1="26339" y1="14667" x2="42857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3645" y="18728564"/>
            <a:ext cx="692018" cy="7394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437876-D326-41FA-BD60-891E15C7F2D2}"/>
              </a:ext>
            </a:extLst>
          </p:cNvPr>
          <p:cNvSpPr txBox="1"/>
          <p:nvPr/>
        </p:nvSpPr>
        <p:spPr>
          <a:xfrm>
            <a:off x="7340868" y="17239350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CF4C50-B070-4F8E-900E-6C46EF3382CB}"/>
              </a:ext>
            </a:extLst>
          </p:cNvPr>
          <p:cNvSpPr txBox="1"/>
          <p:nvPr/>
        </p:nvSpPr>
        <p:spPr>
          <a:xfrm>
            <a:off x="619853" y="22078561"/>
            <a:ext cx="6554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1: Two threads processing newly added edge </a:t>
            </a:r>
          </a:p>
          <a:p>
            <a:r>
              <a:rPr lang="en-IN" sz="2200" dirty="0"/>
              <a:t>( shown in red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416E30-4189-4206-A689-256C40549657}"/>
              </a:ext>
            </a:extLst>
          </p:cNvPr>
          <p:cNvSpPr txBox="1"/>
          <p:nvPr/>
        </p:nvSpPr>
        <p:spPr>
          <a:xfrm>
            <a:off x="7095955" y="32825090"/>
            <a:ext cx="67303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deleted edge u → v: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f(v) from the neighbours of v.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v to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While update_list is not empty: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 node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update_list.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child of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that</a:t>
            </a:r>
          </a:p>
          <a:p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optimal_parent(child) =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f(child) &gt; f(child)</a:t>
            </a:r>
            <a:r>
              <a:rPr lang="en-IN" sz="2600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compute 		   cost of child from each of its 	    				    neighbour and add it to update_list.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3541642-22AD-4435-81F4-6E8336A2278D}"/>
              </a:ext>
            </a:extLst>
          </p:cNvPr>
          <p:cNvSpPr txBox="1"/>
          <p:nvPr/>
        </p:nvSpPr>
        <p:spPr>
          <a:xfrm>
            <a:off x="7085763" y="32110431"/>
            <a:ext cx="278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Pseudocode</a:t>
            </a:r>
            <a:r>
              <a:rPr lang="en-IN" sz="3200" baseline="300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!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Montserrat Semi Bold" panose="00000700000000000000" pitchFamily="50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8F864-DBFD-4D7F-A028-C9B4443C3BA9}"/>
              </a:ext>
            </a:extLst>
          </p:cNvPr>
          <p:cNvSpPr txBox="1"/>
          <p:nvPr/>
        </p:nvSpPr>
        <p:spPr>
          <a:xfrm>
            <a:off x="7174472" y="37059772"/>
            <a:ext cx="6926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optimal_parent(v):</a:t>
            </a:r>
            <a:r>
              <a:rPr lang="en-IN" sz="2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neighbour of node v with least f(v)</a:t>
            </a:r>
            <a:endParaRPr lang="en-IN" sz="2100" dirty="0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55175C-AAD0-4354-A3CB-D449E9991C36}"/>
              </a:ext>
            </a:extLst>
          </p:cNvPr>
          <p:cNvGrpSpPr/>
          <p:nvPr/>
        </p:nvGrpSpPr>
        <p:grpSpPr>
          <a:xfrm>
            <a:off x="1672765" y="10255692"/>
            <a:ext cx="11549275" cy="3388045"/>
            <a:chOff x="769713" y="11978381"/>
            <a:chExt cx="12062962" cy="3579973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191B8AA-D082-4C5F-99E3-9F8A0EB33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8" t="3729" r="1864" b="6311"/>
            <a:stretch/>
          </p:blipFill>
          <p:spPr>
            <a:xfrm>
              <a:off x="769713" y="11978381"/>
              <a:ext cx="11857716" cy="3428031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B0D14B2-9546-4B97-A775-F74FD695FE25}"/>
                </a:ext>
              </a:extLst>
            </p:cNvPr>
            <p:cNvSpPr txBox="1"/>
            <p:nvPr/>
          </p:nvSpPr>
          <p:spPr>
            <a:xfrm>
              <a:off x="11494335" y="15035134"/>
              <a:ext cx="1338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solidFill>
                    <a:schemeClr val="accent4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Time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988E0BB-1745-4E0A-A297-C1DF33AC7451}"/>
              </a:ext>
            </a:extLst>
          </p:cNvPr>
          <p:cNvGrpSpPr/>
          <p:nvPr/>
        </p:nvGrpSpPr>
        <p:grpSpPr>
          <a:xfrm>
            <a:off x="314046" y="8993586"/>
            <a:ext cx="14089036" cy="1092572"/>
            <a:chOff x="539173" y="22979994"/>
            <a:chExt cx="13608627" cy="130805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4CF94C8-EFE7-4C4F-B58D-9EA55ED271BC}"/>
                </a:ext>
              </a:extLst>
            </p:cNvPr>
            <p:cNvSpPr/>
            <p:nvPr/>
          </p:nvSpPr>
          <p:spPr>
            <a:xfrm>
              <a:off x="539173" y="22979994"/>
              <a:ext cx="13608627" cy="1308051"/>
            </a:xfrm>
            <a:prstGeom prst="rect">
              <a:avLst/>
            </a:prstGeom>
            <a:solidFill>
              <a:srgbClr val="1482A5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70F929B-21A4-4903-A00B-2792BB7F7FD1}"/>
                </a:ext>
              </a:extLst>
            </p:cNvPr>
            <p:cNvSpPr txBox="1"/>
            <p:nvPr/>
          </p:nvSpPr>
          <p:spPr>
            <a:xfrm>
              <a:off x="880991" y="23164212"/>
              <a:ext cx="13048398" cy="939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4500" dirty="0">
                  <a:solidFill>
                    <a:schemeClr val="bg1"/>
                  </a:solidFill>
                  <a:latin typeface="Montserrat Semi Bold" panose="00000700000000000000" pitchFamily="50" charset="0"/>
                </a:rPr>
                <a:t>Dynamic Graphs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CAB92D-B91E-4949-B6E0-CFC673071947}"/>
              </a:ext>
            </a:extLst>
          </p:cNvPr>
          <p:cNvGrpSpPr/>
          <p:nvPr/>
        </p:nvGrpSpPr>
        <p:grpSpPr>
          <a:xfrm>
            <a:off x="994580" y="36976004"/>
            <a:ext cx="5169307" cy="650561"/>
            <a:chOff x="973510" y="37278205"/>
            <a:chExt cx="5169307" cy="650561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7E0DF28-D4A3-4C8F-898B-A0324F473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510" y="37278205"/>
              <a:ext cx="745435" cy="650561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F70A2C-9A93-4EA0-8916-DDE2B1D2CA49}"/>
                </a:ext>
              </a:extLst>
            </p:cNvPr>
            <p:cNvSpPr txBox="1"/>
            <p:nvPr/>
          </p:nvSpPr>
          <p:spPr>
            <a:xfrm>
              <a:off x="1532205" y="37369093"/>
              <a:ext cx="46106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/>
                <a:t>Nodes affected by deletion of the edge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5507EF-443E-4576-B4BD-2054542F9190}"/>
              </a:ext>
            </a:extLst>
          </p:cNvPr>
          <p:cNvGrpSpPr/>
          <p:nvPr/>
        </p:nvGrpSpPr>
        <p:grpSpPr>
          <a:xfrm>
            <a:off x="496557" y="37926111"/>
            <a:ext cx="6257254" cy="4349847"/>
            <a:chOff x="734141" y="38418305"/>
            <a:chExt cx="6138927" cy="423581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A841B87-D099-4B04-96EF-5AE1CEBA9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" t="20810" r="59563" b="7109"/>
            <a:stretch/>
          </p:blipFill>
          <p:spPr>
            <a:xfrm>
              <a:off x="950298" y="38418305"/>
              <a:ext cx="5922770" cy="4235815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C699E46-0A3D-46FB-925B-2D03867F37B7}"/>
                </a:ext>
              </a:extLst>
            </p:cNvPr>
            <p:cNvSpPr txBox="1"/>
            <p:nvPr/>
          </p:nvSpPr>
          <p:spPr>
            <a:xfrm>
              <a:off x="735948" y="41476678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Deletion: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D0364DF-A91C-4633-B1E3-ABEF08E0DD9A}"/>
                </a:ext>
              </a:extLst>
            </p:cNvPr>
            <p:cNvSpPr txBox="1"/>
            <p:nvPr/>
          </p:nvSpPr>
          <p:spPr>
            <a:xfrm>
              <a:off x="734141" y="41754745"/>
              <a:ext cx="1272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Insertion: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456A582C-A7A7-45F6-A016-555DA935CED7}"/>
              </a:ext>
            </a:extLst>
          </p:cNvPr>
          <p:cNvSpPr txBox="1"/>
          <p:nvPr/>
        </p:nvSpPr>
        <p:spPr>
          <a:xfrm>
            <a:off x="16675750" y="41743852"/>
            <a:ext cx="13882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Pseudocode described above is to give a basic idea of the algorithm. It does not cover all the cases, for more        information please refer to GitHub.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992103-AB27-4811-B224-B698FD8096E6}"/>
              </a:ext>
            </a:extLst>
          </p:cNvPr>
          <p:cNvSpPr txBox="1"/>
          <p:nvPr/>
        </p:nvSpPr>
        <p:spPr>
          <a:xfrm>
            <a:off x="16444970" y="41659846"/>
            <a:ext cx="461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6416C"/>
                </a:solidFill>
              </a:rPr>
              <a:t>!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102D2F-CCC0-4D07-9E4E-225C88A2849C}"/>
              </a:ext>
            </a:extLst>
          </p:cNvPr>
          <p:cNvGrpSpPr/>
          <p:nvPr/>
        </p:nvGrpSpPr>
        <p:grpSpPr>
          <a:xfrm>
            <a:off x="1118278" y="32223640"/>
            <a:ext cx="4572390" cy="4649313"/>
            <a:chOff x="1010468" y="32536230"/>
            <a:chExt cx="4572390" cy="464931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7E1814A-3E2A-4E79-ADC7-85A7AF800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9" t="4478" r="1771" b="3196"/>
            <a:stretch/>
          </p:blipFill>
          <p:spPr>
            <a:xfrm>
              <a:off x="1010468" y="32536230"/>
              <a:ext cx="4572390" cy="464931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2BB718-FA31-4A58-97D0-392A6264418C}"/>
                </a:ext>
              </a:extLst>
            </p:cNvPr>
            <p:cNvSpPr txBox="1"/>
            <p:nvPr/>
          </p:nvSpPr>
          <p:spPr>
            <a:xfrm>
              <a:off x="1353367" y="33302623"/>
              <a:ext cx="1718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F6416C"/>
                  </a:solidFill>
                </a:rPr>
                <a:t>Deleted edge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2672A7D-B717-42B1-BDB3-2122238649BA}"/>
              </a:ext>
            </a:extLst>
          </p:cNvPr>
          <p:cNvSpPr txBox="1"/>
          <p:nvPr/>
        </p:nvSpPr>
        <p:spPr>
          <a:xfrm>
            <a:off x="1290743" y="42187926"/>
            <a:ext cx="58796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Fig 3:  Execution time vs composition of updates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03F8D2-ABED-4AB9-BAF5-FE4B1D69DBDD}"/>
              </a:ext>
            </a:extLst>
          </p:cNvPr>
          <p:cNvSpPr txBox="1"/>
          <p:nvPr/>
        </p:nvSpPr>
        <p:spPr>
          <a:xfrm>
            <a:off x="16785505" y="36904043"/>
            <a:ext cx="9341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/>
              <a:t>Fig 6: Comparison b/w static A* and dynamic A* on solving 5000 x 5000 maze</a:t>
            </a:r>
          </a:p>
        </p:txBody>
      </p:sp>
    </p:spTree>
    <p:extLst>
      <p:ext uri="{BB962C8B-B14F-4D97-AF65-F5344CB8AC3E}">
        <p14:creationId xmlns:p14="http://schemas.microsoft.com/office/powerpoint/2010/main" val="30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5191</TotalTime>
  <Words>679</Words>
  <Application>Microsoft Office PowerPoint</Application>
  <PresentationFormat>Custom</PresentationFormat>
  <Paragraphs>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Microsoft GothicNeo Light</vt:lpstr>
      <vt:lpstr>Arial</vt:lpstr>
      <vt:lpstr>Arial Nova</vt:lpstr>
      <vt:lpstr>Calibri</vt:lpstr>
      <vt:lpstr>Calibri Light</vt:lpstr>
      <vt:lpstr>Cambria Math</vt:lpstr>
      <vt:lpstr>CMR10</vt:lpstr>
      <vt:lpstr>CMTI10</vt:lpstr>
      <vt:lpstr>CMTT10</vt:lpstr>
      <vt:lpstr>Domine</vt:lpstr>
      <vt:lpstr>Montserrat Semi Bold</vt:lpstr>
      <vt:lpstr>Raavi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Koshale, Lokesh</dc:creator>
  <cp:lastModifiedBy>Koshale, Lokesh</cp:lastModifiedBy>
  <cp:revision>529</cp:revision>
  <dcterms:created xsi:type="dcterms:W3CDTF">2020-02-02T16:21:09Z</dcterms:created>
  <dcterms:modified xsi:type="dcterms:W3CDTF">2020-03-02T19:11:47Z</dcterms:modified>
</cp:coreProperties>
</file>