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155"/>
  </p:normalViewPr>
  <p:slideViewPr>
    <p:cSldViewPr snapToGrid="0" snapToObjects="1">
      <p:cViewPr>
        <p:scale>
          <a:sx n="155" d="100"/>
          <a:sy n="155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B29C-20F8-99B0-5361-0344E1C15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98C5F-0471-23D8-4DA3-5FD43EA1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C358-6F0F-DD8C-34B8-29D374CD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FD5A-E6C6-A873-84B9-CFD750D0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3AA0-F759-7F67-D1B5-74BDC1FC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3827-9767-6CDC-91CF-4633054E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5661D-7332-6D0C-E51C-06368564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F95A-47B1-8D77-835C-8137ADD1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23CC-2CA3-CF75-7FFF-0A7A794E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2E6F-8B5C-0C1F-477B-B945C85C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C06A7-B1AE-9359-2BCB-7E86E61D6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77528-F927-BDD9-024B-E6C122F8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27E6-F7E2-4B9F-B43E-264C4B4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57F3-EB9B-59AF-B6E1-63A969C1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30F0-F829-A042-FD25-0AFDE8E8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5BF-84EE-0433-AF26-7B7BAC4E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A75B-D8A7-D564-2C71-BB108F03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C381-68FF-D849-BD39-5BF7FE77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1015A-4209-8C0F-7732-8E09BF22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D569-4C8D-FFB5-C36E-6A06D023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EFFD-D0D3-DA7F-328B-45940B7D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2434-2E1B-1048-2557-21BD36C0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85E5-8467-FF14-F9B2-49C67071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F786-2F6D-E37F-0FC4-B70EB463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31F8-14FC-58EA-B879-F497C172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90B7-FA78-C975-CE1D-68169B22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081B-9D47-05C9-71A3-BF1D76840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75759-8AC7-0FC8-F5BE-9C1A70C0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6C2D-0DF4-20AD-EB6C-705D7B45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0792D-5834-1997-7BFB-FC01372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AA20-3E97-7C17-E2D1-A6DD08B7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4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F65B-E05A-61D4-37F9-DB2DF986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418C3-AA3A-208A-8850-76E0CE37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E162A-5EC4-7E03-7764-CCB71D88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574D9-FB41-A036-21A7-EEAA8EAB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292E7-0EAC-37B5-B698-881BFCB9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855EA-8985-9813-98ED-6869CEA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60384-8B9A-AAD5-3807-072DA9F8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C8E1F-912E-CC3F-489B-985F1639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3EA9-E6B5-8BB1-08F0-05879A0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FF4A8-A096-6E6B-5622-8B15E06A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6DB0E-6D21-2F6F-C2E6-50CAC316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E913-7773-5834-D651-FCB303EC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0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EDBD-63A4-BEC9-CAD5-E696DCFA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C22E9-D381-78A0-E9EC-50852653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9381D-9959-84BE-A0B5-38BE82CC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1AF-E5A7-2D09-220B-2E1ED3EA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0FA1-2253-7C03-A722-21423316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81EB6-9A9E-0390-C7BF-CE476283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3F745-5885-5445-86C6-8D4F037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07A5-A036-E45B-3873-E8FEA1A3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1F622-5D03-8738-DA01-13122A75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0D74-C403-DCBD-2FB8-F965EAE5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E6451-391E-EA43-9497-28C1F6597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C9997-C287-32D4-683C-EA37BF92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3C965-B582-E934-3BCF-DFC5CDB6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09DA-B734-DEF5-1D32-39160AEB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469A-605F-7AD6-71A5-AC7A3264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E7179-D1F7-1233-EE0A-46CC12EB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39782-EF0A-0F3B-E5AA-9BE512A2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378C-806B-BB9C-E2D0-6A8962811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CADB-CE42-824A-B8C2-6B9C6290F3D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6FC0-F0BA-0E0E-8D80-55C32F77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906A-753C-4204-F742-801D9615A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B94C-4BC6-0945-A49B-EB76A7B7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00A43A-73CD-83B4-D828-3353595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18FA9-3DEA-B325-928F-040809454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Group –</a:t>
            </a:r>
          </a:p>
          <a:p>
            <a:pPr algn="l"/>
            <a:r>
              <a:rPr lang="en-US"/>
              <a:t>Gaurav Parmar</a:t>
            </a:r>
          </a:p>
        </p:txBody>
      </p:sp>
    </p:spTree>
    <p:extLst>
      <p:ext uri="{BB962C8B-B14F-4D97-AF65-F5344CB8AC3E}">
        <p14:creationId xmlns:p14="http://schemas.microsoft.com/office/powerpoint/2010/main" val="73065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A309EF9-9004-DF78-FB7A-D070BF8A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7" y="1395123"/>
            <a:ext cx="6421395" cy="43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7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0923E3-979B-085C-B42F-2A4F3522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76" y="1038784"/>
            <a:ext cx="6767994" cy="47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8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063DCB-4D00-F396-061C-9E2413EE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51" y="899468"/>
            <a:ext cx="6539813" cy="45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7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1704EFB7-7D60-1F77-479D-B7F09BE3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48" y="622300"/>
            <a:ext cx="6350000" cy="561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8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C34559-9196-47DA-4CD1-2D177B2A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68" y="1185904"/>
            <a:ext cx="6322369" cy="444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A43A-73CD-83B4-D828-3353595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6" y="716692"/>
            <a:ext cx="4688286" cy="585574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Conclusion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3860A-A129-51B6-742A-FF1558E7D177}"/>
              </a:ext>
            </a:extLst>
          </p:cNvPr>
          <p:cNvSpPr txBox="1"/>
          <p:nvPr/>
        </p:nvSpPr>
        <p:spPr>
          <a:xfrm>
            <a:off x="453081" y="1647568"/>
            <a:ext cx="10577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Under below condition there is high likely chances that the person will fall under defaulter list and the loan will be charged off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tenure of loan is 36 months - then the changes of defaulter is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grade is 'B' then chances are more for being defaulter.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Debt-consolidation purpose is the one where we have majority of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is employee is 10+year experience and purpose of loan - "debt-consolidation" then chances are high for being defaulter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Home_ownership</a:t>
            </a:r>
            <a:r>
              <a:rPr lang="en-IN" dirty="0"/>
              <a:t> with rent status has high change of defaulter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Loan applied/sanctioned in month of </a:t>
            </a:r>
            <a:r>
              <a:rPr lang="en-IN" dirty="0" err="1"/>
              <a:t>december</a:t>
            </a:r>
            <a:r>
              <a:rPr lang="en-IN" dirty="0"/>
              <a:t> has high change of defaulter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year the count of defaulter is increasing as a pattern and majority of them comes from debt-consolidation</a:t>
            </a:r>
          </a:p>
        </p:txBody>
      </p:sp>
    </p:spTree>
    <p:extLst>
      <p:ext uri="{BB962C8B-B14F-4D97-AF65-F5344CB8AC3E}">
        <p14:creationId xmlns:p14="http://schemas.microsoft.com/office/powerpoint/2010/main" val="267702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A43A-73CD-83B4-D828-3353595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6" y="716692"/>
            <a:ext cx="4688286" cy="585574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Introduction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3860A-A129-51B6-742A-FF1558E7D177}"/>
              </a:ext>
            </a:extLst>
          </p:cNvPr>
          <p:cNvSpPr txBox="1"/>
          <p:nvPr/>
        </p:nvSpPr>
        <p:spPr>
          <a:xfrm>
            <a:off x="453081" y="1647568"/>
            <a:ext cx="10577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A 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 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which specialises in lending various types of loans to urban customers. </a:t>
            </a:r>
          </a:p>
          <a:p>
            <a:pPr algn="l" rtl="0"/>
            <a:endParaRPr lang="en-IN" dirty="0">
              <a:solidFill>
                <a:srgbClr val="091E42"/>
              </a:solidFill>
              <a:latin typeface="freight-text-pro"/>
            </a:endParaRPr>
          </a:p>
          <a:p>
            <a:pPr algn="l" rtl="0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When the company receives a loan application, the company has to make a decision for loan approval based on the applicant’s profile. </a:t>
            </a:r>
          </a:p>
          <a:p>
            <a:pPr algn="l" rtl="0"/>
            <a:endParaRPr lang="en-IN" dirty="0">
              <a:solidFill>
                <a:srgbClr val="091E42"/>
              </a:solidFill>
              <a:latin typeface="freight-text-pro"/>
            </a:endParaRPr>
          </a:p>
          <a:p>
            <a:pPr algn="l" rtl="0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Two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types of risks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are associated with the bank’s decision:</a:t>
            </a:r>
          </a:p>
          <a:p>
            <a:pPr algn="l" rtl="0"/>
            <a:endParaRPr lang="en-IN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to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If the applicant is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2252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A43A-73CD-83B4-D828-3353595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6" y="716692"/>
            <a:ext cx="4688286" cy="585574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Objective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3860A-A129-51B6-742A-FF1558E7D177}"/>
              </a:ext>
            </a:extLst>
          </p:cNvPr>
          <p:cNvSpPr txBox="1"/>
          <p:nvPr/>
        </p:nvSpPr>
        <p:spPr>
          <a:xfrm>
            <a:off x="453081" y="1647568"/>
            <a:ext cx="105773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IN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 We need to analyse the data and get to pattern/conclusion on which all factors we can decide if a particular customer who is applying for a loan will fall under defaulter’s category, and based on that the lending company can take a call like – reject the loan, increase the interest percentage, or reducing the loan amount, </a:t>
            </a:r>
            <a:r>
              <a:rPr lang="en-IN" dirty="0" err="1">
                <a:solidFill>
                  <a:srgbClr val="091E42"/>
                </a:solidFill>
                <a:latin typeface="freight-text-pro"/>
              </a:rPr>
              <a:t>inc</a:t>
            </a:r>
            <a:r>
              <a:rPr lang="en-IN" dirty="0">
                <a:solidFill>
                  <a:srgbClr val="091E42"/>
                </a:solidFill>
                <a:latin typeface="freight-text-pro"/>
              </a:rPr>
              <a:t>/dec the loan tenure.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 We need to analyse the loan, customer parameters and get insight out of it.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IN" dirty="0">
              <a:solidFill>
                <a:srgbClr val="091E42"/>
              </a:solidFill>
              <a:latin typeface="freight-text-pro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Also lending company should be getting details on factors which can help in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396781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0A43A-73CD-83B4-D828-3353595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A63A3EC-A416-DE16-58BE-2127F46A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647749"/>
            <a:ext cx="6780700" cy="55601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771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A43A-73CD-83B4-D828-3353595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6" y="716692"/>
            <a:ext cx="4688286" cy="585574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Steps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3860A-A129-51B6-742A-FF1558E7D177}"/>
              </a:ext>
            </a:extLst>
          </p:cNvPr>
          <p:cNvSpPr txBox="1"/>
          <p:nvPr/>
        </p:nvSpPr>
        <p:spPr>
          <a:xfrm>
            <a:off x="453081" y="1647568"/>
            <a:ext cx="10577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IN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 Read the data</a:t>
            </a:r>
            <a:r>
              <a:rPr lang="en-IN" dirty="0">
                <a:solidFill>
                  <a:srgbClr val="091E42"/>
                </a:solidFill>
                <a:latin typeface="freight-text-pro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Understand the columns available and there definition.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Remove column with all blank/null values.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Generate list of columns having max count of missing data and purge those columns.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Fix missing values for available columns based on mean/median.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Generate derived columns if required.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Fix data type for required columns.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Retain columns which can actually generate insight and purge behavioural columns.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Find outliers and fix them.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Plot the data and do </a:t>
            </a:r>
            <a:r>
              <a:rPr lang="en-IN" dirty="0" err="1">
                <a:solidFill>
                  <a:srgbClr val="091E42"/>
                </a:solidFill>
                <a:latin typeface="freight-text-pro"/>
              </a:rPr>
              <a:t>comparision</a:t>
            </a:r>
            <a:r>
              <a:rPr lang="en-IN" dirty="0">
                <a:solidFill>
                  <a:srgbClr val="091E42"/>
                </a:solidFill>
                <a:latin typeface="freight-text-pro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Generate univariant, bivariant, multivariant plot and understand the pattern.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Understand the results of all plots and patterns.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Final verdict.</a:t>
            </a:r>
          </a:p>
        </p:txBody>
      </p:sp>
    </p:spTree>
    <p:extLst>
      <p:ext uri="{BB962C8B-B14F-4D97-AF65-F5344CB8AC3E}">
        <p14:creationId xmlns:p14="http://schemas.microsoft.com/office/powerpoint/2010/main" val="297692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D13F44-E4C3-9655-9985-E2BB7AF2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2665" y="643466"/>
            <a:ext cx="640483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875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801D11A-2946-D285-5FB3-912C6B4B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7" y="1097520"/>
            <a:ext cx="7933740" cy="46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8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8A236A5-30F0-1409-22E4-D52CD95C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232" y="701131"/>
            <a:ext cx="640483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79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B98B11-04B9-785B-25E1-8A7BE9174EB2}"/>
              </a:ext>
            </a:extLst>
          </p:cNvPr>
          <p:cNvSpPr txBox="1">
            <a:spLocks/>
          </p:cNvSpPr>
          <p:nvPr/>
        </p:nvSpPr>
        <p:spPr>
          <a:xfrm>
            <a:off x="844378" y="2154195"/>
            <a:ext cx="4688286" cy="585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4D8DB6-95A5-0150-C924-DD95F1E6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5" y="934781"/>
            <a:ext cx="6902965" cy="47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9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471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freight-text-pro</vt:lpstr>
      <vt:lpstr>Office Theme</vt:lpstr>
      <vt:lpstr>LENDING CLUB CASE STUDY</vt:lpstr>
      <vt:lpstr>Introduction</vt:lpstr>
      <vt:lpstr>Objective</vt:lpstr>
      <vt:lpstr>Data Analysis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Parmar, Gaurav</dc:creator>
  <cp:lastModifiedBy>Parmar, Gaurav</cp:lastModifiedBy>
  <cp:revision>2</cp:revision>
  <dcterms:created xsi:type="dcterms:W3CDTF">2022-06-08T16:29:35Z</dcterms:created>
  <dcterms:modified xsi:type="dcterms:W3CDTF">2022-06-08T17:02:38Z</dcterms:modified>
</cp:coreProperties>
</file>