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83" r:id="rId2"/>
    <p:sldId id="284" r:id="rId3"/>
    <p:sldId id="285" r:id="rId4"/>
    <p:sldId id="286" r:id="rId5"/>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2" autoAdjust="0"/>
    <p:restoredTop sz="94660"/>
  </p:normalViewPr>
  <p:slideViewPr>
    <p:cSldViewPr snapToGrid="0">
      <p:cViewPr varScale="1">
        <p:scale>
          <a:sx n="52" d="100"/>
          <a:sy n="52" d="100"/>
        </p:scale>
        <p:origin x="1152"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F08630-20AD-204E-C403-D456E097FE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E7F67F-36F8-9AB0-3965-8BCC0E160073}"/>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2A586B8F-4B11-5580-BB5E-37A6507B923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69759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F7D946-757E-8E6F-D0DE-8FA3167406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8927B3-A543-4155-B65F-60FAA373E4D2}"/>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853005B4-A679-3034-E937-48B328FA663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788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39093-D718-0F24-3274-BB3B4EF1EF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C87DE0-3E5F-2D2F-F80C-E3C87F856632}"/>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21B49CBE-0F5C-3117-4B36-6F8DA556212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1522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EAC9B4-A5F3-926E-85B6-F088E36383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730963-A6C3-9C6B-83B8-8C572A33503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E1F920DC-1C3B-473E-E0C3-4B139FA5B48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48693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5B3CCD-4C98-0617-B59B-283D17A51D82}"/>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34BB7798-7AFB-C5FF-DD52-E776065738DB}"/>
              </a:ext>
            </a:extLst>
          </p:cNvPr>
          <p:cNvSpPr/>
          <p:nvPr/>
        </p:nvSpPr>
        <p:spPr>
          <a:xfrm>
            <a:off x="952498" y="743995"/>
            <a:ext cx="35578651" cy="1508105"/>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8600" dirty="0">
                <a:latin typeface="Open Sans" panose="020B0606030504020204" pitchFamily="34" charset="0"/>
                <a:ea typeface="Open Sans" panose="020B0606030504020204" pitchFamily="34" charset="0"/>
                <a:cs typeface="Open Sans" panose="020B0606030504020204" pitchFamily="34" charset="0"/>
              </a:rPr>
              <a:t>Implement </a:t>
            </a:r>
            <a:r>
              <a:rPr lang="en-US" sz="8600" dirty="0" err="1">
                <a:latin typeface="Open Sans" panose="020B0606030504020204" pitchFamily="34" charset="0"/>
                <a:ea typeface="Open Sans" panose="020B0606030504020204" pitchFamily="34" charset="0"/>
                <a:cs typeface="Open Sans" panose="020B0606030504020204" pitchFamily="34" charset="0"/>
              </a:rPr>
              <a:t>DiceGame</a:t>
            </a:r>
            <a:r>
              <a:rPr lang="en-US" sz="8600" dirty="0">
                <a:latin typeface="Open Sans" panose="020B0606030504020204" pitchFamily="34" charset="0"/>
                <a:ea typeface="Open Sans" panose="020B0606030504020204" pitchFamily="34" charset="0"/>
                <a:cs typeface="Open Sans" panose="020B0606030504020204" pitchFamily="34" charset="0"/>
              </a:rPr>
              <a:t>, DicePlayer and run game with </a:t>
            </a:r>
            <a:r>
              <a:rPr lang="en-US" sz="8600" dirty="0" err="1">
                <a:latin typeface="Open Sans" panose="020B0606030504020204" pitchFamily="34" charset="0"/>
                <a:ea typeface="Open Sans" panose="020B0606030504020204" pitchFamily="34" charset="0"/>
                <a:cs typeface="Open Sans" panose="020B0606030504020204" pitchFamily="34" charset="0"/>
              </a:rPr>
              <a:t>GameConsole</a:t>
            </a:r>
            <a:endParaRPr lang="en-US" sz="8600" dirty="0">
              <a:latin typeface="Open Sans" panose="020B0606030504020204" pitchFamily="34" charset="0"/>
              <a:ea typeface="Open Sans" panose="020B0606030504020204" pitchFamily="34" charset="0"/>
              <a:cs typeface="Open Sans" panose="020B0606030504020204" pitchFamily="34" charset="0"/>
            </a:endParaRPr>
          </a:p>
        </p:txBody>
      </p:sp>
      <p:sp>
        <p:nvSpPr>
          <p:cNvPr id="128" name="Shape 128">
            <a:extLst>
              <a:ext uri="{FF2B5EF4-FFF2-40B4-BE49-F238E27FC236}">
                <a16:creationId xmlns:a16="http://schemas.microsoft.com/office/drawing/2014/main" id="{EFE3BDAB-D185-D842-2E0D-3F3FA269DDD8}"/>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D781FA73-1D2E-BDC4-4CEA-4004825C8BC6}"/>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991B26FA-DB83-6277-4BFF-39D64548507B}"/>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EB2072ED-D951-A44E-D6DF-869103E0B2C8}"/>
              </a:ext>
            </a:extLst>
          </p:cNvPr>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Bonus Challenge (</a:t>
            </a:r>
            <a:r>
              <a:rPr lang="en-US" sz="4500" dirty="0" err="1">
                <a:latin typeface="Open Sans" panose="020B0606030504020204" pitchFamily="34" charset="0"/>
                <a:ea typeface="Open Sans" panose="020B0606030504020204" pitchFamily="34" charset="0"/>
                <a:cs typeface="Open Sans" panose="020B0606030504020204" pitchFamily="34" charset="0"/>
              </a:rPr>
              <a:t>DiceGame</a:t>
            </a:r>
            <a:r>
              <a:rPr lang="en-US" sz="4500" dirty="0">
                <a:latin typeface="Open Sans" panose="020B0606030504020204" pitchFamily="34" charset="0"/>
                <a:ea typeface="Open Sans" panose="020B0606030504020204" pitchFamily="34" charset="0"/>
                <a:cs typeface="Open Sans" panose="020B0606030504020204" pitchFamily="34" charset="0"/>
              </a:rPr>
              <a:t> with Scoring)</a:t>
            </a:r>
          </a:p>
        </p:txBody>
      </p:sp>
      <p:sp>
        <p:nvSpPr>
          <p:cNvPr id="8" name="Rectangle 7">
            <a:extLst>
              <a:ext uri="{FF2B5EF4-FFF2-40B4-BE49-F238E27FC236}">
                <a16:creationId xmlns:a16="http://schemas.microsoft.com/office/drawing/2014/main" id="{D874659D-AB90-03DF-DF0D-3001313C5992}"/>
              </a:ext>
            </a:extLst>
          </p:cNvPr>
          <p:cNvSpPr/>
          <p:nvPr/>
        </p:nvSpPr>
        <p:spPr>
          <a:xfrm>
            <a:off x="952501" y="2363483"/>
            <a:ext cx="34782670" cy="15847030"/>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video is the bonus section of the last challenge.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part, you'll implement the </a:t>
            </a:r>
            <a:r>
              <a:rPr lang="en-US" sz="6400" dirty="0" err="1">
                <a:latin typeface="Open Sans" panose="020B0606030504020204" pitchFamily="34" charset="0"/>
                <a:ea typeface="Open Sans" panose="020B0606030504020204" pitchFamily="34" charset="0"/>
                <a:cs typeface="Open Sans" panose="020B0606030504020204" pitchFamily="34" charset="0"/>
              </a:rPr>
              <a:t>DiceGame</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dirty="0" err="1">
                <a:latin typeface="Open Sans" panose="020B0606030504020204" pitchFamily="34" charset="0"/>
                <a:ea typeface="Open Sans" panose="020B0606030504020204" pitchFamily="34" charset="0"/>
                <a:cs typeface="Open Sans" panose="020B0606030504020204" pitchFamily="34" charset="0"/>
              </a:rPr>
              <a:t>DicePlayer</a:t>
            </a:r>
            <a:r>
              <a:rPr lang="en-US" sz="6400" dirty="0">
                <a:latin typeface="Open Sans" panose="020B0606030504020204" pitchFamily="34" charset="0"/>
                <a:ea typeface="Open Sans" panose="020B0606030504020204" pitchFamily="34" charset="0"/>
                <a:cs typeface="Open Sans" panose="020B0606030504020204" pitchFamily="34" charset="0"/>
              </a:rPr>
              <a:t> classes, and score dice combinations for a player's score card.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should implement Scoring as shown on this slide, which I've shown you in the previous video.</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code is implemented as an </a:t>
            </a:r>
            <a:r>
              <a:rPr lang="en-US" sz="6400" dirty="0" err="1">
                <a:latin typeface="Open Sans" panose="020B0606030504020204" pitchFamily="34" charset="0"/>
                <a:ea typeface="Open Sans" panose="020B0606030504020204" pitchFamily="34" charset="0"/>
                <a:cs typeface="Open Sans" panose="020B0606030504020204" pitchFamily="34" charset="0"/>
              </a:rPr>
              <a:t>enum</a:t>
            </a:r>
            <a:r>
              <a:rPr lang="en-US" sz="6400" dirty="0">
                <a:latin typeface="Open Sans" panose="020B0606030504020204" pitchFamily="34" charset="0"/>
                <a:ea typeface="Open Sans" panose="020B0606030504020204" pitchFamily="34" charset="0"/>
                <a:cs typeface="Open Sans" panose="020B0606030504020204" pitchFamily="34" charset="0"/>
              </a:rPr>
              <a:t> (</a:t>
            </a:r>
            <a:r>
              <a:rPr lang="en-US" sz="6400" dirty="0" err="1">
                <a:latin typeface="Open Sans" panose="020B0606030504020204" pitchFamily="34" charset="0"/>
                <a:ea typeface="Open Sans" panose="020B0606030504020204" pitchFamily="34" charset="0"/>
                <a:cs typeface="Open Sans" panose="020B0606030504020204" pitchFamily="34" charset="0"/>
              </a:rPr>
              <a:t>dev.lpa.dice.ScoredItem</a:t>
            </a:r>
            <a:r>
              <a:rPr lang="en-US" sz="6400" dirty="0">
                <a:latin typeface="Open Sans" panose="020B0606030504020204" pitchFamily="34" charset="0"/>
                <a:ea typeface="Open Sans" panose="020B0606030504020204" pitchFamily="34" charset="0"/>
                <a:cs typeface="Open Sans" panose="020B0606030504020204" pitchFamily="34" charset="0"/>
              </a:rPr>
              <a:t>), in the code in the resources section of this video.</a:t>
            </a:r>
          </a:p>
        </p:txBody>
      </p:sp>
      <p:graphicFrame>
        <p:nvGraphicFramePr>
          <p:cNvPr id="3" name="Table 2">
            <a:extLst>
              <a:ext uri="{FF2B5EF4-FFF2-40B4-BE49-F238E27FC236}">
                <a16:creationId xmlns:a16="http://schemas.microsoft.com/office/drawing/2014/main" id="{50275C21-E25F-93DB-9D3B-C28CBCAB644F}"/>
              </a:ext>
            </a:extLst>
          </p:cNvPr>
          <p:cNvGraphicFramePr>
            <a:graphicFrameLocks noGrp="1"/>
          </p:cNvGraphicFramePr>
          <p:nvPr>
            <p:extLst>
              <p:ext uri="{D42A27DB-BD31-4B8C-83A1-F6EECF244321}">
                <p14:modId xmlns:p14="http://schemas.microsoft.com/office/powerpoint/2010/main" val="1675789525"/>
              </p:ext>
            </p:extLst>
          </p:nvPr>
        </p:nvGraphicFramePr>
        <p:xfrm>
          <a:off x="952499" y="8645774"/>
          <a:ext cx="34782669" cy="6676606"/>
        </p:xfrm>
        <a:graphic>
          <a:graphicData uri="http://schemas.openxmlformats.org/drawingml/2006/table">
            <a:tbl>
              <a:tblPr firstRow="1" bandRow="1">
                <a:tableStyleId>{5C22544A-7EE6-4342-B048-85BDC9FD1C3A}</a:tableStyleId>
              </a:tblPr>
              <a:tblGrid>
                <a:gridCol w="4262052">
                  <a:extLst>
                    <a:ext uri="{9D8B030D-6E8A-4147-A177-3AD203B41FA5}">
                      <a16:colId xmlns:a16="http://schemas.microsoft.com/office/drawing/2014/main" val="2844207666"/>
                    </a:ext>
                  </a:extLst>
                </a:gridCol>
                <a:gridCol w="4176584">
                  <a:extLst>
                    <a:ext uri="{9D8B030D-6E8A-4147-A177-3AD203B41FA5}">
                      <a16:colId xmlns:a16="http://schemas.microsoft.com/office/drawing/2014/main" val="1891655341"/>
                    </a:ext>
                  </a:extLst>
                </a:gridCol>
                <a:gridCol w="4967416">
                  <a:extLst>
                    <a:ext uri="{9D8B030D-6E8A-4147-A177-3AD203B41FA5}">
                      <a16:colId xmlns:a16="http://schemas.microsoft.com/office/drawing/2014/main" val="878172116"/>
                    </a:ext>
                  </a:extLst>
                </a:gridCol>
                <a:gridCol w="1037968">
                  <a:extLst>
                    <a:ext uri="{9D8B030D-6E8A-4147-A177-3AD203B41FA5}">
                      <a16:colId xmlns:a16="http://schemas.microsoft.com/office/drawing/2014/main" val="2373354816"/>
                    </a:ext>
                  </a:extLst>
                </a:gridCol>
                <a:gridCol w="4337222">
                  <a:extLst>
                    <a:ext uri="{9D8B030D-6E8A-4147-A177-3AD203B41FA5}">
                      <a16:colId xmlns:a16="http://schemas.microsoft.com/office/drawing/2014/main" val="630362828"/>
                    </a:ext>
                  </a:extLst>
                </a:gridCol>
                <a:gridCol w="2977978">
                  <a:extLst>
                    <a:ext uri="{9D8B030D-6E8A-4147-A177-3AD203B41FA5}">
                      <a16:colId xmlns:a16="http://schemas.microsoft.com/office/drawing/2014/main" val="3176130164"/>
                    </a:ext>
                  </a:extLst>
                </a:gridCol>
                <a:gridCol w="13023449">
                  <a:extLst>
                    <a:ext uri="{9D8B030D-6E8A-4147-A177-3AD203B41FA5}">
                      <a16:colId xmlns:a16="http://schemas.microsoft.com/office/drawing/2014/main" val="3920081115"/>
                    </a:ext>
                  </a:extLst>
                </a:gridCol>
              </a:tblGrid>
              <a:tr h="1028290">
                <a:tc>
                  <a:txBody>
                    <a:bodyPr/>
                    <a:lstStyle/>
                    <a:p>
                      <a:pPr marL="180000" algn="l"/>
                      <a:r>
                        <a:rPr lang="en-US" sz="40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ScoreCard</a:t>
                      </a:r>
                      <a:r>
                        <a:rPr lang="en-US" sz="4000" dirty="0">
                          <a:solidFill>
                            <a:schemeClr val="tx1"/>
                          </a:solidFill>
                          <a:latin typeface="Open Sans" panose="020B0606030504020204" pitchFamily="34" charset="0"/>
                          <a:ea typeface="Open Sans" panose="020B0606030504020204" pitchFamily="34" charset="0"/>
                          <a:cs typeface="Open Sans" panose="020B0606030504020204" pitchFamily="34" charset="0"/>
                        </a:rPr>
                        <a:t> Item</a:t>
                      </a:r>
                      <a:endParaRPr lang="en-PH" sz="4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000" dirty="0">
                          <a:solidFill>
                            <a:schemeClr val="tx1"/>
                          </a:solidFill>
                          <a:latin typeface="Open Sans" panose="020B0606030504020204" pitchFamily="34" charset="0"/>
                          <a:ea typeface="Open Sans" panose="020B0606030504020204" pitchFamily="34" charset="0"/>
                          <a:cs typeface="Open Sans" panose="020B0606030504020204" pitchFamily="34" charset="0"/>
                        </a:rPr>
                        <a:t>Score</a:t>
                      </a:r>
                      <a:endParaRPr lang="en-PH" sz="4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PH" sz="4000" dirty="0">
                          <a:solidFill>
                            <a:schemeClr val="tx1"/>
                          </a:solidFill>
                          <a:latin typeface="Open Sans" panose="020B0606030504020204" pitchFamily="34" charset="0"/>
                          <a:ea typeface="Open Sans" panose="020B0606030504020204" pitchFamily="34" charset="0"/>
                          <a:cs typeface="Open Sans" panose="020B0606030504020204" pitchFamily="34" charset="0"/>
                        </a:rPr>
                        <a:t>Conditions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endParaRPr lang="en-PH" sz="4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PH" sz="40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ScoreCard</a:t>
                      </a:r>
                      <a:r>
                        <a:rPr lang="en-PH" sz="4000" dirty="0">
                          <a:solidFill>
                            <a:schemeClr val="tx1"/>
                          </a:solidFill>
                          <a:latin typeface="Open Sans" panose="020B0606030504020204" pitchFamily="34" charset="0"/>
                          <a:ea typeface="Open Sans" panose="020B0606030504020204" pitchFamily="34" charset="0"/>
                          <a:cs typeface="Open Sans" panose="020B0606030504020204" pitchFamily="34" charset="0"/>
                        </a:rPr>
                        <a:t> Item</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PH" sz="4000" dirty="0">
                          <a:solidFill>
                            <a:schemeClr val="tx1"/>
                          </a:solidFill>
                          <a:latin typeface="Open Sans" panose="020B0606030504020204" pitchFamily="34" charset="0"/>
                          <a:ea typeface="Open Sans" panose="020B0606030504020204" pitchFamily="34" charset="0"/>
                          <a:cs typeface="Open Sans" panose="020B0606030504020204" pitchFamily="34" charset="0"/>
                        </a:rPr>
                        <a:t>Score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PH" sz="4000" dirty="0">
                          <a:solidFill>
                            <a:schemeClr val="tx1"/>
                          </a:solidFill>
                          <a:latin typeface="Open Sans" panose="020B0606030504020204" pitchFamily="34" charset="0"/>
                          <a:ea typeface="Open Sans" panose="020B0606030504020204" pitchFamily="34" charset="0"/>
                          <a:cs typeface="Open Sans" panose="020B0606030504020204" pitchFamily="34" charset="0"/>
                        </a:rPr>
                        <a:t>Conditions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941386">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Aces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1 * number of 1's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US" sz="3600" dirty="0">
                          <a:effectLst/>
                          <a:latin typeface="Open Sans" panose="020B0606030504020204" pitchFamily="34" charset="0"/>
                          <a:ea typeface="Open Sans" panose="020B0606030504020204" pitchFamily="34" charset="0"/>
                          <a:cs typeface="Open Sans" panose="020B0606030504020204" pitchFamily="34" charset="0"/>
                        </a:rPr>
                        <a:t>Score = 0 if no ones</a:t>
                      </a:r>
                      <a:endParaRPr lang="en-PH" sz="3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endParaRPr lang="en-PH" sz="3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Three of Kind</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Sum of Dice</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US" sz="3600">
                          <a:effectLst/>
                          <a:latin typeface="Open Sans" panose="020B0606030504020204" pitchFamily="34" charset="0"/>
                          <a:ea typeface="Open Sans" panose="020B0606030504020204" pitchFamily="34" charset="0"/>
                          <a:cs typeface="Open Sans" panose="020B0606030504020204" pitchFamily="34" charset="0"/>
                        </a:rPr>
                        <a:t>Must of three of one number, or Score = 0</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941386">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Twos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2 * number of 2's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US" sz="3600" dirty="0">
                          <a:effectLst/>
                          <a:latin typeface="Open Sans" panose="020B0606030504020204" pitchFamily="34" charset="0"/>
                          <a:ea typeface="Open Sans" panose="020B0606030504020204" pitchFamily="34" charset="0"/>
                          <a:cs typeface="Open Sans" panose="020B0606030504020204" pitchFamily="34" charset="0"/>
                        </a:rPr>
                        <a:t>Score = 0 if no twos</a:t>
                      </a:r>
                      <a:endParaRPr lang="en-PH" sz="3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endParaRPr lang="en-PH" sz="3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Four of Kind</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a:effectLst/>
                          <a:latin typeface="Open Sans" panose="020B0606030504020204" pitchFamily="34" charset="0"/>
                          <a:ea typeface="Open Sans" panose="020B0606030504020204" pitchFamily="34" charset="0"/>
                          <a:cs typeface="Open Sans" panose="020B0606030504020204" pitchFamily="34" charset="0"/>
                        </a:rPr>
                        <a:t>Sum of Dice</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US" sz="3600">
                          <a:effectLst/>
                          <a:latin typeface="Open Sans" panose="020B0606030504020204" pitchFamily="34" charset="0"/>
                          <a:ea typeface="Open Sans" panose="020B0606030504020204" pitchFamily="34" charset="0"/>
                          <a:cs typeface="Open Sans" panose="020B0606030504020204" pitchFamily="34" charset="0"/>
                        </a:rPr>
                        <a:t>Must of three of one number, or Score = 0 </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19889924"/>
                  </a:ext>
                </a:extLst>
              </a:tr>
              <a:tr h="941386">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Threes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3 * number of 3's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US" sz="3600" dirty="0">
                          <a:effectLst/>
                          <a:latin typeface="Open Sans" panose="020B0606030504020204" pitchFamily="34" charset="0"/>
                          <a:ea typeface="Open Sans" panose="020B0606030504020204" pitchFamily="34" charset="0"/>
                          <a:cs typeface="Open Sans" panose="020B0606030504020204" pitchFamily="34" charset="0"/>
                        </a:rPr>
                        <a:t>Score = 0 if no threes</a:t>
                      </a:r>
                      <a:endParaRPr lang="en-PH" sz="3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endParaRPr lang="en-PH" sz="3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Five of Kind</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50 pts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US" sz="3600" dirty="0">
                          <a:effectLst/>
                          <a:latin typeface="Open Sans" panose="020B0606030504020204" pitchFamily="34" charset="0"/>
                          <a:ea typeface="Open Sans" panose="020B0606030504020204" pitchFamily="34" charset="0"/>
                          <a:cs typeface="Open Sans" panose="020B0606030504020204" pitchFamily="34" charset="0"/>
                        </a:rPr>
                        <a:t>Must of three of one number, or Score = 0 </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25445274"/>
                  </a:ext>
                </a:extLst>
              </a:tr>
              <a:tr h="941386">
                <a:tc>
                  <a:txBody>
                    <a:bodyPr/>
                    <a:lstStyle/>
                    <a:p>
                      <a:pPr marL="180000" algn="l" fontAlgn="t"/>
                      <a:r>
                        <a:rPr lang="en-PH" sz="3600">
                          <a:effectLst/>
                          <a:latin typeface="Open Sans" panose="020B0606030504020204" pitchFamily="34" charset="0"/>
                          <a:ea typeface="Open Sans" panose="020B0606030504020204" pitchFamily="34" charset="0"/>
                          <a:cs typeface="Open Sans" panose="020B0606030504020204" pitchFamily="34" charset="0"/>
                        </a:rPr>
                        <a:t>Fours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a:effectLst/>
                          <a:latin typeface="Open Sans" panose="020B0606030504020204" pitchFamily="34" charset="0"/>
                          <a:ea typeface="Open Sans" panose="020B0606030504020204" pitchFamily="34" charset="0"/>
                          <a:cs typeface="Open Sans" panose="020B0606030504020204" pitchFamily="34" charset="0"/>
                        </a:rPr>
                        <a:t>4 * number of 4's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US" sz="3600" dirty="0">
                          <a:effectLst/>
                          <a:latin typeface="Open Sans" panose="020B0606030504020204" pitchFamily="34" charset="0"/>
                          <a:ea typeface="Open Sans" panose="020B0606030504020204" pitchFamily="34" charset="0"/>
                          <a:cs typeface="Open Sans" panose="020B0606030504020204" pitchFamily="34" charset="0"/>
                        </a:rPr>
                        <a:t>Score = 0 if no fours</a:t>
                      </a:r>
                      <a:endParaRPr lang="en-PH" sz="3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endParaRPr lang="en-PH" sz="3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Small Straight </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30 pts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US" sz="3600">
                          <a:effectLst/>
                          <a:latin typeface="Open Sans" panose="020B0606030504020204" pitchFamily="34" charset="0"/>
                          <a:ea typeface="Open Sans" panose="020B0606030504020204" pitchFamily="34" charset="0"/>
                          <a:cs typeface="Open Sans" panose="020B0606030504020204" pitchFamily="34" charset="0"/>
                        </a:rPr>
                        <a:t>Must have 5 contiguous number, or Score = 0</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83007156"/>
                  </a:ext>
                </a:extLst>
              </a:tr>
              <a:tr h="941386">
                <a:tc>
                  <a:txBody>
                    <a:bodyPr/>
                    <a:lstStyle/>
                    <a:p>
                      <a:pPr marL="180000" algn="l" fontAlgn="t"/>
                      <a:r>
                        <a:rPr lang="en-PH" sz="3600">
                          <a:effectLst/>
                          <a:latin typeface="Open Sans" panose="020B0606030504020204" pitchFamily="34" charset="0"/>
                          <a:ea typeface="Open Sans" panose="020B0606030504020204" pitchFamily="34" charset="0"/>
                          <a:cs typeface="Open Sans" panose="020B0606030504020204" pitchFamily="34" charset="0"/>
                        </a:rPr>
                        <a:t>Fives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a:effectLst/>
                          <a:latin typeface="Open Sans" panose="020B0606030504020204" pitchFamily="34" charset="0"/>
                          <a:ea typeface="Open Sans" panose="020B0606030504020204" pitchFamily="34" charset="0"/>
                          <a:cs typeface="Open Sans" panose="020B0606030504020204" pitchFamily="34" charset="0"/>
                        </a:rPr>
                        <a:t>5 * number of 5's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US" sz="3600" dirty="0">
                          <a:effectLst/>
                          <a:latin typeface="Open Sans" panose="020B0606030504020204" pitchFamily="34" charset="0"/>
                          <a:ea typeface="Open Sans" panose="020B0606030504020204" pitchFamily="34" charset="0"/>
                          <a:cs typeface="Open Sans" panose="020B0606030504020204" pitchFamily="34" charset="0"/>
                        </a:rPr>
                        <a:t>Score = 0 if no fives</a:t>
                      </a:r>
                      <a:endParaRPr lang="en-PH" sz="3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endParaRPr lang="en-PH" sz="3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Large Straight</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40 pts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US" sz="3600" dirty="0">
                          <a:effectLst/>
                          <a:latin typeface="Open Sans" panose="020B0606030504020204" pitchFamily="34" charset="0"/>
                          <a:ea typeface="Open Sans" panose="020B0606030504020204" pitchFamily="34" charset="0"/>
                          <a:cs typeface="Open Sans" panose="020B0606030504020204" pitchFamily="34" charset="0"/>
                        </a:rPr>
                        <a:t>Must have 5 contiguous numbers, or Score = 0</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97491613"/>
                  </a:ext>
                </a:extLst>
              </a:tr>
              <a:tr h="941386">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Sixes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a:effectLst/>
                          <a:latin typeface="Open Sans" panose="020B0606030504020204" pitchFamily="34" charset="0"/>
                          <a:ea typeface="Open Sans" panose="020B0606030504020204" pitchFamily="34" charset="0"/>
                          <a:cs typeface="Open Sans" panose="020B0606030504020204" pitchFamily="34" charset="0"/>
                        </a:rPr>
                        <a:t>6 * number of 6's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US" sz="3600" dirty="0">
                          <a:effectLst/>
                          <a:latin typeface="Open Sans" panose="020B0606030504020204" pitchFamily="34" charset="0"/>
                          <a:ea typeface="Open Sans" panose="020B0606030504020204" pitchFamily="34" charset="0"/>
                          <a:cs typeface="Open Sans" panose="020B0606030504020204" pitchFamily="34" charset="0"/>
                        </a:rPr>
                        <a:t>Score = 0 if no sixes</a:t>
                      </a:r>
                      <a:endParaRPr lang="en-PH" sz="3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endParaRPr lang="en-PH" sz="3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Full House </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25 pts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US" sz="3600" dirty="0">
                          <a:effectLst/>
                          <a:latin typeface="Open Sans" panose="020B0606030504020204" pitchFamily="34" charset="0"/>
                          <a:ea typeface="Open Sans" panose="020B0606030504020204" pitchFamily="34" charset="0"/>
                          <a:cs typeface="Open Sans" panose="020B0606030504020204" pitchFamily="34" charset="0"/>
                        </a:rPr>
                        <a:t>Must have 3 of one value, and 2 of another, or Score = 0.  </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53942264"/>
                  </a:ext>
                </a:extLst>
              </a:tr>
            </a:tbl>
          </a:graphicData>
        </a:graphic>
      </p:graphicFrame>
    </p:spTree>
    <p:extLst>
      <p:ext uri="{BB962C8B-B14F-4D97-AF65-F5344CB8AC3E}">
        <p14:creationId xmlns:p14="http://schemas.microsoft.com/office/powerpoint/2010/main" val="2717404383"/>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00FFE-4538-ECC0-A6AE-2C05A3787F1F}"/>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AA06623E-1AA9-1582-434C-85A05F8DE2C5}"/>
              </a:ext>
            </a:extLst>
          </p:cNvPr>
          <p:cNvSpPr/>
          <p:nvPr/>
        </p:nvSpPr>
        <p:spPr>
          <a:xfrm>
            <a:off x="952498" y="435072"/>
            <a:ext cx="35126604" cy="1769715"/>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500" dirty="0">
                <a:latin typeface="Open Sans" panose="020B0606030504020204" pitchFamily="34" charset="0"/>
                <a:ea typeface="Open Sans" panose="020B0606030504020204" pitchFamily="34" charset="0"/>
                <a:cs typeface="Open Sans" panose="020B0606030504020204" pitchFamily="34" charset="0"/>
              </a:rPr>
              <a:t>Implement </a:t>
            </a:r>
            <a:r>
              <a:rPr lang="en-US" sz="10500" dirty="0" err="1">
                <a:latin typeface="Open Sans" panose="020B0606030504020204" pitchFamily="34" charset="0"/>
                <a:ea typeface="Open Sans" panose="020B0606030504020204" pitchFamily="34" charset="0"/>
                <a:cs typeface="Open Sans" panose="020B0606030504020204" pitchFamily="34" charset="0"/>
              </a:rPr>
              <a:t>DiceGame</a:t>
            </a:r>
            <a:r>
              <a:rPr lang="en-US" sz="10500" dirty="0">
                <a:latin typeface="Open Sans" panose="020B0606030504020204" pitchFamily="34" charset="0"/>
                <a:ea typeface="Open Sans" panose="020B0606030504020204" pitchFamily="34" charset="0"/>
                <a:cs typeface="Open Sans" panose="020B0606030504020204" pitchFamily="34" charset="0"/>
              </a:rPr>
              <a:t> and run game with </a:t>
            </a:r>
            <a:r>
              <a:rPr lang="en-US" sz="10500" dirty="0" err="1">
                <a:latin typeface="Open Sans" panose="020B0606030504020204" pitchFamily="34" charset="0"/>
                <a:ea typeface="Open Sans" panose="020B0606030504020204" pitchFamily="34" charset="0"/>
                <a:cs typeface="Open Sans" panose="020B0606030504020204" pitchFamily="34" charset="0"/>
              </a:rPr>
              <a:t>GameConsole</a:t>
            </a:r>
            <a:endParaRPr lang="en-US" sz="10500" dirty="0">
              <a:latin typeface="Open Sans" panose="020B0606030504020204" pitchFamily="34" charset="0"/>
              <a:ea typeface="Open Sans" panose="020B0606030504020204" pitchFamily="34" charset="0"/>
              <a:cs typeface="Open Sans" panose="020B0606030504020204" pitchFamily="34" charset="0"/>
            </a:endParaRPr>
          </a:p>
        </p:txBody>
      </p:sp>
      <p:sp>
        <p:nvSpPr>
          <p:cNvPr id="128" name="Shape 128">
            <a:extLst>
              <a:ext uri="{FF2B5EF4-FFF2-40B4-BE49-F238E27FC236}">
                <a16:creationId xmlns:a16="http://schemas.microsoft.com/office/drawing/2014/main" id="{96177838-669E-44D3-E221-1A5FFF4537F1}"/>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EECB568C-4325-4F72-3449-BB51E09042FB}"/>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B2E63226-E4B4-1FAF-E168-CD6119F992C2}"/>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2C24B55E-53EC-0935-62D9-E8921E0C68FA}"/>
              </a:ext>
            </a:extLst>
          </p:cNvPr>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Bonus Challenge (</a:t>
            </a:r>
            <a:r>
              <a:rPr lang="en-US" sz="4500" dirty="0" err="1">
                <a:latin typeface="Open Sans" panose="020B0606030504020204" pitchFamily="34" charset="0"/>
                <a:ea typeface="Open Sans" panose="020B0606030504020204" pitchFamily="34" charset="0"/>
                <a:cs typeface="Open Sans" panose="020B0606030504020204" pitchFamily="34" charset="0"/>
              </a:rPr>
              <a:t>DiceGame</a:t>
            </a:r>
            <a:r>
              <a:rPr lang="en-US" sz="4500" dirty="0">
                <a:latin typeface="Open Sans" panose="020B0606030504020204" pitchFamily="34" charset="0"/>
                <a:ea typeface="Open Sans" panose="020B0606030504020204" pitchFamily="34" charset="0"/>
                <a:cs typeface="Open Sans" panose="020B0606030504020204" pitchFamily="34" charset="0"/>
              </a:rPr>
              <a:t> with Scoring)</a:t>
            </a:r>
          </a:p>
        </p:txBody>
      </p:sp>
      <p:pic>
        <p:nvPicPr>
          <p:cNvPr id="4" name="Picture 3">
            <a:extLst>
              <a:ext uri="{FF2B5EF4-FFF2-40B4-BE49-F238E27FC236}">
                <a16:creationId xmlns:a16="http://schemas.microsoft.com/office/drawing/2014/main" id="{5469D383-121D-749F-DFBE-4F07011BD88B}"/>
              </a:ext>
            </a:extLst>
          </p:cNvPr>
          <p:cNvPicPr>
            <a:picLocks noChangeAspect="1"/>
          </p:cNvPicPr>
          <p:nvPr/>
        </p:nvPicPr>
        <p:blipFill>
          <a:blip r:embed="rId4"/>
          <a:stretch>
            <a:fillRect/>
          </a:stretch>
        </p:blipFill>
        <p:spPr>
          <a:xfrm>
            <a:off x="952498" y="4311089"/>
            <a:ext cx="27974670" cy="11951823"/>
          </a:xfrm>
          <a:prstGeom prst="rect">
            <a:avLst/>
          </a:prstGeom>
        </p:spPr>
      </p:pic>
    </p:spTree>
    <p:extLst>
      <p:ext uri="{BB962C8B-B14F-4D97-AF65-F5344CB8AC3E}">
        <p14:creationId xmlns:p14="http://schemas.microsoft.com/office/powerpoint/2010/main" val="1765028818"/>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6CBB3-1669-E35B-C155-CAA39F33B26A}"/>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F5F546A6-B4D3-BB68-EE5D-22CA6FB22335}"/>
              </a:ext>
            </a:extLst>
          </p:cNvPr>
          <p:cNvSpPr/>
          <p:nvPr/>
        </p:nvSpPr>
        <p:spPr>
          <a:xfrm>
            <a:off x="952498" y="435072"/>
            <a:ext cx="35126604" cy="1769715"/>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500" dirty="0">
                <a:latin typeface="Open Sans" panose="020B0606030504020204" pitchFamily="34" charset="0"/>
                <a:ea typeface="Open Sans" panose="020B0606030504020204" pitchFamily="34" charset="0"/>
                <a:cs typeface="Open Sans" panose="020B0606030504020204" pitchFamily="34" charset="0"/>
              </a:rPr>
              <a:t>Implement </a:t>
            </a:r>
            <a:r>
              <a:rPr lang="en-US" sz="10500" dirty="0" err="1">
                <a:latin typeface="Open Sans" panose="020B0606030504020204" pitchFamily="34" charset="0"/>
                <a:ea typeface="Open Sans" panose="020B0606030504020204" pitchFamily="34" charset="0"/>
                <a:cs typeface="Open Sans" panose="020B0606030504020204" pitchFamily="34" charset="0"/>
              </a:rPr>
              <a:t>DiceGame</a:t>
            </a:r>
            <a:r>
              <a:rPr lang="en-US" sz="10500" dirty="0">
                <a:latin typeface="Open Sans" panose="020B0606030504020204" pitchFamily="34" charset="0"/>
                <a:ea typeface="Open Sans" panose="020B0606030504020204" pitchFamily="34" charset="0"/>
                <a:cs typeface="Open Sans" panose="020B0606030504020204" pitchFamily="34" charset="0"/>
              </a:rPr>
              <a:t> and run game with </a:t>
            </a:r>
            <a:r>
              <a:rPr lang="en-US" sz="10500" dirty="0" err="1">
                <a:latin typeface="Open Sans" panose="020B0606030504020204" pitchFamily="34" charset="0"/>
                <a:ea typeface="Open Sans" panose="020B0606030504020204" pitchFamily="34" charset="0"/>
                <a:cs typeface="Open Sans" panose="020B0606030504020204" pitchFamily="34" charset="0"/>
              </a:rPr>
              <a:t>GameConsole</a:t>
            </a:r>
            <a:endParaRPr lang="en-US" sz="10500" dirty="0">
              <a:latin typeface="Open Sans" panose="020B0606030504020204" pitchFamily="34" charset="0"/>
              <a:ea typeface="Open Sans" panose="020B0606030504020204" pitchFamily="34" charset="0"/>
              <a:cs typeface="Open Sans" panose="020B0606030504020204" pitchFamily="34" charset="0"/>
            </a:endParaRPr>
          </a:p>
        </p:txBody>
      </p:sp>
      <p:sp>
        <p:nvSpPr>
          <p:cNvPr id="128" name="Shape 128">
            <a:extLst>
              <a:ext uri="{FF2B5EF4-FFF2-40B4-BE49-F238E27FC236}">
                <a16:creationId xmlns:a16="http://schemas.microsoft.com/office/drawing/2014/main" id="{6EECCA96-7E56-EB3D-BC53-E91DA36F2EA2}"/>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F7EF5FF5-F3C1-22F3-7B10-9D7B3C8B41F3}"/>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257D2A0F-129F-0F78-3B03-BAD408925A17}"/>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57DA6BBA-132A-A019-88AB-B9824FD12148}"/>
              </a:ext>
            </a:extLst>
          </p:cNvPr>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Bonus Challenge (</a:t>
            </a:r>
            <a:r>
              <a:rPr lang="en-US" sz="4500" dirty="0" err="1">
                <a:latin typeface="Open Sans" panose="020B0606030504020204" pitchFamily="34" charset="0"/>
                <a:ea typeface="Open Sans" panose="020B0606030504020204" pitchFamily="34" charset="0"/>
                <a:cs typeface="Open Sans" panose="020B0606030504020204" pitchFamily="34" charset="0"/>
              </a:rPr>
              <a:t>DiceGame</a:t>
            </a:r>
            <a:r>
              <a:rPr lang="en-US" sz="4500" dirty="0">
                <a:latin typeface="Open Sans" panose="020B0606030504020204" pitchFamily="34" charset="0"/>
                <a:ea typeface="Open Sans" panose="020B0606030504020204" pitchFamily="34" charset="0"/>
                <a:cs typeface="Open Sans" panose="020B0606030504020204" pitchFamily="34" charset="0"/>
              </a:rPr>
              <a:t> with Scoring)</a:t>
            </a:r>
          </a:p>
        </p:txBody>
      </p:sp>
      <p:sp>
        <p:nvSpPr>
          <p:cNvPr id="2" name="Rectangle 1">
            <a:extLst>
              <a:ext uri="{FF2B5EF4-FFF2-40B4-BE49-F238E27FC236}">
                <a16:creationId xmlns:a16="http://schemas.microsoft.com/office/drawing/2014/main" id="{3A189652-908B-E6D7-2FF2-E838594DC5EE}"/>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err="1">
                <a:latin typeface="Open Sans" panose="020B0606030504020204" pitchFamily="34" charset="0"/>
                <a:ea typeface="Open Sans" panose="020B0606030504020204" pitchFamily="34" charset="0"/>
                <a:cs typeface="Open Sans" panose="020B0606030504020204" pitchFamily="34" charset="0"/>
              </a:rPr>
              <a:t>DicePlayer</a:t>
            </a:r>
            <a:r>
              <a:rPr lang="en-US" sz="6400" dirty="0">
                <a:latin typeface="Open Sans" panose="020B0606030504020204" pitchFamily="34" charset="0"/>
                <a:ea typeface="Open Sans" panose="020B0606030504020204" pitchFamily="34" charset="0"/>
                <a:cs typeface="Open Sans" panose="020B0606030504020204" pitchFamily="34" charset="0"/>
              </a:rPr>
              <a:t> should implement Player.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Each </a:t>
            </a:r>
            <a:r>
              <a:rPr lang="en-US" sz="6400" dirty="0" err="1">
                <a:latin typeface="Open Sans" panose="020B0606030504020204" pitchFamily="34" charset="0"/>
                <a:ea typeface="Open Sans" panose="020B0606030504020204" pitchFamily="34" charset="0"/>
                <a:cs typeface="Open Sans" panose="020B0606030504020204" pitchFamily="34" charset="0"/>
              </a:rPr>
              <a:t>DicePlayer</a:t>
            </a:r>
            <a:r>
              <a:rPr lang="en-US" sz="6400" dirty="0">
                <a:latin typeface="Open Sans" panose="020B0606030504020204" pitchFamily="34" charset="0"/>
                <a:ea typeface="Open Sans" panose="020B0606030504020204" pitchFamily="34" charset="0"/>
                <a:cs typeface="Open Sans" panose="020B0606030504020204" pitchFamily="34" charset="0"/>
              </a:rPr>
              <a:t> should have a </a:t>
            </a:r>
            <a:r>
              <a:rPr lang="en-US" sz="6400" dirty="0" err="1">
                <a:latin typeface="Open Sans" panose="020B0606030504020204" pitchFamily="34" charset="0"/>
                <a:ea typeface="Open Sans" panose="020B0606030504020204" pitchFamily="34" charset="0"/>
                <a:cs typeface="Open Sans" panose="020B0606030504020204" pitchFamily="34" charset="0"/>
              </a:rPr>
              <a:t>ScoreCard</a:t>
            </a:r>
            <a:r>
              <a:rPr lang="en-US" sz="6400" dirty="0">
                <a:latin typeface="Open Sans" panose="020B0606030504020204" pitchFamily="34" charset="0"/>
                <a:ea typeface="Open Sans" panose="020B0606030504020204" pitchFamily="34" charset="0"/>
                <a:cs typeface="Open Sans" panose="020B0606030504020204" pitchFamily="34" charset="0"/>
              </a:rPr>
              <a:t> with a place for each of the scored items, initialized to an unscored value when the player is created.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I'll be using an </a:t>
            </a:r>
            <a:r>
              <a:rPr lang="en-US" sz="6400" dirty="0" err="1">
                <a:latin typeface="Open Sans" panose="020B0606030504020204" pitchFamily="34" charset="0"/>
                <a:ea typeface="Open Sans" panose="020B0606030504020204" pitchFamily="34" charset="0"/>
                <a:cs typeface="Open Sans" panose="020B0606030504020204" pitchFamily="34" charset="0"/>
              </a:rPr>
              <a:t>EnumMap</a:t>
            </a:r>
            <a:r>
              <a:rPr lang="en-US" sz="6400" dirty="0">
                <a:latin typeface="Open Sans" panose="020B0606030504020204" pitchFamily="34" charset="0"/>
                <a:ea typeface="Open Sans" panose="020B0606030504020204" pitchFamily="34" charset="0"/>
                <a:cs typeface="Open Sans" panose="020B0606030504020204" pitchFamily="34" charset="0"/>
              </a:rPr>
              <a:t> for the Player's scorecard.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roll the dice action should match what you built in the previous challenge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means the player should be able to choose to keep the dice, re roll them all, or pick only some of the dice to re roll.  You can maintain the current dice values as a field on your </a:t>
            </a:r>
            <a:r>
              <a:rPr lang="en-US" sz="6400" dirty="0" err="1">
                <a:latin typeface="Open Sans" panose="020B0606030504020204" pitchFamily="34" charset="0"/>
                <a:ea typeface="Open Sans" panose="020B0606030504020204" pitchFamily="34" charset="0"/>
                <a:cs typeface="Open Sans" panose="020B0606030504020204" pitchFamily="34" charset="0"/>
              </a:rPr>
              <a:t>DicePlayer</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3260414976"/>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8B0566-6B06-95B9-45E4-82851899D3CA}"/>
            </a:ext>
          </a:extLst>
        </p:cNvPr>
        <p:cNvGrpSpPr/>
        <p:nvPr/>
      </p:nvGrpSpPr>
      <p:grpSpPr>
        <a:xfrm>
          <a:off x="0" y="0"/>
          <a:ext cx="0" cy="0"/>
          <a:chOff x="0" y="0"/>
          <a:chExt cx="0" cy="0"/>
        </a:xfrm>
      </p:grpSpPr>
      <p:sp>
        <p:nvSpPr>
          <p:cNvPr id="128" name="Shape 128">
            <a:extLst>
              <a:ext uri="{FF2B5EF4-FFF2-40B4-BE49-F238E27FC236}">
                <a16:creationId xmlns:a16="http://schemas.microsoft.com/office/drawing/2014/main" id="{D1F2566C-32D3-B577-DD91-AE8ABDC4FFEB}"/>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A1E27D2A-68DA-6592-6C83-A4DF45A7FC55}"/>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D727E777-3C1A-BE2E-92F9-CB5AEF919B74}"/>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5666BD41-BAD9-0BAD-03F6-CBB062C0A5FC}"/>
              </a:ext>
            </a:extLst>
          </p:cNvPr>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Bonus Challenge (</a:t>
            </a:r>
            <a:r>
              <a:rPr lang="en-US" sz="4500" dirty="0" err="1">
                <a:latin typeface="Open Sans" panose="020B0606030504020204" pitchFamily="34" charset="0"/>
                <a:ea typeface="Open Sans" panose="020B0606030504020204" pitchFamily="34" charset="0"/>
                <a:cs typeface="Open Sans" panose="020B0606030504020204" pitchFamily="34" charset="0"/>
              </a:rPr>
              <a:t>DiceGame</a:t>
            </a:r>
            <a:r>
              <a:rPr lang="en-US" sz="4500" dirty="0">
                <a:latin typeface="Open Sans" panose="020B0606030504020204" pitchFamily="34" charset="0"/>
                <a:ea typeface="Open Sans" panose="020B0606030504020204" pitchFamily="34" charset="0"/>
                <a:cs typeface="Open Sans" panose="020B0606030504020204" pitchFamily="34" charset="0"/>
              </a:rPr>
              <a:t> with Scoring)</a:t>
            </a:r>
          </a:p>
        </p:txBody>
      </p:sp>
      <p:sp>
        <p:nvSpPr>
          <p:cNvPr id="2" name="Rectangle 1">
            <a:extLst>
              <a:ext uri="{FF2B5EF4-FFF2-40B4-BE49-F238E27FC236}">
                <a16:creationId xmlns:a16="http://schemas.microsoft.com/office/drawing/2014/main" id="{8304B4F1-2BDA-AFD4-655C-C6C93D021A3C}"/>
              </a:ext>
            </a:extLst>
          </p:cNvPr>
          <p:cNvSpPr/>
          <p:nvPr/>
        </p:nvSpPr>
        <p:spPr>
          <a:xfrm>
            <a:off x="952501" y="4285904"/>
            <a:ext cx="19164299"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Each player must pick the item on the score card to use, to get a score for their dice combination.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Once an item is scored, it can't be rescored, so display only valid unscored items, for your player to select from.</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Sample output for selecting how the dice should be scored is shown on this slide.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should be presented after the user selects Enter, during the roll the dice action.</a:t>
            </a:r>
          </a:p>
        </p:txBody>
      </p:sp>
      <p:sp>
        <p:nvSpPr>
          <p:cNvPr id="3" name="Shape 126">
            <a:extLst>
              <a:ext uri="{FF2B5EF4-FFF2-40B4-BE49-F238E27FC236}">
                <a16:creationId xmlns:a16="http://schemas.microsoft.com/office/drawing/2014/main" id="{81479441-4135-D3A2-0587-D3253B68D04B}"/>
              </a:ext>
            </a:extLst>
          </p:cNvPr>
          <p:cNvSpPr/>
          <p:nvPr/>
        </p:nvSpPr>
        <p:spPr>
          <a:xfrm>
            <a:off x="952498" y="459786"/>
            <a:ext cx="25817965"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Implement </a:t>
            </a:r>
            <a:r>
              <a:rPr lang="en-US" sz="10800" dirty="0" err="1">
                <a:latin typeface="Open Sans" panose="020B0606030504020204" pitchFamily="34" charset="0"/>
                <a:ea typeface="Open Sans" panose="020B0606030504020204" pitchFamily="34" charset="0"/>
                <a:cs typeface="Open Sans" panose="020B0606030504020204" pitchFamily="34" charset="0"/>
              </a:rPr>
              <a:t>DicePlayer's</a:t>
            </a:r>
            <a:r>
              <a:rPr lang="en-US" sz="10800" dirty="0">
                <a:latin typeface="Open Sans" panose="020B0606030504020204" pitchFamily="34" charset="0"/>
                <a:ea typeface="Open Sans" panose="020B0606030504020204" pitchFamily="34" charset="0"/>
                <a:cs typeface="Open Sans" panose="020B0606030504020204" pitchFamily="34" charset="0"/>
              </a:rPr>
              <a:t> scoring method</a:t>
            </a:r>
          </a:p>
        </p:txBody>
      </p:sp>
      <p:pic>
        <p:nvPicPr>
          <p:cNvPr id="5" name="Picture 4">
            <a:extLst>
              <a:ext uri="{FF2B5EF4-FFF2-40B4-BE49-F238E27FC236}">
                <a16:creationId xmlns:a16="http://schemas.microsoft.com/office/drawing/2014/main" id="{DBE0C43C-C02A-37A7-E97D-0FA0661E4A2E}"/>
              </a:ext>
            </a:extLst>
          </p:cNvPr>
          <p:cNvPicPr>
            <a:picLocks noChangeAspect="1"/>
          </p:cNvPicPr>
          <p:nvPr/>
        </p:nvPicPr>
        <p:blipFill>
          <a:blip r:embed="rId4"/>
          <a:stretch>
            <a:fillRect/>
          </a:stretch>
        </p:blipFill>
        <p:spPr>
          <a:xfrm>
            <a:off x="20870562" y="3666271"/>
            <a:ext cx="14864606" cy="13241459"/>
          </a:xfrm>
          <a:prstGeom prst="rect">
            <a:avLst/>
          </a:prstGeom>
        </p:spPr>
      </p:pic>
    </p:spTree>
    <p:extLst>
      <p:ext uri="{BB962C8B-B14F-4D97-AF65-F5344CB8AC3E}">
        <p14:creationId xmlns:p14="http://schemas.microsoft.com/office/powerpoint/2010/main" val="1492881192"/>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645</TotalTime>
  <Words>505</Words>
  <Application>Microsoft Office PowerPoint</Application>
  <PresentationFormat>Custom</PresentationFormat>
  <Paragraphs>72</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Helvetica</vt:lpstr>
      <vt:lpstr>Helvetica Light</vt:lpstr>
      <vt:lpstr>Helvetica Neue</vt:lpstr>
      <vt:lpstr>Open Sans</vt:lpstr>
      <vt:lpstr>White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166</cp:revision>
  <dcterms:modified xsi:type="dcterms:W3CDTF">2024-11-07T07:56:10Z</dcterms:modified>
</cp:coreProperties>
</file>