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84" r:id="rId2"/>
    <p:sldId id="285" r:id="rId3"/>
    <p:sldId id="286" r:id="rId4"/>
    <p:sldId id="287" r:id="rId5"/>
    <p:sldId id="288" r:id="rId6"/>
    <p:sldId id="289" r:id="rId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8FDB8-5E7C-651B-6440-D5DB921CAD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F07B6B-FF85-A4AB-20F0-94285CD81DA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255B8DF-9951-EB97-26E5-0A901B4E3D6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806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F7B78-A9DE-663C-E8D0-B24A4AA28E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186EB3-2EFD-E2F1-5DCC-DCB56BC84A1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C89A8FA-0E2F-F2BE-5917-90267C04BBF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960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429C0-C347-53DB-6EC2-1C896B34D9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5F7394-4A29-666C-BE2A-C07B40BCFD3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0DB2DD-D47E-7DE6-1970-D63D2A0D52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896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D7E67-8971-630E-A441-02FCF7D8F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134D4-EF85-A802-DC98-AF7A968A6DE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8208996-FFC5-2746-5695-5942734BEFA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4525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6B41F-4073-5E0F-EF4D-4AFEE24852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36B1B4-BBE0-D4D0-8CBB-9D90218331E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2A0905E-44DB-102E-E40F-37C83790937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029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C265F-C316-075B-A388-79B7011D5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E00079-E325-5A12-232E-93FF3122C34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4F9F53-5A8D-EF34-C32B-7FA96B9E196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587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docs.oracle.com/en/java/javase/17/docs/api/java.base/java/util/ResourceBundle.html#default_behavio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2AD1E-EF9F-3694-0862-0BE9D1F12F15}"/>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0F452017-54B9-CC85-CD6C-D351D32793EA}"/>
              </a:ext>
            </a:extLst>
          </p:cNvPr>
          <p:cNvSpPr/>
          <p:nvPr/>
        </p:nvSpPr>
        <p:spPr>
          <a:xfrm>
            <a:off x="952498" y="459786"/>
            <a:ext cx="1692290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ResourceBundle class</a:t>
            </a:r>
          </a:p>
        </p:txBody>
      </p:sp>
      <p:sp>
        <p:nvSpPr>
          <p:cNvPr id="128" name="Shape 128">
            <a:extLst>
              <a:ext uri="{FF2B5EF4-FFF2-40B4-BE49-F238E27FC236}">
                <a16:creationId xmlns:a16="http://schemas.microsoft.com/office/drawing/2014/main" id="{47D40F15-1924-001B-27FC-6CC106D9A027}"/>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66C291BC-4039-F12F-7624-B0A34729197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02C52DD4-F3F4-56E8-2A29-88768E1153CF}"/>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86069E08-E2C3-0EA2-3E0E-463B4BBAB230}"/>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0946CD49-78D5-AC0F-8630-986761B6149D}"/>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is an abstract class in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a:t>
            </a:r>
            <a:r>
              <a:rPr lang="en-US" sz="6400" dirty="0">
                <a:latin typeface="Open Sans" panose="020B0606030504020204" pitchFamily="34" charset="0"/>
                <a:ea typeface="Open Sans" panose="020B0606030504020204" pitchFamily="34" charset="0"/>
                <a:cs typeface="Open Sans" panose="020B0606030504020204" pitchFamily="34" charset="0"/>
              </a:rPr>
              <a:t>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implement classes that extend this abstract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get an instance of a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by calling one of several static </a:t>
            </a:r>
            <a:r>
              <a:rPr lang="en-US" sz="6400" dirty="0" err="1">
                <a:latin typeface="Open Sans" panose="020B0606030504020204" pitchFamily="34" charset="0"/>
                <a:ea typeface="Open Sans" panose="020B0606030504020204" pitchFamily="34" charset="0"/>
                <a:cs typeface="Open Sans" panose="020B0606030504020204" pitchFamily="34" charset="0"/>
              </a:rPr>
              <a:t>getBundle</a:t>
            </a:r>
            <a:r>
              <a:rPr lang="en-US" sz="6400" dirty="0">
                <a:latin typeface="Open Sans" panose="020B0606030504020204" pitchFamily="34" charset="0"/>
                <a:ea typeface="Open Sans" panose="020B0606030504020204" pitchFamily="34" charset="0"/>
                <a:cs typeface="Open Sans" panose="020B0606030504020204" pitchFamily="34" charset="0"/>
              </a:rPr>
              <a:t> methods, on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latter approach is dependent on resource data, either stored in a series of files, or provided by a service.</a:t>
            </a:r>
          </a:p>
        </p:txBody>
      </p:sp>
    </p:spTree>
    <p:extLst>
      <p:ext uri="{BB962C8B-B14F-4D97-AF65-F5344CB8AC3E}">
        <p14:creationId xmlns:p14="http://schemas.microsoft.com/office/powerpoint/2010/main" val="380360713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D295E-95FC-27B4-D3B3-8854249D7C12}"/>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F7326B11-B38F-6B4D-5F7F-720E4DC91557}"/>
              </a:ext>
            </a:extLst>
          </p:cNvPr>
          <p:cNvSpPr/>
          <p:nvPr/>
        </p:nvSpPr>
        <p:spPr>
          <a:xfrm>
            <a:off x="952498" y="459786"/>
            <a:ext cx="263934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data in a .properties file</a:t>
            </a:r>
          </a:p>
        </p:txBody>
      </p:sp>
      <p:sp>
        <p:nvSpPr>
          <p:cNvPr id="128" name="Shape 128">
            <a:extLst>
              <a:ext uri="{FF2B5EF4-FFF2-40B4-BE49-F238E27FC236}">
                <a16:creationId xmlns:a16="http://schemas.microsoft.com/office/drawing/2014/main" id="{5F0D52BA-7911-D9EE-9722-83902240695C}"/>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47734E77-3EC8-1E04-CFDE-2073ED3AAE96}"/>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DE59CE56-590C-7D8C-9433-DF222C2B235D}"/>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ABA67466-B3A7-084E-72F6-7C0FD52DED50}"/>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C811A6D5-DB0C-9E2B-0A8D-B6223FB79CE8}"/>
              </a:ext>
            </a:extLst>
          </p:cNvPr>
          <p:cNvSpPr/>
          <p:nvPr/>
        </p:nvSpPr>
        <p:spPr>
          <a:xfrm>
            <a:off x="952502" y="2644348"/>
            <a:ext cx="22401768" cy="1528695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Data that's customized is often textual, in the form of user messages, button labels or menu items, but may contain other elements such as images or audio components.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date, the most common method of supplying data for a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is using the properties file.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simple text file, containing key value pairs.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key is a string, a name to be used when the data is requested, and the value is also a single text literal.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properties file name includes a base name, called the bundle name and some part of the Locale identifier, and ends with the extension .properties.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I'm showing an example of a base </a:t>
            </a:r>
            <a:r>
              <a:rPr lang="en-US" sz="6400" dirty="0" err="1">
                <a:latin typeface="Open Sans" panose="020B0606030504020204" pitchFamily="34" charset="0"/>
                <a:ea typeface="Open Sans" panose="020B0606030504020204" pitchFamily="34" charset="0"/>
                <a:cs typeface="Open Sans" panose="020B0606030504020204" pitchFamily="34" charset="0"/>
              </a:rPr>
              <a:t>TextMessages</a:t>
            </a:r>
            <a:r>
              <a:rPr lang="en-US" sz="6400" dirty="0">
                <a:latin typeface="Open Sans" panose="020B0606030504020204" pitchFamily="34" charset="0"/>
                <a:ea typeface="Open Sans" panose="020B0606030504020204" pitchFamily="34" charset="0"/>
                <a:cs typeface="Open Sans" panose="020B0606030504020204" pitchFamily="34" charset="0"/>
              </a:rPr>
              <a:t> properties file.</a:t>
            </a:r>
          </a:p>
        </p:txBody>
      </p:sp>
      <p:pic>
        <p:nvPicPr>
          <p:cNvPr id="3" name="Picture 2">
            <a:extLst>
              <a:ext uri="{FF2B5EF4-FFF2-40B4-BE49-F238E27FC236}">
                <a16:creationId xmlns:a16="http://schemas.microsoft.com/office/drawing/2014/main" id="{F423CE69-7109-4B8F-80AC-3D95A381D0F5}"/>
              </a:ext>
            </a:extLst>
          </p:cNvPr>
          <p:cNvPicPr>
            <a:picLocks noChangeAspect="1"/>
          </p:cNvPicPr>
          <p:nvPr/>
        </p:nvPicPr>
        <p:blipFill>
          <a:blip r:embed="rId4"/>
          <a:stretch>
            <a:fillRect/>
          </a:stretch>
        </p:blipFill>
        <p:spPr>
          <a:xfrm>
            <a:off x="25362458" y="5950892"/>
            <a:ext cx="9508310" cy="7662153"/>
          </a:xfrm>
          <a:prstGeom prst="rect">
            <a:avLst/>
          </a:prstGeom>
        </p:spPr>
      </p:pic>
    </p:spTree>
    <p:extLst>
      <p:ext uri="{BB962C8B-B14F-4D97-AF65-F5344CB8AC3E}">
        <p14:creationId xmlns:p14="http://schemas.microsoft.com/office/powerpoint/2010/main" val="76955010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3C5E9-DAF4-FF7F-D6B3-252970446B0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EDE3D402-BC6C-648D-77B0-9C260A8AD0A6}"/>
              </a:ext>
            </a:extLst>
          </p:cNvPr>
          <p:cNvSpPr/>
          <p:nvPr/>
        </p:nvSpPr>
        <p:spPr>
          <a:xfrm>
            <a:off x="952498" y="459786"/>
            <a:ext cx="1394772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data</a:t>
            </a:r>
          </a:p>
        </p:txBody>
      </p:sp>
      <p:sp>
        <p:nvSpPr>
          <p:cNvPr id="128" name="Shape 128">
            <a:extLst>
              <a:ext uri="{FF2B5EF4-FFF2-40B4-BE49-F238E27FC236}">
                <a16:creationId xmlns:a16="http://schemas.microsoft.com/office/drawing/2014/main" id="{E9F35326-969B-629E-A2E4-B6C3AB2CD7B8}"/>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AB94EA83-0570-720F-0C31-5403A1BE7A0F}"/>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133F492-5754-8040-20B0-3E97227CD7C3}"/>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916A0506-8019-8049-9489-ACBBE4735870}"/>
              </a:ext>
            </a:extLst>
          </p:cNvPr>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D0786268-3369-1782-6489-F5BBF0082A6E}"/>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create additional properties files, to support other languages.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a bundle as a series of files that have the same base bundle name but are differentiated by Locale specifics.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need to support the </a:t>
            </a:r>
            <a:r>
              <a:rPr lang="en-US" sz="6400" dirty="0" err="1">
                <a:latin typeface="Open Sans" panose="020B0606030504020204" pitchFamily="34" charset="0"/>
                <a:ea typeface="Open Sans" panose="020B0606030504020204" pitchFamily="34" charset="0"/>
                <a:cs typeface="Open Sans" panose="020B0606030504020204" pitchFamily="34" charset="0"/>
              </a:rPr>
              <a:t>spanish</a:t>
            </a:r>
            <a:r>
              <a:rPr lang="en-US" sz="6400" dirty="0">
                <a:latin typeface="Open Sans" panose="020B0606030504020204" pitchFamily="34" charset="0"/>
                <a:ea typeface="Open Sans" panose="020B0606030504020204" pitchFamily="34" charset="0"/>
                <a:cs typeface="Open Sans" panose="020B0606030504020204" pitchFamily="34" charset="0"/>
              </a:rPr>
              <a:t> language for example, you would create a </a:t>
            </a:r>
            <a:r>
              <a:rPr lang="en-US" sz="6400" dirty="0" err="1">
                <a:latin typeface="Open Sans" panose="020B0606030504020204" pitchFamily="34" charset="0"/>
                <a:ea typeface="Open Sans" panose="020B0606030504020204" pitchFamily="34" charset="0"/>
                <a:cs typeface="Open Sans" panose="020B0606030504020204" pitchFamily="34" charset="0"/>
              </a:rPr>
              <a:t>TextMessages_es.properties</a:t>
            </a:r>
            <a:r>
              <a:rPr lang="en-US" sz="6400" dirty="0">
                <a:latin typeface="Open Sans" panose="020B0606030504020204" pitchFamily="34" charset="0"/>
                <a:ea typeface="Open Sans" panose="020B0606030504020204" pitchFamily="34" charset="0"/>
                <a:cs typeface="Open Sans" panose="020B0606030504020204" pitchFamily="34" charset="0"/>
              </a:rPr>
              <a:t> file, with </a:t>
            </a:r>
            <a:r>
              <a:rPr lang="en-US" sz="6400" dirty="0" err="1">
                <a:latin typeface="Open Sans" panose="020B0606030504020204" pitchFamily="34" charset="0"/>
                <a:ea typeface="Open Sans" panose="020B0606030504020204" pitchFamily="34" charset="0"/>
                <a:cs typeface="Open Sans" panose="020B0606030504020204" pitchFamily="34" charset="0"/>
              </a:rPr>
              <a:t>spanish</a:t>
            </a:r>
            <a:r>
              <a:rPr lang="en-US" sz="6400" dirty="0">
                <a:latin typeface="Open Sans" panose="020B0606030504020204" pitchFamily="34" charset="0"/>
                <a:ea typeface="Open Sans" panose="020B0606030504020204" pitchFamily="34" charset="0"/>
                <a:cs typeface="Open Sans" panose="020B0606030504020204" pitchFamily="34" charset="0"/>
              </a:rPr>
              <a:t> language text literals for yes, no, hello and so on.</a:t>
            </a:r>
          </a:p>
        </p:txBody>
      </p:sp>
    </p:spTree>
    <p:extLst>
      <p:ext uri="{BB962C8B-B14F-4D97-AF65-F5344CB8AC3E}">
        <p14:creationId xmlns:p14="http://schemas.microsoft.com/office/powerpoint/2010/main" val="330252696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446A0-7D5D-CF15-DFB0-DF96560DEDF4}"/>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8A392CD1-AEFB-73EA-5D1B-B6847360DB57}"/>
              </a:ext>
            </a:extLst>
          </p:cNvPr>
          <p:cNvSpPr/>
          <p:nvPr/>
        </p:nvSpPr>
        <p:spPr>
          <a:xfrm>
            <a:off x="952498" y="459786"/>
            <a:ext cx="1430680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data</a:t>
            </a:r>
          </a:p>
        </p:txBody>
      </p:sp>
      <p:sp>
        <p:nvSpPr>
          <p:cNvPr id="128" name="Shape 128">
            <a:extLst>
              <a:ext uri="{FF2B5EF4-FFF2-40B4-BE49-F238E27FC236}">
                <a16:creationId xmlns:a16="http://schemas.microsoft.com/office/drawing/2014/main" id="{50A917C4-219F-B339-6F76-4885B01C07CD}"/>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1B577C70-B5D1-18B4-E639-B5BF0CEA42B7}"/>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1071F8C2-C62A-273E-910C-123B8DB62694}"/>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72825D82-53D6-2707-E3CC-E9C7BF17DC12}"/>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C5C44D47-3FBB-BD06-774F-A1E29B131FF9}"/>
              </a:ext>
            </a:extLst>
          </p:cNvPr>
          <p:cNvSpPr/>
          <p:nvPr/>
        </p:nvSpPr>
        <p:spPr>
          <a:xfrm>
            <a:off x="952502" y="2644348"/>
            <a:ext cx="22401768" cy="1528695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show an example of this file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that the keys for both these properties files are in English, and are the same for both files.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Whatever language you choose for your keys is up to you, but they do need to be consistent across files, so that the key can be used to look up the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Of course, there are many language dialects, so you may need to also provide additional language variations for these, which can be done by including country, script and or a variant.</a:t>
            </a:r>
          </a:p>
        </p:txBody>
      </p:sp>
      <p:pic>
        <p:nvPicPr>
          <p:cNvPr id="4" name="Picture 3">
            <a:extLst>
              <a:ext uri="{FF2B5EF4-FFF2-40B4-BE49-F238E27FC236}">
                <a16:creationId xmlns:a16="http://schemas.microsoft.com/office/drawing/2014/main" id="{867889E3-8D5C-3939-8B0B-D23938F461CE}"/>
              </a:ext>
            </a:extLst>
          </p:cNvPr>
          <p:cNvPicPr>
            <a:picLocks noChangeAspect="1"/>
          </p:cNvPicPr>
          <p:nvPr/>
        </p:nvPicPr>
        <p:blipFill>
          <a:blip r:embed="rId4"/>
          <a:stretch>
            <a:fillRect/>
          </a:stretch>
        </p:blipFill>
        <p:spPr>
          <a:xfrm>
            <a:off x="25022432" y="6611619"/>
            <a:ext cx="10712736" cy="7350762"/>
          </a:xfrm>
          <a:prstGeom prst="rect">
            <a:avLst/>
          </a:prstGeom>
        </p:spPr>
      </p:pic>
    </p:spTree>
    <p:extLst>
      <p:ext uri="{BB962C8B-B14F-4D97-AF65-F5344CB8AC3E}">
        <p14:creationId xmlns:p14="http://schemas.microsoft.com/office/powerpoint/2010/main" val="144889314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EBE96-9F9A-E726-0415-471C3429828D}"/>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AAB0BA87-31F2-E720-11DE-B7422879EE7A}"/>
              </a:ext>
            </a:extLst>
          </p:cNvPr>
          <p:cNvSpPr/>
          <p:nvPr/>
        </p:nvSpPr>
        <p:spPr>
          <a:xfrm>
            <a:off x="952498" y="459786"/>
            <a:ext cx="318885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Java's matching process to locate the best bundle</a:t>
            </a:r>
          </a:p>
        </p:txBody>
      </p:sp>
      <p:sp>
        <p:nvSpPr>
          <p:cNvPr id="128" name="Shape 128">
            <a:extLst>
              <a:ext uri="{FF2B5EF4-FFF2-40B4-BE49-F238E27FC236}">
                <a16:creationId xmlns:a16="http://schemas.microsoft.com/office/drawing/2014/main" id="{8DD56049-8C4D-8937-892B-99EC67DC32ED}"/>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2C320456-A6B9-7683-B3A4-608EC2EF19C1}"/>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59B47E25-9917-F2F7-5603-4D33CE5ED215}"/>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620744E9-69C5-9C0C-BD9E-35E5EACF942B}"/>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40986E43-3132-0155-21B9-9BE0CF577B6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has specific rules for searching and matching one of these properties files, to a Locale.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rules can be found in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documentation.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include the link to this information.</a:t>
            </a:r>
          </a:p>
        </p:txBody>
      </p:sp>
      <p:graphicFrame>
        <p:nvGraphicFramePr>
          <p:cNvPr id="2" name="Table 1">
            <a:extLst>
              <a:ext uri="{FF2B5EF4-FFF2-40B4-BE49-F238E27FC236}">
                <a16:creationId xmlns:a16="http://schemas.microsoft.com/office/drawing/2014/main" id="{0DD026CC-2DDE-6784-4A27-108838A58E7A}"/>
              </a:ext>
            </a:extLst>
          </p:cNvPr>
          <p:cNvGraphicFramePr>
            <a:graphicFrameLocks noGrp="1"/>
          </p:cNvGraphicFramePr>
          <p:nvPr/>
        </p:nvGraphicFramePr>
        <p:xfrm>
          <a:off x="952499" y="9435160"/>
          <a:ext cx="34782670" cy="2187144"/>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218714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200" b="0" dirty="0">
                          <a:solidFill>
                            <a:schemeClr val="accent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https://docs.oracle.com/en/java/javase/17/docs/api/java.base/java/util/ResourceBundle.html#default_behavior</a:t>
                      </a:r>
                      <a:endParaRPr lang="en-US" sz="5200" b="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27659033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E2A22-C3C0-3C47-8664-D09CEC65122E}"/>
            </a:ext>
          </a:extLst>
        </p:cNvPr>
        <p:cNvGrpSpPr/>
        <p:nvPr/>
      </p:nvGrpSpPr>
      <p:grpSpPr>
        <a:xfrm>
          <a:off x="0" y="0"/>
          <a:ext cx="0" cy="0"/>
          <a:chOff x="0" y="0"/>
          <a:chExt cx="0" cy="0"/>
        </a:xfrm>
      </p:grpSpPr>
      <p:sp>
        <p:nvSpPr>
          <p:cNvPr id="126" name="Shape 126">
            <a:extLst>
              <a:ext uri="{FF2B5EF4-FFF2-40B4-BE49-F238E27FC236}">
                <a16:creationId xmlns:a16="http://schemas.microsoft.com/office/drawing/2014/main" id="{377705F8-A507-6EBA-B9E0-C564EE92F8FC}"/>
              </a:ext>
            </a:extLst>
          </p:cNvPr>
          <p:cNvSpPr/>
          <p:nvPr/>
        </p:nvSpPr>
        <p:spPr>
          <a:xfrm>
            <a:off x="952498" y="459786"/>
            <a:ext cx="318885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ResourceBundle - alternatives to .properties files </a:t>
            </a:r>
          </a:p>
        </p:txBody>
      </p:sp>
      <p:sp>
        <p:nvSpPr>
          <p:cNvPr id="128" name="Shape 128">
            <a:extLst>
              <a:ext uri="{FF2B5EF4-FFF2-40B4-BE49-F238E27FC236}">
                <a16:creationId xmlns:a16="http://schemas.microsoft.com/office/drawing/2014/main" id="{A6619546-BAE7-2338-55A4-9D0B4F906FDC}"/>
              </a:ext>
            </a:extLst>
          </p:cNvPr>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a:extLst>
              <a:ext uri="{FF2B5EF4-FFF2-40B4-BE49-F238E27FC236}">
                <a16:creationId xmlns:a16="http://schemas.microsoft.com/office/drawing/2014/main" id="{98D98A58-F7A9-DFE1-4758-0DEBD6EC657C}"/>
              </a:ext>
            </a:extLst>
          </p:cNvPr>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a:extLst>
              <a:ext uri="{FF2B5EF4-FFF2-40B4-BE49-F238E27FC236}">
                <a16:creationId xmlns:a16="http://schemas.microsoft.com/office/drawing/2014/main" id="{28B53C50-D717-6C6C-E5A8-13AE5E41B426}"/>
              </a:ext>
            </a:extLst>
          </p:cNvPr>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a:extLst>
              <a:ext uri="{FF2B5EF4-FFF2-40B4-BE49-F238E27FC236}">
                <a16:creationId xmlns:a16="http://schemas.microsoft.com/office/drawing/2014/main" id="{58390281-EBAE-FF6D-6BFD-E4BE519B2869}"/>
              </a:ext>
            </a:extLst>
          </p:cNvPr>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Internationalization (ResourceBundle)</a:t>
            </a:r>
          </a:p>
        </p:txBody>
      </p:sp>
      <p:sp>
        <p:nvSpPr>
          <p:cNvPr id="8" name="Rectangle 7">
            <a:extLst>
              <a:ext uri="{FF2B5EF4-FFF2-40B4-BE49-F238E27FC236}">
                <a16:creationId xmlns:a16="http://schemas.microsoft.com/office/drawing/2014/main" id="{91739D92-EF58-B9FC-CAA5-3671676E9660}"/>
              </a:ext>
            </a:extLst>
          </p:cNvPr>
          <p:cNvSpPr/>
          <p:nvPr/>
        </p:nvSpPr>
        <p:spPr>
          <a:xfrm>
            <a:off x="952501" y="2520681"/>
            <a:ext cx="34782670" cy="1541062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You're not limited to using properties files for your internationalization support.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extend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or another related abstract class called the </a:t>
            </a:r>
            <a:r>
              <a:rPr lang="en-US" sz="6400" dirty="0" err="1">
                <a:latin typeface="Open Sans" panose="020B0606030504020204" pitchFamily="34" charset="0"/>
                <a:ea typeface="Open Sans" panose="020B0606030504020204" pitchFamily="34" charset="0"/>
                <a:cs typeface="Open Sans" panose="020B0606030504020204" pitchFamily="34" charset="0"/>
              </a:rPr>
              <a:t>ListResourceBundle</a:t>
            </a:r>
            <a:r>
              <a:rPr lang="en-US" sz="6400" dirty="0">
                <a:latin typeface="Open Sans" panose="020B0606030504020204" pitchFamily="34" charset="0"/>
                <a:ea typeface="Open Sans" panose="020B0606030504020204" pitchFamily="34" charset="0"/>
                <a:cs typeface="Open Sans" panose="020B0606030504020204" pitchFamily="34" charset="0"/>
              </a:rPr>
              <a:t>  class.  You'd have the subclasses house your data in code, or source it from another place.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other file formats, such as xml, with a little extra configuration, by extending both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ResourceBundle.Control</a:t>
            </a:r>
            <a:r>
              <a:rPr lang="en-US" sz="6400" dirty="0">
                <a:latin typeface="Open Sans" panose="020B0606030504020204" pitchFamily="34" charset="0"/>
                <a:ea typeface="Open Sans" panose="020B0606030504020204" pitchFamily="34" charset="0"/>
                <a:cs typeface="Open Sans" panose="020B0606030504020204" pitchFamily="34" charset="0"/>
              </a:rPr>
              <a:t> classes.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find instructions for this in the </a:t>
            </a:r>
            <a:r>
              <a:rPr lang="en-US" sz="6400" dirty="0" err="1">
                <a:latin typeface="Open Sans" panose="020B0606030504020204" pitchFamily="34" charset="0"/>
                <a:ea typeface="Open Sans" panose="020B0606030504020204" pitchFamily="34" charset="0"/>
                <a:cs typeface="Open Sans" panose="020B0606030504020204" pitchFamily="34" charset="0"/>
              </a:rPr>
              <a:t>ResourceBundle.Control</a:t>
            </a:r>
            <a:r>
              <a:rPr lang="en-US" sz="6400" dirty="0">
                <a:latin typeface="Open Sans" panose="020B0606030504020204" pitchFamily="34" charset="0"/>
                <a:ea typeface="Open Sans" panose="020B0606030504020204" pitchFamily="34" charset="0"/>
                <a:cs typeface="Open Sans" panose="020B0606030504020204" pitchFamily="34" charset="0"/>
              </a:rPr>
              <a:t> API documentation, the link is displayed here.</a:t>
            </a:r>
            <a:br>
              <a:rPr lang="en-US" sz="6400" dirty="0">
                <a:latin typeface="Open Sans" panose="020B0606030504020204" pitchFamily="34" charset="0"/>
                <a:ea typeface="Open Sans" panose="020B0606030504020204" pitchFamily="34" charset="0"/>
                <a:cs typeface="Open Sans" panose="020B0606030504020204" pitchFamily="34" charset="0"/>
              </a:rPr>
            </a:br>
            <a:br>
              <a:rPr lang="en-US" sz="6400" dirty="0">
                <a:latin typeface="Open Sans" panose="020B0606030504020204" pitchFamily="34" charset="0"/>
                <a:ea typeface="Open Sans" panose="020B0606030504020204" pitchFamily="34" charset="0"/>
                <a:cs typeface="Open Sans" panose="020B0606030504020204" pitchFamily="34" charset="0"/>
              </a:rPr>
            </a:b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Alternately, you can make a call to a service provider.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also mix and match any of these methods.</a:t>
            </a:r>
          </a:p>
        </p:txBody>
      </p:sp>
      <p:graphicFrame>
        <p:nvGraphicFramePr>
          <p:cNvPr id="2" name="Table 1">
            <a:extLst>
              <a:ext uri="{FF2B5EF4-FFF2-40B4-BE49-F238E27FC236}">
                <a16:creationId xmlns:a16="http://schemas.microsoft.com/office/drawing/2014/main" id="{8A9C488C-6A75-B389-E805-A3D24D48FA65}"/>
              </a:ext>
            </a:extLst>
          </p:cNvPr>
          <p:cNvGraphicFramePr>
            <a:graphicFrameLocks noGrp="1"/>
          </p:cNvGraphicFramePr>
          <p:nvPr/>
        </p:nvGraphicFramePr>
        <p:xfrm>
          <a:off x="952499" y="12722057"/>
          <a:ext cx="34782670" cy="1722991"/>
        </p:xfrm>
        <a:graphic>
          <a:graphicData uri="http://schemas.openxmlformats.org/drawingml/2006/table">
            <a:tbl>
              <a:tblPr firstRow="1" bandRow="1">
                <a:tableStyleId>{5C22544A-7EE6-4342-B048-85BDC9FD1C3A}</a:tableStyleId>
              </a:tblPr>
              <a:tblGrid>
                <a:gridCol w="34782670">
                  <a:extLst>
                    <a:ext uri="{9D8B030D-6E8A-4147-A177-3AD203B41FA5}">
                      <a16:colId xmlns:a16="http://schemas.microsoft.com/office/drawing/2014/main" val="2844207666"/>
                    </a:ext>
                  </a:extLst>
                </a:gridCol>
              </a:tblGrid>
              <a:tr h="172299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accent1"/>
                          </a:solidFill>
                          <a:latin typeface="Open Sans" panose="020B0606030504020204" pitchFamily="34" charset="0"/>
                          <a:ea typeface="Open Sans" panose="020B0606030504020204" pitchFamily="34" charset="0"/>
                          <a:cs typeface="Open Sans" panose="020B0606030504020204" pitchFamily="34" charset="0"/>
                        </a:rPr>
                        <a:t>https://docs.oracle.com/en/java/javase/17/docs/api/java.base/java/util/ResourceBundle.Control.html</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115630731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622</TotalTime>
  <Words>674</Words>
  <Application>Microsoft Office PowerPoint</Application>
  <PresentationFormat>Custom</PresentationFormat>
  <Paragraphs>46</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168</cp:revision>
  <dcterms:modified xsi:type="dcterms:W3CDTF">2024-12-03T03:33:39Z</dcterms:modified>
</cp:coreProperties>
</file>