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8" r:id="rId6"/>
    <p:sldId id="289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13AE4-C760-4A39-DCDD-B51BB4A0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24AB5-2FD1-3CE3-834E-6276AE979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BDE7B2-9837-8010-F108-6B4B2D0D1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8EBD-466E-9A1E-3E9F-0B97C2B1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2F934-5817-A1F6-7ECC-059D604D5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3F095-C28F-17AC-B4AD-D7AE62588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0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244A-A7DC-DDA3-538B-D664A6305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9395A-01C0-DB1F-5735-D00C59B3A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02396-92C3-B557-7F61-8CBC2CB05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8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41B7D-4693-5CAB-3CCA-DD48CAE72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5F09F7-C13F-58CF-3C7D-B75D596382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26072F-AF7C-9267-AF5B-EB1D32F9F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4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96A6E-9281-930B-785D-35FA9155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74348-3A46-D130-0F87-FBAEF4275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18525-A3B5-BE80-DD42-79A708A79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3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775D2-4F76-B84D-7BF8-3FA04DAF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E6248-9BA9-B928-D319-0DC19663F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8E2BD-1C22-E510-E860-E8DEFC030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5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52783-9FE8-A41C-41B6-CB7C0375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78CA291-4B5B-F9BE-64DE-9BFFC22678F4}"/>
              </a:ext>
            </a:extLst>
          </p:cNvPr>
          <p:cNvSpPr/>
          <p:nvPr/>
        </p:nvSpPr>
        <p:spPr>
          <a:xfrm>
            <a:off x="952498" y="459786"/>
            <a:ext cx="1346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261D334D-5FD1-C28A-CF09-890F05E319B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11F3349-B784-7979-80C1-E333482A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28C53C7-6FA9-590A-E73C-6F135F8E96B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984D1CE-46CE-D179-18C3-9C6322BF324D}"/>
              </a:ext>
            </a:extLst>
          </p:cNvPr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08E24-1F4E-19B2-2452-A013ABB3F0C8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it's time to see why stream processes are such a welcome feature, as I show you other terminal operations you can 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are designed to find matches, most of which are targets for a Predicate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EEBF56-18C1-EB4A-F25D-4B460AEA800A}"/>
              </a:ext>
            </a:extLst>
          </p:cNvPr>
          <p:cNvGraphicFramePr>
            <a:graphicFrameLocks noGrp="1"/>
          </p:cNvGraphicFramePr>
          <p:nvPr/>
        </p:nvGraphicFramePr>
        <p:xfrm>
          <a:off x="2725179" y="7659730"/>
          <a:ext cx="31125642" cy="850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  <a:gridCol w="5874625">
                  <a:extLst>
                    <a:ext uri="{9D8B030D-6E8A-4147-A177-3AD203B41FA5}">
                      <a16:colId xmlns:a16="http://schemas.microsoft.com/office/drawing/2014/main" val="3260370671"/>
                    </a:ext>
                  </a:extLst>
                </a:gridCol>
              </a:tblGrid>
              <a:tr h="181314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Matching and Searching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Transformations and Type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Statistical (Numeric)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Processing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allMatch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collect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average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anyMatch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reduce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count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forEachOrdered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0531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findAny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toArray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max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521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findFirst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toList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min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058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noneMatch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75759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algn="l" fontAlgn="t"/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summaryStatistics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5467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B8ECF0-FC30-2CF7-2886-6B671219E06E}"/>
              </a:ext>
            </a:extLst>
          </p:cNvPr>
          <p:cNvSpPr/>
          <p:nvPr/>
        </p:nvSpPr>
        <p:spPr>
          <a:xfrm>
            <a:off x="952499" y="16560065"/>
            <a:ext cx="34782670" cy="12564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an Optional instance</a:t>
            </a:r>
          </a:p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on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DoubleStream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LongStream</a:t>
            </a:r>
            <a:endParaRPr lang="en-US" sz="36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3871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A6C26-BD24-0795-EF88-49E3D83AB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43C68194-C845-7AA6-867F-A799952BEDAF}"/>
              </a:ext>
            </a:extLst>
          </p:cNvPr>
          <p:cNvSpPr/>
          <p:nvPr/>
        </p:nvSpPr>
        <p:spPr>
          <a:xfrm>
            <a:off x="952498" y="459786"/>
            <a:ext cx="1346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9C366750-8617-E9C5-D417-A3168AFC9A2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AD3556C-E295-7CB8-1E9F-1052E114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0527D27-A7D3-C27D-621B-67222E2CF49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2786320-8931-C66F-C0C3-18F0372EB087}"/>
              </a:ext>
            </a:extLst>
          </p:cNvPr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3AE1F-956B-B566-DC9E-CD7A9A71C325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are designed to transform stream data into a collection, or some other reference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Others aggregate information, to count elements, or find a minimum or maximum value, and don't take arguments.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6C2507-DFB1-FB2D-3BFD-CD22D182642C}"/>
              </a:ext>
            </a:extLst>
          </p:cNvPr>
          <p:cNvGraphicFramePr>
            <a:graphicFrameLocks noGrp="1"/>
          </p:cNvGraphicFramePr>
          <p:nvPr/>
        </p:nvGraphicFramePr>
        <p:xfrm>
          <a:off x="2725179" y="7659730"/>
          <a:ext cx="31125642" cy="850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  <a:gridCol w="5874625">
                  <a:extLst>
                    <a:ext uri="{9D8B030D-6E8A-4147-A177-3AD203B41FA5}">
                      <a16:colId xmlns:a16="http://schemas.microsoft.com/office/drawing/2014/main" val="3260370671"/>
                    </a:ext>
                  </a:extLst>
                </a:gridCol>
              </a:tblGrid>
              <a:tr h="181314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Matching and Searching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Transformations and Type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Statistical (Numeric)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Processing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allMatch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collect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average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anyMatch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reduce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count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forEachOrdered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0531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findAny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toArray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max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521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findFirst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toList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min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058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noneMatch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75759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algn="l" fontAlgn="t"/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summaryStatistics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546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6BF4355-B48B-263A-F563-FAE7895E4637}"/>
              </a:ext>
            </a:extLst>
          </p:cNvPr>
          <p:cNvSpPr/>
          <p:nvPr/>
        </p:nvSpPr>
        <p:spPr>
          <a:xfrm>
            <a:off x="952499" y="16560065"/>
            <a:ext cx="34782670" cy="12564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an Optional instance</a:t>
            </a:r>
          </a:p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on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DoubleStream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LongStream</a:t>
            </a:r>
            <a:endParaRPr lang="en-US" sz="36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582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B54D1-771F-7E54-7293-2049E1C78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C9758AF-C8AB-E531-6D04-702DC8A01055}"/>
              </a:ext>
            </a:extLst>
          </p:cNvPr>
          <p:cNvSpPr/>
          <p:nvPr/>
        </p:nvSpPr>
        <p:spPr>
          <a:xfrm>
            <a:off x="952498" y="459786"/>
            <a:ext cx="134620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FB55468E-9DE5-4456-4CBB-8885A4F7E2C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A979B12-A682-4759-7178-9903CB35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5D06E04-042D-A075-858A-225304950C6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18F0F4B-8D67-67E2-63B6-299AE4CCE48B}"/>
              </a:ext>
            </a:extLst>
          </p:cNvPr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F2C3C-0D4B-23C2-F113-0B8DF87B2362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primitive streams have average and sum as well, and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summaryStatistics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 which gives you count, min, max, average and sum in one result.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376B05-4488-B0A8-DA87-66EA162BA6F8}"/>
              </a:ext>
            </a:extLst>
          </p:cNvPr>
          <p:cNvGraphicFramePr>
            <a:graphicFrameLocks noGrp="1"/>
          </p:cNvGraphicFramePr>
          <p:nvPr/>
        </p:nvGraphicFramePr>
        <p:xfrm>
          <a:off x="2725179" y="7659730"/>
          <a:ext cx="31125642" cy="850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71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  <a:gridCol w="5874625">
                  <a:extLst>
                    <a:ext uri="{9D8B030D-6E8A-4147-A177-3AD203B41FA5}">
                      <a16:colId xmlns:a16="http://schemas.microsoft.com/office/drawing/2014/main" val="3260370671"/>
                    </a:ext>
                  </a:extLst>
                </a:gridCol>
              </a:tblGrid>
              <a:tr h="181314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Matching and Searching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Transformations and Type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Statistical (Numeric) Reductions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Processing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allMatch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collect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average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84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anyMatch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reduce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count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forEachOrdered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0531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findAny</a:t>
                      </a:r>
                      <a:r>
                        <a:rPr lang="en-PH" sz="4800" baseline="300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toArray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max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521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findFirst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toList</a:t>
                      </a: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min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1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0583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noneMatch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75759"/>
                  </a:ext>
                </a:extLst>
              </a:tr>
              <a:tr h="1072757">
                <a:tc>
                  <a:txBody>
                    <a:bodyPr/>
                    <a:lstStyle/>
                    <a:p>
                      <a:pPr algn="l" fontAlgn="t"/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summaryStatistics</a:t>
                      </a:r>
                      <a:r>
                        <a:rPr lang="en-PH" sz="48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+mn-cs"/>
                          <a:sym typeface="Helvetica Light"/>
                        </a:rPr>
                        <a:t>2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2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546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5158E8D-63A1-B245-1912-217567814174}"/>
              </a:ext>
            </a:extLst>
          </p:cNvPr>
          <p:cNvSpPr/>
          <p:nvPr/>
        </p:nvSpPr>
        <p:spPr>
          <a:xfrm>
            <a:off x="952499" y="16560065"/>
            <a:ext cx="34782670" cy="12564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an Optional instance</a:t>
            </a:r>
          </a:p>
          <a:p>
            <a:pPr algn="l"/>
            <a:r>
              <a:rPr lang="en-US" sz="3600" b="0" i="0" baseline="30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on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DoubleStream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IntStream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LongStream</a:t>
            </a:r>
            <a:endParaRPr lang="en-US" sz="36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066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5513-3335-182C-3768-C7300775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EA7078A-137E-BBC4-C5BB-01B2CDA71DD5}"/>
              </a:ext>
            </a:extLst>
          </p:cNvPr>
          <p:cNvSpPr/>
          <p:nvPr/>
        </p:nvSpPr>
        <p:spPr>
          <a:xfrm>
            <a:off x="952498" y="459786"/>
            <a:ext cx="202699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reduction operation? 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2D80B6E-27B2-694C-08E1-ED712647B59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7A5B159C-025B-116B-AECE-35092EB0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32452BC-128D-C09C-A755-ED5F8EFC77A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B7AA21F-70F1-4A6C-D64D-E15B6A595F59}"/>
              </a:ext>
            </a:extLst>
          </p:cNvPr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696BB-70E5-7681-31F3-FF299770CC3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reduction operation is a special type of terminal operation.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elements are processed to produce a single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can be a primitive type, like a long, in the case of the count operation.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can be a reference type, like Optional or one of the statistical types I'll be covering shortly.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also be any type of your choice, such as an Array, a List, or some other type. </a:t>
            </a:r>
          </a:p>
        </p:txBody>
      </p:sp>
    </p:spTree>
    <p:extLst>
      <p:ext uri="{BB962C8B-B14F-4D97-AF65-F5344CB8AC3E}">
        <p14:creationId xmlns:p14="http://schemas.microsoft.com/office/powerpoint/2010/main" val="336586347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A7E3-1EC6-795B-0AF0-609B3833E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F083911F-7A9B-3BB8-111A-A475463F8BE4}"/>
              </a:ext>
            </a:extLst>
          </p:cNvPr>
          <p:cNvSpPr/>
          <p:nvPr/>
        </p:nvSpPr>
        <p:spPr>
          <a:xfrm>
            <a:off x="952498" y="459786"/>
            <a:ext cx="216132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 Terminal Operations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C5063D2-E9F1-3B58-C26F-A988805BD4F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53D9AC7-62D4-9C4F-3548-9EC26F10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92E5697-B3BA-8AB3-74E8-ED60E098C399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C4BDBD4-296B-E739-EEB9-A5C73164B361}"/>
              </a:ext>
            </a:extLst>
          </p:cNvPr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8D061-98F2-08FD-9EB8-B47B8EAD98C0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use terminal operations to return information about the aggregated data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methods shown on this slide have no arguments,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all return numerical data, either directly, or in specialized types to hold that data.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7BBD0F-5F31-F12E-1EEE-EA34B3D97625}"/>
              </a:ext>
            </a:extLst>
          </p:cNvPr>
          <p:cNvGraphicFramePr>
            <a:graphicFrameLocks noGrp="1"/>
          </p:cNvGraphicFramePr>
          <p:nvPr/>
        </p:nvGraphicFramePr>
        <p:xfrm>
          <a:off x="5314954" y="7029745"/>
          <a:ext cx="25946093" cy="1090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78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9531652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</a:tblGrid>
              <a:tr h="94302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Terminal 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Stream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69540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count()</a:t>
                      </a:r>
                      <a:endParaRPr lang="en-PH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69540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max()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67572"/>
                  </a:ext>
                </a:extLst>
              </a:tr>
              <a:tr h="969540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min()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ALL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42109"/>
                  </a:ext>
                </a:extLst>
              </a:tr>
              <a:tr h="217355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OptionalDouble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average()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DoubleStream</a:t>
                      </a: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</a:t>
                      </a: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32610"/>
                  </a:ext>
                </a:extLst>
              </a:tr>
              <a:tr h="217355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</a:t>
                      </a: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sum()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16919"/>
                  </a:ext>
                </a:extLst>
              </a:tr>
              <a:tr h="2662832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DoubleSummaryStatistics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IntSummaryStatistics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LongSummaryStatistics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summaryStatistics</a:t>
                      </a:r>
                      <a:r>
                        <a:rPr lang="en-PH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90000"/>
                        </a:lnSpc>
                        <a:spcAft>
                          <a:spcPts val="2400"/>
                        </a:spcAft>
                      </a:pPr>
                      <a:r>
                        <a:rPr lang="en-PH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  <a:endParaRPr lang="en-PH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0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444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B509-4C0D-FC32-63FE-76CE58701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AC4B637-56A1-255D-38C4-9E9DFCA18005}"/>
              </a:ext>
            </a:extLst>
          </p:cNvPr>
          <p:cNvSpPr/>
          <p:nvPr/>
        </p:nvSpPr>
        <p:spPr>
          <a:xfrm>
            <a:off x="952498" y="459786"/>
            <a:ext cx="339323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Matching elements in a stream based on a condition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0380F59-B1DD-780A-9778-073AB6B7E20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288F0C0-D4E7-4072-6DFD-45941774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2174D43-49F0-A0C6-32C6-13B9AF9D26D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90BD7F8-0F0C-2D2A-1981-3D15A98B0A0A}"/>
              </a:ext>
            </a:extLst>
          </p:cNvPr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Operations for statistical information and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21B2D-98B4-8C80-8411-05CD784770BB}"/>
              </a:ext>
            </a:extLst>
          </p:cNvPr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three terminal operations that let you get an overall sense of what your stream elements contain, based on some specified condition.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all return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take a Predicate as an argument.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these as ways to ask true or false questions about the data set, the stream, as a whole.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3BED24-8CF4-01C9-513B-5609664F9792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9825814"/>
          <a:ext cx="34782668" cy="634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61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64365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4580398">
                  <a:extLst>
                    <a:ext uri="{9D8B030D-6E8A-4147-A177-3AD203B41FA5}">
                      <a16:colId xmlns:a16="http://schemas.microsoft.com/office/drawing/2014/main" val="3245363552"/>
                    </a:ext>
                  </a:extLst>
                </a:gridCol>
              </a:tblGrid>
              <a:tr h="1191884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961492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allMatch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all stream elements meet the condition specified.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961492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anyMatch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US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US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predicate)</a:t>
                      </a:r>
                      <a:endParaRPr lang="en-US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there is at least one match to the condition specified.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67572"/>
                  </a:ext>
                </a:extLst>
              </a:tr>
              <a:tr h="1225398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dirty="0" err="1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noneMatch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 </a:t>
                      </a:r>
                      <a:r>
                        <a:rPr lang="en-PH" sz="48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PH" sz="4800" dirty="0">
                          <a:solidFill>
                            <a:srgbClr val="353833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 predicate)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operation returns true if no elements match.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5054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616</Words>
  <Application>Microsoft Office PowerPoint</Application>
  <PresentationFormat>Custom</PresentationFormat>
  <Paragraphs>146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2024-10-28T09:46:40Z</dcterms:modified>
</cp:coreProperties>
</file>