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563" autoAdjust="0"/>
  </p:normalViewPr>
  <p:slideViewPr>
    <p:cSldViewPr snapToGrid="0">
      <p:cViewPr varScale="1">
        <p:scale>
          <a:sx n="51" d="100"/>
          <a:sy n="51" d="100"/>
        </p:scale>
        <p:origin x="12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9A3C8-ED14-DD8A-6444-05C182C6B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3C1FFA-8689-DC43-7FAF-06D1533124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A34C87-5C69-F6FE-6EAE-D5BAF0C47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619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22809-A531-A36C-FBA5-742782E87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46B7DC-9307-C205-FC1B-79FD08448B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5073D7-73D8-DF9E-06E0-9037746896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494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56CD7-B7A5-276B-CB2E-582254CBE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76B47A-561F-9F3D-5EA8-3043BC7CF9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00DA4B-2DEA-04D2-A512-5348C3087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19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812BC-A817-E250-5AB6-5D65A3D36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E300EB-7E7A-AC76-47CF-D3FD7926B8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144B85-4BB3-00ED-F35D-51916B1603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2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6DFEB-A519-E3FD-8B0E-8FC5ED3F3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66AB50-523F-D34E-14BF-448539BD50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F62087-930F-DA6F-0D82-A520E85BB0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08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F0503-9E88-9C6B-3634-4A6570854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999FDC-9E12-1992-16A0-4A608F0A19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9288C3-DF2C-2075-4917-D5A8B3B931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93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C473D-D618-9D3E-B262-4EE6E1836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6AB644-4FBA-025D-2D74-16CC16D621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351653-607C-9D1D-C1F6-93528D3D2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91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8D08E-65BA-F2AB-2A2E-E856467CB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226D4E-CD12-C4B6-64B4-0AFCA3CF4B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912A30-291C-3986-F685-F249A3B273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097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4441E-0CB4-6395-061D-82E9C7596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C8B238-64F0-6683-1AFD-CE385AA797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DADF63-4CFB-1160-BAAF-84C53C7B0F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54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ED90C-5F1B-D6B6-4A47-398C48A36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487F1A-7ABE-5FCA-FF9A-FBCF7E5B94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6E53DD-F77F-397F-46D8-BD7AB6474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70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EF1D1-5ABD-56AF-2652-6A290D9C4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C70A7D-9584-0499-D548-EBBE9793D1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78FF2E-DBBF-89DB-3D83-D10512828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60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A955F-BDCE-9D14-139F-FE3F5015B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BAE80D-F358-FAAE-CF9A-049C71AA32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D58803-5F9F-BAF4-F8DB-544C266E7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109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BC93C-12DF-635E-6BBE-DBA70F32D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C62195-4765-F294-7079-F7EFDD5DBD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AD2553-10EA-E66C-0484-8879342D7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36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34C92-97AE-633B-7722-5DF7699FE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19E48A-88F4-0875-81B8-1C87F0350C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57732F-AA2D-ECFF-35DA-D8C77B6429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49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324A1-0B24-55BE-C64E-C3903A5B0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243EDE-5869-CDC5-5FA5-A9E5E10EE2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FF5866-2F7D-40EE-6E94-95531DFCBF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62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6AA50-D084-FFCF-42C9-25DA911F5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658336-4CDC-3EE4-150F-E77F71125D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9873F9-14B5-81D3-CA82-DBA8E1B26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43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57FB7-C346-ADF0-769D-75D509E75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8E0CCB-D0ED-9CC0-4788-680920244C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C19442-DBD2-C9B8-B589-682181C8E6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2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3B023-0B11-CE83-6F77-83B1BB650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65266FD4-6E9C-8D00-03C6-31B07F3D87D0}"/>
              </a:ext>
            </a:extLst>
          </p:cNvPr>
          <p:cNvSpPr/>
          <p:nvPr/>
        </p:nvSpPr>
        <p:spPr>
          <a:xfrm>
            <a:off x="952498" y="459786"/>
            <a:ext cx="1350850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 Expressions 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BB6B1FD9-54AC-5C19-33F8-071475DBFBE8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34E31E70-5B69-2D6A-607E-8148E5802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CB1C0700-E38B-2E12-3004-67B85959E1F9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1AF4D766-BCA0-57C4-8D91-9CB8BA4F26C8}"/>
              </a:ext>
            </a:extLst>
          </p:cNvPr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111779-826E-14BD-291A-FFEBA236450B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I end this discussion on regular expressions, I want to swing back to the first two I showed you at the start of this section.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had promised you'd understand these, or a lot of the parts, by the end of this section.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C98C057-9BD3-C07E-1442-178DF72391CD}"/>
              </a:ext>
            </a:extLst>
          </p:cNvPr>
          <p:cNvGraphicFramePr>
            <a:graphicFrameLocks noGrp="1"/>
          </p:cNvGraphicFramePr>
          <p:nvPr/>
        </p:nvGraphicFramePr>
        <p:xfrm>
          <a:off x="952498" y="8858058"/>
          <a:ext cx="34782667" cy="5710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672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3696322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3129620">
                  <a:extLst>
                    <a:ext uri="{9D8B030D-6E8A-4147-A177-3AD203B41FA5}">
                      <a16:colId xmlns:a16="http://schemas.microsoft.com/office/drawing/2014/main" val="2494883465"/>
                    </a:ext>
                  </a:extLst>
                </a:gridCol>
              </a:tblGrid>
              <a:tr h="1138559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Patter for: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Regular Expression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383956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U.S. Phone Number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 dirty="0">
                          <a:solidFill>
                            <a:srgbClr val="00008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\\</a:t>
                      </a:r>
                      <a:r>
                        <a:rPr lang="en-PH" sz="4800" dirty="0">
                          <a:solidFill>
                            <a:srgbClr val="008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([0-9]{3}</a:t>
                      </a:r>
                      <a:r>
                        <a:rPr lang="en-PH" sz="4800" dirty="0">
                          <a:solidFill>
                            <a:srgbClr val="00008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\\</a:t>
                      </a:r>
                      <a:r>
                        <a:rPr lang="en-PH" sz="4800" dirty="0">
                          <a:solidFill>
                            <a:srgbClr val="008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) [0-9]{3}-[0-9]{4}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(800) 123-4567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3188044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HTML Tag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 dirty="0">
                          <a:solidFill>
                            <a:srgbClr val="008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&lt;(</a:t>
                      </a:r>
                      <a:r>
                        <a:rPr lang="en-PH" sz="4800" dirty="0">
                          <a:solidFill>
                            <a:srgbClr val="00008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\\</a:t>
                      </a:r>
                      <a:r>
                        <a:rPr lang="en-PH" sz="4800" dirty="0">
                          <a:solidFill>
                            <a:srgbClr val="008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w+)[^&gt;]*&gt;([^</a:t>
                      </a:r>
                      <a:r>
                        <a:rPr lang="en-PH" sz="4800" dirty="0">
                          <a:solidFill>
                            <a:srgbClr val="00008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\\</a:t>
                      </a:r>
                      <a:r>
                        <a:rPr lang="en-PH" sz="4800" dirty="0">
                          <a:solidFill>
                            <a:srgbClr val="008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v&lt;/&gt;]*)(&lt;/</a:t>
                      </a:r>
                      <a:r>
                        <a:rPr lang="en-PH" sz="4800" dirty="0">
                          <a:solidFill>
                            <a:srgbClr val="00008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\\</a:t>
                      </a:r>
                      <a:r>
                        <a:rPr lang="en-PH" sz="4800" dirty="0">
                          <a:solidFill>
                            <a:srgbClr val="008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1&gt;)*</a:t>
                      </a: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  <a:p>
                      <a:pPr marL="180000" algn="l" fontAlgn="t">
                        <a:spcAft>
                          <a:spcPts val="1000"/>
                        </a:spcAft>
                      </a:pPr>
                      <a:br>
                        <a:rPr lang="en-PH" sz="4800" dirty="0">
                          <a:solidFill>
                            <a:srgbClr val="008000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</a:br>
                      <a:endParaRPr lang="en-PH" sz="48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&lt;h1&gt;Title&lt;/h1&gt;</a:t>
                      </a:r>
                    </a:p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&lt;</a:t>
                      </a:r>
                      <a:r>
                        <a:rPr lang="en-US" sz="4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br</a:t>
                      </a: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/&gt;</a:t>
                      </a:r>
                    </a:p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&lt;h2 class="red"&gt;Hello World&lt;/h2&gt;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508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137904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B9BEC-9470-C4A7-9BD0-5EEBF421F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8252A7F8-78AD-7FC4-EFDF-CEBAF69D9FCE}"/>
              </a:ext>
            </a:extLst>
          </p:cNvPr>
          <p:cNvSpPr/>
          <p:nvPr/>
        </p:nvSpPr>
        <p:spPr>
          <a:xfrm>
            <a:off x="952498" y="459786"/>
            <a:ext cx="3171861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HTML Tag Regular Expression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CBA92105-F702-556F-C419-F95A1144B47E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716759D0-1746-951A-FD0C-176A6A827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D9A996D3-AA83-721B-DB8F-1A743FB4E4DA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55643A9A-435C-5B76-7D88-6A3BDFD36952}"/>
              </a:ext>
            </a:extLst>
          </p:cNvPr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CAB253-CFCB-1DDB-6EE7-F0C9315CFB60}"/>
              </a:ext>
            </a:extLst>
          </p:cNvPr>
          <p:cNvSpPr/>
          <p:nvPr/>
        </p:nvSpPr>
        <p:spPr>
          <a:xfrm>
            <a:off x="952501" y="7747686"/>
            <a:ext cx="34782670" cy="101338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expression starts with a left angle bracket.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angle bracket is a metacharacter when used if you're naming your group, but the regular expression processor is smart enough to check context, so I don't have to escape it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this regular expression will start matching when it finds the opening angle bracket of a tag.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6231E-AE46-449E-6524-6FC502B9E76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86" y="4307575"/>
            <a:ext cx="30300392" cy="185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1182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00828-9D0E-5CE4-D474-9EAEEC850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3D468215-7400-9D97-7950-C2E03E4DAE01}"/>
              </a:ext>
            </a:extLst>
          </p:cNvPr>
          <p:cNvSpPr/>
          <p:nvPr/>
        </p:nvSpPr>
        <p:spPr>
          <a:xfrm>
            <a:off x="952498" y="459786"/>
            <a:ext cx="3171861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HTML Tag Regular Expression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1E172767-30FD-62FC-C588-67FEA4F53A64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11A65D6A-C587-589D-99D9-BAE66D72F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C6805AEA-D990-10F9-AC1E-BC0D6AB0D61A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7F364949-1603-7D00-3DEF-AB63E1EC4EAB}"/>
              </a:ext>
            </a:extLst>
          </p:cNvPr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56E6E-6F7B-FB38-29F2-A05BE0084C6C}"/>
              </a:ext>
            </a:extLst>
          </p:cNvPr>
          <p:cNvSpPr/>
          <p:nvPr/>
        </p:nvSpPr>
        <p:spPr>
          <a:xfrm>
            <a:off x="952501" y="7747686"/>
            <a:ext cx="34782670" cy="101338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Next, there's a group defined, which is automatically indexed as group 1.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Remember group 0 is the entire matching subsequence.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case, there's backslash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backslash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 + in the parentheses.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backslash w meta character means it's a word character.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followed by the plus quantifier, which means it will match at least one word character but could match more.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CA1B81-9BA1-B83F-9484-587919DE0F1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86" y="4307575"/>
            <a:ext cx="30300392" cy="185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05046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E68D2-B684-D69D-B3D4-1DE01EF46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93406DBB-8375-68B7-7753-5A21487E25A8}"/>
              </a:ext>
            </a:extLst>
          </p:cNvPr>
          <p:cNvSpPr/>
          <p:nvPr/>
        </p:nvSpPr>
        <p:spPr>
          <a:xfrm>
            <a:off x="952498" y="459786"/>
            <a:ext cx="3171861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HTML Tag Regular Expression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673F644F-E72D-3070-82B6-79BD2D5298E4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4E5084B8-D0DF-A665-1DC5-215001AC0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F6D7147F-BC2B-08D0-D04A-0E15E6B0003E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810C4F6C-F802-1787-1A5D-64F91EAB13A3}"/>
              </a:ext>
            </a:extLst>
          </p:cNvPr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630067-20A2-E684-F063-5D63E6DA7786}"/>
              </a:ext>
            </a:extLst>
          </p:cNvPr>
          <p:cNvSpPr/>
          <p:nvPr/>
        </p:nvSpPr>
        <p:spPr>
          <a:xfrm>
            <a:off x="952501" y="7747686"/>
            <a:ext cx="34782670" cy="101338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this I have a character class in brackets, that starts with a carat.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carat in square brackets means to ignore the characters that follow, so in this case, a closing angle bracket will stop the matching.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followed by an asterisk, so any character that's not a closing angle bracket is going to match.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EF671-97BE-0609-BD00-B449284F43C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86" y="4307575"/>
            <a:ext cx="30300392" cy="185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98865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83DFD-7974-A1DF-3521-FFB5BA9C0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48B2E34B-3B52-3D2D-809B-691D54AF2F58}"/>
              </a:ext>
            </a:extLst>
          </p:cNvPr>
          <p:cNvSpPr/>
          <p:nvPr/>
        </p:nvSpPr>
        <p:spPr>
          <a:xfrm>
            <a:off x="952498" y="459786"/>
            <a:ext cx="3171861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HTML Tag Regular Expression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E0240F2E-CA9D-FDAB-2D53-3EDE8A52B137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DA9821C4-713D-6EC7-ACD2-1642C3251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677B5056-EB01-7232-7589-F85312E4F23C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EE3A4E31-2115-1D20-C515-5D59BA6ED440}"/>
              </a:ext>
            </a:extLst>
          </p:cNvPr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FE6B3A-6CCA-B0D7-BB33-8E345F211582}"/>
              </a:ext>
            </a:extLst>
          </p:cNvPr>
          <p:cNvSpPr/>
          <p:nvPr/>
        </p:nvSpPr>
        <p:spPr>
          <a:xfrm>
            <a:off x="952501" y="7747686"/>
            <a:ext cx="34782670" cy="101338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followed by the closing bracket for the tag.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code will match tags that have no body, as well as tags that have attributes.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CF4DB-F34D-C3D6-55E3-C570BC91D0D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86" y="4307575"/>
            <a:ext cx="30300392" cy="185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20508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5F166-A6DC-7691-3EC9-688E0026C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22E40D99-543A-23D5-3C86-7E93BB8BAF3F}"/>
              </a:ext>
            </a:extLst>
          </p:cNvPr>
          <p:cNvSpPr/>
          <p:nvPr/>
        </p:nvSpPr>
        <p:spPr>
          <a:xfrm>
            <a:off x="952498" y="459786"/>
            <a:ext cx="3171861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HTML Tag Regular Expression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B0AD4A17-093F-8FA2-BDFF-5119E7556E6A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86666BE5-BFAA-AF5B-70E9-527CE9F79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E6A5CC90-51A4-6911-5EE5-FDD993B94754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61454A1E-B04F-E3A7-DFD3-4F0E3B04369D}"/>
              </a:ext>
            </a:extLst>
          </p:cNvPr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AFBD70-F18B-DC95-2FBB-AE4DDFF73B4C}"/>
              </a:ext>
            </a:extLst>
          </p:cNvPr>
          <p:cNvSpPr/>
          <p:nvPr/>
        </p:nvSpPr>
        <p:spPr>
          <a:xfrm>
            <a:off x="952501" y="7747686"/>
            <a:ext cx="34782670" cy="101338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Another group follows.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group's purpose is to capture the text that's contained between the opening and closing html tags.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might expect this to be dot asterisk in parentheses, but there are some characters that we don't want to match on, so I'll again use a custom character class with a carat, so that any character that follows the carat will end the matching for this subsequence.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characters are new lines or carriage returns, the opening and closing angle brackets and the backslash character.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12F96-45D7-EF05-36B5-0538404CD96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86" y="4307575"/>
            <a:ext cx="30300392" cy="185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5097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2B770-EEDE-57F0-03B6-966A7128E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B4C8273E-5203-92CA-3B01-FCCDAD07A358}"/>
              </a:ext>
            </a:extLst>
          </p:cNvPr>
          <p:cNvSpPr/>
          <p:nvPr/>
        </p:nvSpPr>
        <p:spPr>
          <a:xfrm>
            <a:off x="952498" y="459786"/>
            <a:ext cx="3171861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HTML Tag Regular Expression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0EA4C70F-47BC-E0C8-0FAB-C3FE3303ADD1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452780C8-98AA-BD76-3466-672FFECE3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048311E5-AB2B-AAF7-CBA3-2D1B4F2FA91C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ADEC9CF5-76E1-128D-78B9-F9F685BD22EF}"/>
              </a:ext>
            </a:extLst>
          </p:cNvPr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065FBB-04A7-0738-D668-3E403526EAA2}"/>
              </a:ext>
            </a:extLst>
          </p:cNvPr>
          <p:cNvSpPr/>
          <p:nvPr/>
        </p:nvSpPr>
        <p:spPr>
          <a:xfrm>
            <a:off x="952501" y="7747686"/>
            <a:ext cx="34782670" cy="101338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Line breaks or carriage returns are called vertical white space.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this I have the opening angle bracket, the backslash and the closing bracket.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just means the code will match any character that's not one of these, and because I'm using the asterisk quantifier, this can be empty.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A7549-6EAE-0B5A-7AA3-49720014C42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86" y="4307575"/>
            <a:ext cx="30300392" cy="185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33245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66EC6-B92B-DAC4-1AD7-29D8EE59E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894E3442-5524-97B2-F94E-3852B819FFFA}"/>
              </a:ext>
            </a:extLst>
          </p:cNvPr>
          <p:cNvSpPr/>
          <p:nvPr/>
        </p:nvSpPr>
        <p:spPr>
          <a:xfrm>
            <a:off x="952498" y="459786"/>
            <a:ext cx="3171861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HTML Tag Regular Expression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0EF05B67-C114-A24B-DCC6-387FBA92D3C1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419542DF-E042-DE08-6AB2-B77533DE4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0B82EF89-AC9D-C255-FC3B-826E8B1D80B6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F355A418-DEA8-7A72-2041-82F0FA4022F7}"/>
              </a:ext>
            </a:extLst>
          </p:cNvPr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002A3-E77B-44E6-DCFF-8EF8A2271EF7}"/>
              </a:ext>
            </a:extLst>
          </p:cNvPr>
          <p:cNvSpPr/>
          <p:nvPr/>
        </p:nvSpPr>
        <p:spPr>
          <a:xfrm>
            <a:off x="952501" y="7747686"/>
            <a:ext cx="34782670" cy="101338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final group is really only a group because I want to use a quantifier for the entire set.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Here, I have the opening angle bracket and a backslash.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how most html tags end, and then they're followed by the tag label, p, or h1 or whatever.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I'm using a back reference to the first group.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means the ending label needs to match the opening label.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743EA-A73B-4172-D7CF-6FD6E0E5EAA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86" y="4307575"/>
            <a:ext cx="30300392" cy="185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47578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ECAFC-7F21-4388-5452-53DF90777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37B9E1E0-256A-DB20-222E-839671A090E5}"/>
              </a:ext>
            </a:extLst>
          </p:cNvPr>
          <p:cNvSpPr/>
          <p:nvPr/>
        </p:nvSpPr>
        <p:spPr>
          <a:xfrm>
            <a:off x="952498" y="459786"/>
            <a:ext cx="3171861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HTML Tag Regular Expression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3E9E441A-D353-DA9C-0F9F-1749C8A25324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CDB1C194-C697-2DD3-A60A-AB4DE46BE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40C65B7B-A7B0-6DE7-1AB8-B5BC286814D6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874A3723-3C90-0D9D-B61F-04B8C9A4A8E9}"/>
              </a:ext>
            </a:extLst>
          </p:cNvPr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E8D862-7EC5-7419-F1A3-9F009F80795B}"/>
              </a:ext>
            </a:extLst>
          </p:cNvPr>
          <p:cNvSpPr/>
          <p:nvPr/>
        </p:nvSpPr>
        <p:spPr>
          <a:xfrm>
            <a:off x="952501" y="7747686"/>
            <a:ext cx="34782670" cy="101338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I'm also using a quantifier on this last group, meaning this could be omitted, as it will be in one of my examples, that uses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xhtml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formatted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tag, that includes a backslash before the closing bracket.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59F41-5A75-116A-FA80-2354636D469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86" y="4307575"/>
            <a:ext cx="30300392" cy="185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37026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E8634-79E1-A671-D1C7-6EF8B8B18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CE275332-4C02-E306-E43D-CC3AE16B23E1}"/>
              </a:ext>
            </a:extLst>
          </p:cNvPr>
          <p:cNvSpPr/>
          <p:nvPr/>
        </p:nvSpPr>
        <p:spPr>
          <a:xfrm>
            <a:off x="952498" y="459786"/>
            <a:ext cx="351875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Phone Number Regular Expression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0CD0D2C3-B527-3FA3-DE3C-EDFF6305B14B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6B326E4C-1B3C-9336-7579-5423C550C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5165E787-693F-70D3-2EB1-8286DA77FBD0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7E596910-AF66-5E5B-57D4-55ECECE00821}"/>
              </a:ext>
            </a:extLst>
          </p:cNvPr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C82A5F-B30A-4A62-24D4-233EC3B69F44}"/>
              </a:ext>
            </a:extLst>
          </p:cNvPr>
          <p:cNvSpPr/>
          <p:nvPr/>
        </p:nvSpPr>
        <p:spPr>
          <a:xfrm>
            <a:off x="952501" y="7747686"/>
            <a:ext cx="34782670" cy="101338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pattern starts with two backslashes before an opening parenthesis.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Hopefully you'll remember parentheses are used in regular expressions as a meta character, identifying groups in most cases.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in this case, I want a literal opening parentheses because I want to match a parentheses character in my string, so I need to escape it this way.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9F0A97-B727-EE8C-B64E-4B62C7F3E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4285907"/>
            <a:ext cx="29299676" cy="189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2484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98477-00AE-7390-03DF-12F0177E7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13540540-D3D3-F56E-93A0-7DE548C4B737}"/>
              </a:ext>
            </a:extLst>
          </p:cNvPr>
          <p:cNvSpPr/>
          <p:nvPr/>
        </p:nvSpPr>
        <p:spPr>
          <a:xfrm>
            <a:off x="952498" y="459786"/>
            <a:ext cx="351875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Phone Number Regular Expression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F6E8F3A7-65DC-E28D-0CCD-992D66197139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C02DF9CD-9F01-94A5-647B-73FED2F0E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FFAE9910-D09D-7A5B-143D-8571A5514978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7E56CAAD-E1C0-E64F-4A06-57A439F7021D}"/>
              </a:ext>
            </a:extLst>
          </p:cNvPr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F5BBF7-2062-1558-8301-CFC7A8347038}"/>
              </a:ext>
            </a:extLst>
          </p:cNvPr>
          <p:cNvSpPr/>
          <p:nvPr/>
        </p:nvSpPr>
        <p:spPr>
          <a:xfrm>
            <a:off x="952501" y="7747686"/>
            <a:ext cx="34782670" cy="101338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Next, I'm using a character class that defines a range, in this case the digits, zero through 9, because I only want numbers.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three in curly braces is a quantifier that says I want three digits here, after the opening parentheses.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4FFFD1-9B44-1BA6-3B24-1EB714FFC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4285907"/>
            <a:ext cx="29299676" cy="189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4573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BE956-61E8-F13D-58A2-2FD8228F7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09547760-FDE8-8A4A-8ACD-3DA87D713092}"/>
              </a:ext>
            </a:extLst>
          </p:cNvPr>
          <p:cNvSpPr/>
          <p:nvPr/>
        </p:nvSpPr>
        <p:spPr>
          <a:xfrm>
            <a:off x="952498" y="459786"/>
            <a:ext cx="351875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Phone Number Regular Expression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8BD48586-B084-C78A-1CDC-A3DB55E269CF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8010B998-78BD-5ECE-5B29-6C78434F3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8A96D5CD-AA76-B349-64F6-46BA6A1568AA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2F1359AD-A1F2-D8D9-31D3-142E9D9AD648}"/>
              </a:ext>
            </a:extLst>
          </p:cNvPr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D5F66E-C8A6-536B-FAAA-74C3068A9C05}"/>
              </a:ext>
            </a:extLst>
          </p:cNvPr>
          <p:cNvSpPr/>
          <p:nvPr/>
        </p:nvSpPr>
        <p:spPr>
          <a:xfrm>
            <a:off x="952501" y="7747686"/>
            <a:ext cx="34782670" cy="101338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followed by a closing parentheses, and again, I need to escape it, for it to be used literally.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I've included a space character after that, which is a literal space, so it won't include all white space.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 it won't match on a tab for instance.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898F64-2E9B-7E47-32BC-B87A110A4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4285907"/>
            <a:ext cx="29299676" cy="189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6033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FD494-4F02-8FA3-F8F2-134F3B2FC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2E160E06-D550-DBD3-CA13-12676D5072BB}"/>
              </a:ext>
            </a:extLst>
          </p:cNvPr>
          <p:cNvSpPr/>
          <p:nvPr/>
        </p:nvSpPr>
        <p:spPr>
          <a:xfrm>
            <a:off x="952498" y="459786"/>
            <a:ext cx="351875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Phone Number Regular Expression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A1F72935-BA1A-B31E-2DA1-0393D311FBC1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E3DD8E33-D2F8-C1D1-9998-A16E35A94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1F744FC3-791D-0CDF-C9E5-C2E729161AA4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2A19DC14-059A-3352-4FE4-3C61FD407F12}"/>
              </a:ext>
            </a:extLst>
          </p:cNvPr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E30CE-8A1F-4107-0E9E-5DA5FE4E0A07}"/>
              </a:ext>
            </a:extLst>
          </p:cNvPr>
          <p:cNvSpPr/>
          <p:nvPr/>
        </p:nvSpPr>
        <p:spPr>
          <a:xfrm>
            <a:off x="952501" y="7747686"/>
            <a:ext cx="34782670" cy="101338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again have a character class in square brackets for the full range of digits, and that also has a quantifier meaning this has to be exactly 3 digits here.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followed by a dash, which doesn't need to be escaped in Java, and then again, digits, but ending in four digits this time.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E30185-334F-6C71-BA15-3B0AE09C5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4285907"/>
            <a:ext cx="29299676" cy="189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0681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CE8BE-7EEF-D001-24F9-B241014CD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0651E184-A9D1-FF08-5C4F-2A9CB4296C9F}"/>
              </a:ext>
            </a:extLst>
          </p:cNvPr>
          <p:cNvSpPr/>
          <p:nvPr/>
        </p:nvSpPr>
        <p:spPr>
          <a:xfrm>
            <a:off x="952498" y="459786"/>
            <a:ext cx="351875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the Phone Number Regular Expression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47526934-81F7-E6E0-7F4B-5F337248B51D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8A4070B8-FA5B-B8BB-09CE-9B62BFB27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A0A5C464-BD09-7812-AE78-4F3045430CF3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9C548984-682F-71F8-44E8-5E8B45D83E21}"/>
              </a:ext>
            </a:extLst>
          </p:cNvPr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C0A27E-74A4-7238-22CB-D96CA308EF20}"/>
              </a:ext>
            </a:extLst>
          </p:cNvPr>
          <p:cNvSpPr/>
          <p:nvPr/>
        </p:nvSpPr>
        <p:spPr>
          <a:xfrm>
            <a:off x="952501" y="7747686"/>
            <a:ext cx="34782670" cy="1013382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character class, with an asterisk quantifier,  will match either a closing parentheses or a space, zero or many times.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6DBDA0-B01A-5306-6534-8619A04B35B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6786" y="4361616"/>
            <a:ext cx="31269261" cy="18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5077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8F738-F29E-3C9A-B3BC-5FAE6B348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922E4A60-C171-92B7-E495-6F5FE7DABCD6}"/>
              </a:ext>
            </a:extLst>
          </p:cNvPr>
          <p:cNvSpPr/>
          <p:nvPr/>
        </p:nvSpPr>
        <p:spPr>
          <a:xfrm>
            <a:off x="952498" y="459786"/>
            <a:ext cx="1768112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Alternate Character classes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A1659885-431D-2F1C-65D2-23D2846CF1C4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0EA0C8E0-1EE6-6CE8-3E96-9AA1CF35F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E48E8DCD-3320-CC6B-6399-4B23D8ED5B06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F0DB09C1-2016-9B3A-4F08-269403319A45}"/>
              </a:ext>
            </a:extLst>
          </p:cNvPr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BD4FA7-13E5-78EC-F7C8-8DD647869703}"/>
              </a:ext>
            </a:extLst>
          </p:cNvPr>
          <p:cNvSpPr/>
          <p:nvPr/>
        </p:nvSpPr>
        <p:spPr>
          <a:xfrm>
            <a:off x="952501" y="11982345"/>
            <a:ext cx="34782670" cy="604616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some common ranges, and some alternatives that mean the same or similar things.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zero through 9 range can be replaced with either a backslash d, or the backslash p, and Digit spelled out in curly braces.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DC0D25-1BCC-34EC-B860-510BD4AFBE2E}"/>
              </a:ext>
            </a:extLst>
          </p:cNvPr>
          <p:cNvGraphicFramePr>
            <a:graphicFrameLocks noGrp="1"/>
          </p:cNvGraphicFramePr>
          <p:nvPr/>
        </p:nvGraphicFramePr>
        <p:xfrm>
          <a:off x="952499" y="2713705"/>
          <a:ext cx="34782667" cy="8828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877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4826380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7134961">
                  <a:extLst>
                    <a:ext uri="{9D8B030D-6E8A-4147-A177-3AD203B41FA5}">
                      <a16:colId xmlns:a16="http://schemas.microsoft.com/office/drawing/2014/main" val="2494883465"/>
                    </a:ext>
                  </a:extLst>
                </a:gridCol>
                <a:gridCol w="7827979">
                  <a:extLst>
                    <a:ext uri="{9D8B030D-6E8A-4147-A177-3AD203B41FA5}">
                      <a16:colId xmlns:a16="http://schemas.microsoft.com/office/drawing/2014/main" val="3112957608"/>
                    </a:ext>
                  </a:extLst>
                </a:gridCol>
                <a:gridCol w="7481470">
                  <a:extLst>
                    <a:ext uri="{9D8B030D-6E8A-4147-A177-3AD203B41FA5}">
                      <a16:colId xmlns:a16="http://schemas.microsoft.com/office/drawing/2014/main" val="2987075448"/>
                    </a:ext>
                  </a:extLst>
                </a:gridCol>
              </a:tblGrid>
              <a:tr h="1590018">
                <a:tc>
                  <a:txBody>
                    <a:bodyPr/>
                    <a:lstStyle/>
                    <a:p>
                      <a:pPr marL="180000" algn="l"/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Range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Predefined character class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POSIX character classes (US-ASCII only)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java.lang.Character</a:t>
                      </a:r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classes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204794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Digits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[0-9]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\d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\p{Digit}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976254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Lower case letters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[a-z]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b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\p{Lower}</a:t>
                      </a:r>
                      <a:b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javaLowerCase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508736"/>
                  </a:ext>
                </a:extLst>
              </a:tr>
              <a:tr h="1244081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Upper case letters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[A-Z]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\p{Upper}</a:t>
                      </a:r>
                      <a:b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javaUpperCase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023484"/>
                  </a:ext>
                </a:extLst>
              </a:tr>
              <a:tr h="1244081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Both Upper and Lower Case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[a-zA-Z]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b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Alpha</a:t>
                      </a: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javaUpperCase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85845"/>
                  </a:ext>
                </a:extLst>
              </a:tr>
              <a:tr h="1377280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All letters, digits and an underscore, called a word.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[a-zA-Z_0-9]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\w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US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Alnum</a:t>
                      </a:r>
                      <a:r>
                        <a:rPr lang="en-US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 </a:t>
                      </a:r>
                    </a:p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3600" baseline="30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** Does not include underscore</a:t>
                      </a:r>
                      <a:endParaRPr lang="en-US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684"/>
                  </a:ext>
                </a:extLst>
              </a:tr>
              <a:tr h="982359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Spaces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pt-BR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 \t\n\x0B\f\r]</a:t>
                      </a:r>
                      <a:endParaRPr lang="pt-BR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\p{Space}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javaWhitespace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015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17002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26CF0-737E-F6D0-AB7F-19A7DA33F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11877E09-CD90-907F-9769-CB248C0E31EF}"/>
              </a:ext>
            </a:extLst>
          </p:cNvPr>
          <p:cNvSpPr/>
          <p:nvPr/>
        </p:nvSpPr>
        <p:spPr>
          <a:xfrm>
            <a:off x="952498" y="459786"/>
            <a:ext cx="1768112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Alternate Character classes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180D3FF9-356B-F638-B219-2DDF313259E9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F14D0228-6E67-BAA3-EFD6-6E18DA6AF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4C959949-B797-9827-29B8-364A3A161DB6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CA5B0561-5412-1550-272D-DAD39ED50697}"/>
              </a:ext>
            </a:extLst>
          </p:cNvPr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566E20-3F50-B140-61E1-7AFA5EED0755}"/>
              </a:ext>
            </a:extLst>
          </p:cNvPr>
          <p:cNvSpPr/>
          <p:nvPr/>
        </p:nvSpPr>
        <p:spPr>
          <a:xfrm>
            <a:off x="952501" y="11982345"/>
            <a:ext cx="34782670" cy="6046163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range with lowercase letters a to z, can be substituted with backslash p, and Lower spelled in curly braces.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need to support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unicode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characters, you can use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java.lang.Character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similar predefined classes for upper case letters, and there is a combined class for US ASCII alphabetical letters.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453F36-3E92-A5CE-CD5A-EC4D1168C934}"/>
              </a:ext>
            </a:extLst>
          </p:cNvPr>
          <p:cNvGraphicFramePr>
            <a:graphicFrameLocks noGrp="1"/>
          </p:cNvGraphicFramePr>
          <p:nvPr/>
        </p:nvGraphicFramePr>
        <p:xfrm>
          <a:off x="952499" y="2713705"/>
          <a:ext cx="34782667" cy="8828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877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4826380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7134961">
                  <a:extLst>
                    <a:ext uri="{9D8B030D-6E8A-4147-A177-3AD203B41FA5}">
                      <a16:colId xmlns:a16="http://schemas.microsoft.com/office/drawing/2014/main" val="2494883465"/>
                    </a:ext>
                  </a:extLst>
                </a:gridCol>
                <a:gridCol w="7827979">
                  <a:extLst>
                    <a:ext uri="{9D8B030D-6E8A-4147-A177-3AD203B41FA5}">
                      <a16:colId xmlns:a16="http://schemas.microsoft.com/office/drawing/2014/main" val="3112957608"/>
                    </a:ext>
                  </a:extLst>
                </a:gridCol>
                <a:gridCol w="7481470">
                  <a:extLst>
                    <a:ext uri="{9D8B030D-6E8A-4147-A177-3AD203B41FA5}">
                      <a16:colId xmlns:a16="http://schemas.microsoft.com/office/drawing/2014/main" val="2987075448"/>
                    </a:ext>
                  </a:extLst>
                </a:gridCol>
              </a:tblGrid>
              <a:tr h="1590018">
                <a:tc>
                  <a:txBody>
                    <a:bodyPr/>
                    <a:lstStyle/>
                    <a:p>
                      <a:pPr marL="180000" algn="l"/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Range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Predefined character class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POSIX character classes (US-ASCII only)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java.lang.Character</a:t>
                      </a:r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classes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204794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Digits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[0-9]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\d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\p{Digit}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976254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Lower case letters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[a-z]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b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\p{Lower}</a:t>
                      </a:r>
                      <a:b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javaLowerCase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508736"/>
                  </a:ext>
                </a:extLst>
              </a:tr>
              <a:tr h="1244081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Upper case letters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[A-Z]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\p{Upper}</a:t>
                      </a:r>
                      <a:b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javaUpperCase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023484"/>
                  </a:ext>
                </a:extLst>
              </a:tr>
              <a:tr h="1244081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Both Upper and Lower Case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[a-zA-Z]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b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Alpha</a:t>
                      </a: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javaUpperCase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85845"/>
                  </a:ext>
                </a:extLst>
              </a:tr>
              <a:tr h="1377280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All letters, digits and an underscore, called a word.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[a-zA-Z_0-9]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\w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US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Alnum</a:t>
                      </a:r>
                      <a:r>
                        <a:rPr lang="en-US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 </a:t>
                      </a:r>
                    </a:p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3600" baseline="30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** Does not include underscore</a:t>
                      </a:r>
                      <a:endParaRPr lang="en-US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684"/>
                  </a:ext>
                </a:extLst>
              </a:tr>
              <a:tr h="982359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Spaces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pt-BR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 \t\n\x0B\f\r]</a:t>
                      </a:r>
                      <a:endParaRPr lang="pt-BR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\p{Space}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javaWhitespace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015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23897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71034-30E6-39F2-9262-C682479D8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F275FD3B-2E0F-F69D-5D8E-17559FD47242}"/>
              </a:ext>
            </a:extLst>
          </p:cNvPr>
          <p:cNvSpPr/>
          <p:nvPr/>
        </p:nvSpPr>
        <p:spPr>
          <a:xfrm>
            <a:off x="952498" y="459786"/>
            <a:ext cx="1768112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Alternate Character classes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C059CDB6-54EC-61DA-5D56-4E93213E105D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6FC447F0-95C3-7252-0EF9-28F59F94E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4418416C-E045-DC4A-5E4B-3CA4C801796C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40A41554-EF40-BD84-E044-1CAFCB26205E}"/>
              </a:ext>
            </a:extLst>
          </p:cNvPr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Review of the Regular Expressions for Phone Number/HTML tags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93B8EB-2DB3-345C-9C48-476E655F38E5}"/>
              </a:ext>
            </a:extLst>
          </p:cNvPr>
          <p:cNvSpPr/>
          <p:nvPr/>
        </p:nvSpPr>
        <p:spPr>
          <a:xfrm>
            <a:off x="952501" y="11982345"/>
            <a:ext cx="34782670" cy="604616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Words are described by letters, digits and the underscore, as shown by the range.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Whitespace, as defined by backslash s, will match a literal space, a tab, a new line, and carriage returns, etc.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8AB819A-3AB1-59B9-1BAC-A89F6B6DB9DE}"/>
              </a:ext>
            </a:extLst>
          </p:cNvPr>
          <p:cNvGraphicFramePr>
            <a:graphicFrameLocks noGrp="1"/>
          </p:cNvGraphicFramePr>
          <p:nvPr/>
        </p:nvGraphicFramePr>
        <p:xfrm>
          <a:off x="952499" y="2713705"/>
          <a:ext cx="34782667" cy="8828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877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4826380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7134961">
                  <a:extLst>
                    <a:ext uri="{9D8B030D-6E8A-4147-A177-3AD203B41FA5}">
                      <a16:colId xmlns:a16="http://schemas.microsoft.com/office/drawing/2014/main" val="2494883465"/>
                    </a:ext>
                  </a:extLst>
                </a:gridCol>
                <a:gridCol w="7827979">
                  <a:extLst>
                    <a:ext uri="{9D8B030D-6E8A-4147-A177-3AD203B41FA5}">
                      <a16:colId xmlns:a16="http://schemas.microsoft.com/office/drawing/2014/main" val="3112957608"/>
                    </a:ext>
                  </a:extLst>
                </a:gridCol>
                <a:gridCol w="7481470">
                  <a:extLst>
                    <a:ext uri="{9D8B030D-6E8A-4147-A177-3AD203B41FA5}">
                      <a16:colId xmlns:a16="http://schemas.microsoft.com/office/drawing/2014/main" val="2987075448"/>
                    </a:ext>
                  </a:extLst>
                </a:gridCol>
              </a:tblGrid>
              <a:tr h="1590018">
                <a:tc>
                  <a:txBody>
                    <a:bodyPr/>
                    <a:lstStyle/>
                    <a:p>
                      <a:pPr marL="180000" algn="l"/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Range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Predefined character class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POSIX character classes (US-ASCII only)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40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java.lang.Character</a:t>
                      </a:r>
                      <a:r>
                        <a:rPr lang="en-US" sz="4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classes</a:t>
                      </a:r>
                      <a:endParaRPr lang="en-PH" sz="4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204794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Digits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[0-9]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\d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\p{Digit}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976254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Lower case letters 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[a-z]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b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\p{Lower}</a:t>
                      </a:r>
                      <a:b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javaLowerCase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508736"/>
                  </a:ext>
                </a:extLst>
              </a:tr>
              <a:tr h="1244081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Upper case letters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[A-Z]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\p{Upper}</a:t>
                      </a:r>
                      <a:b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javaUpperCase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023484"/>
                  </a:ext>
                </a:extLst>
              </a:tr>
              <a:tr h="1244081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36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Both Upper and Lower Case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[a-zA-Z]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b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</a:b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Alpha</a:t>
                      </a: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javaUpperCase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85845"/>
                  </a:ext>
                </a:extLst>
              </a:tr>
              <a:tr h="1377280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All letters, digits and an underscore, called a word.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[a-zA-Z_0-9]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\w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US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Alnum</a:t>
                      </a:r>
                      <a:r>
                        <a:rPr lang="en-US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 </a:t>
                      </a:r>
                    </a:p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3600" baseline="300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** Does not include underscore</a:t>
                      </a:r>
                      <a:endParaRPr lang="en-US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endParaRPr lang="en-PH" sz="36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0684"/>
                  </a:ext>
                </a:extLst>
              </a:tr>
              <a:tr h="982359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Spaces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pt-BR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[ \t\n\x0B\f\r]</a:t>
                      </a:r>
                      <a:endParaRPr lang="pt-BR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\p{Space}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\p{</a:t>
                      </a:r>
                      <a:r>
                        <a:rPr lang="en-PH" sz="3600" dirty="0" err="1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javaWhitespace</a:t>
                      </a:r>
                      <a:r>
                        <a:rPr lang="en-PH" sz="3600" dirty="0">
                          <a:solidFill>
                            <a:srgbClr val="474747"/>
                          </a:solidFill>
                          <a:effectLst/>
                          <a:latin typeface="Roboto Mono" panose="00000009000000000000" pitchFamily="49" charset="0"/>
                          <a:ea typeface="Roboto Mono" panose="00000009000000000000" pitchFamily="49" charset="0"/>
                          <a:cs typeface="Open Sans" panose="020B0606030504020204" pitchFamily="34" charset="0"/>
                        </a:rPr>
                        <a:t>}</a:t>
                      </a:r>
                      <a:endParaRPr lang="en-PH" sz="3600" dirty="0">
                        <a:effectLst/>
                        <a:latin typeface="Roboto Mono" panose="00000009000000000000" pitchFamily="49" charset="0"/>
                        <a:ea typeface="Roboto Mono" panose="00000009000000000000" pitchFamily="49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015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845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1750</Words>
  <Application>Microsoft Office PowerPoint</Application>
  <PresentationFormat>Custom</PresentationFormat>
  <Paragraphs>205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177</cp:revision>
  <dcterms:modified xsi:type="dcterms:W3CDTF">2024-12-10T04:19:29Z</dcterms:modified>
</cp:coreProperties>
</file>