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83" r:id="rId2"/>
    <p:sldId id="284" r:id="rId3"/>
    <p:sldId id="285" r:id="rId4"/>
    <p:sldId id="286" r:id="rId5"/>
    <p:sldId id="287" r:id="rId6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178290-A0D1-7636-3EF3-7BE7A92DA0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E3C935-7A74-FC7E-E3E9-1068243961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DB3831-8334-3798-F91B-6A6358133D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62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5FB428-C7BC-A678-D4A4-5EFE28F72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35166B-0F95-D693-66E5-A3ED379A1C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A0AC78-808F-2B66-FF56-6576781D95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629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093708-5BB0-E448-BA7D-F65A740938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3A7D8C-A0CA-A007-50EA-257F0C3A62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03C197-07FF-19C9-B8F9-B7F641F77C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3386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B2DA3-D03D-DA3F-708A-9CE9264939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03A091-5D76-4828-18FA-F785DFD180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60483B-B2B7-5A5F-3AB7-0E169969B1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497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CAFCC7-91F4-4F59-15A0-A58ED78E27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0D69E6-143A-BD54-0810-FFA73F411B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3C4AA4-DD33-6054-F753-C5B20CC6C3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43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oracle.com/en/java/javase/17/docs/api/java.base/java/util/regex/Pattern.html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intrinsicservices.atlassian.net/wiki/pages/createpage.action?spaceKey=OJ1R&amp;title=0-9&amp;linkCreation=true&amp;fromPageId=3844505601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intrinsicservices.atlassian.net/wiki/pages/createpage.action?spaceKey=OJ1R&amp;title=A-Z&amp;linkCreation=true&amp;fromPageId=3844505601" TargetMode="External"/><Relationship Id="rId5" Type="http://schemas.openxmlformats.org/officeDocument/2006/relationships/hyperlink" Target="https://intrinsicservices.atlassian.net/wiki/pages/createpage.action?spaceKey=OJ1R&amp;title=a-z&amp;linkCreation=true&amp;fromPageId=3844505601" TargetMode="External"/><Relationship Id="rId4" Type="http://schemas.openxmlformats.org/officeDocument/2006/relationships/hyperlink" Target="https://intrinsicservices.atlassian.net/wiki/pages/createpage.action?spaceKey=OJ1R&amp;title=abc&amp;linkCreation=true&amp;fromPageId=3844505601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9E6292-A62A-9FAA-C6A0-A6F290442E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DB0ED684-588D-86D2-3C6B-BCB6E6D0A431}"/>
              </a:ext>
            </a:extLst>
          </p:cNvPr>
          <p:cNvSpPr/>
          <p:nvPr/>
        </p:nvSpPr>
        <p:spPr>
          <a:xfrm>
            <a:off x="952498" y="459786"/>
            <a:ext cx="2171588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Parts of a Regular Expression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EF831E2C-54F4-4E32-4A27-6EB26F84B2BA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66D8E861-E74C-9A1A-3AA3-BD44C6508E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595E6E1B-3A07-46A3-F6DD-3C94A9215E98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84DC2D32-1F06-0AE9-8552-B91F3EF7083D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Parts of a Regular Expression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6CAF67-D83A-B174-0913-0D4504771F61}"/>
              </a:ext>
            </a:extLst>
          </p:cNvPr>
          <p:cNvSpPr/>
          <p:nvPr/>
        </p:nvSpPr>
        <p:spPr>
          <a:xfrm>
            <a:off x="952501" y="2706130"/>
            <a:ext cx="34782670" cy="1522517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regular expression can be made up of combinations of the following: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Literals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These have no additional meaning and are a one to one match. If you specify the literal "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abc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", the code will match on the first occurrence of "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abc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", in your string.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Character Classes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Some of these are predefined, others you can define yourself. The period is an example of a predefined character class.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Quantifiers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These metacharacters identify the number of occurrences of a character class or literal, required to make a match. I used the asterisk, but there are several others I'll review shortly.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Boundary matchers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or anchors. These specify the position in the text. For example, at the start of the text or the end.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Groups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These identify and allow for the capturing of subexpressions. More on this later.</a:t>
            </a:r>
          </a:p>
        </p:txBody>
      </p:sp>
    </p:spTree>
    <p:extLst>
      <p:ext uri="{BB962C8B-B14F-4D97-AF65-F5344CB8AC3E}">
        <p14:creationId xmlns:p14="http://schemas.microsoft.com/office/powerpoint/2010/main" val="1244112391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8928D5-4957-AAD5-F2EF-D6E8D28AAD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73A61194-F610-1532-5A61-7F8682569DA6}"/>
              </a:ext>
            </a:extLst>
          </p:cNvPr>
          <p:cNvSpPr/>
          <p:nvPr/>
        </p:nvSpPr>
        <p:spPr>
          <a:xfrm>
            <a:off x="952498" y="459786"/>
            <a:ext cx="2171588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Parts of a Regular Expression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48F77C21-0A93-A3F2-E537-D03454F12297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A9B6A95F-363B-C477-CB0A-74C247C45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6D32712B-D2CB-26F4-C090-1436C66ABCEB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232F813F-1EF8-7525-F8CE-6752C01ED6B6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Parts of a Regular Expression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93336B-FAAF-7DE4-EB25-3FB5DE5A83B2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table on this slide displays some common metacharacters that fall into these categories.</a:t>
            </a:r>
            <a:b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find these examples and more by looking at Java's Pattern Class API.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DB581ED-CDB7-7876-4729-20FCE4E8105F}"/>
              </a:ext>
            </a:extLst>
          </p:cNvPr>
          <p:cNvGraphicFramePr>
            <a:graphicFrameLocks noGrp="1"/>
          </p:cNvGraphicFramePr>
          <p:nvPr/>
        </p:nvGraphicFramePr>
        <p:xfrm>
          <a:off x="952497" y="7117307"/>
          <a:ext cx="34782668" cy="58449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13287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22469381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</a:tblGrid>
              <a:tr h="1149363"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Type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Examples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173892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Character Classes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>
                        <a:spcAft>
                          <a:spcPts val="1000"/>
                        </a:spcAft>
                      </a:pPr>
                      <a:r>
                        <a:rPr lang="pl-PL" sz="5400" b="1" i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  <a:r>
                        <a:rPr lang="pl-PL" sz="5400" b="0" i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 </a:t>
                      </a:r>
                      <a:r>
                        <a:rPr lang="pl-PL" sz="5400" b="1" i="0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[</a:t>
                      </a:r>
                      <a:r>
                        <a:rPr lang="pl-PL" sz="5400" b="1" i="0" u="sng" dirty="0">
                          <a:solidFill>
                            <a:srgbClr val="6D1806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abc</a:t>
                      </a:r>
                      <a:r>
                        <a:rPr lang="pl-PL" sz="5400" b="1" i="0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] [</a:t>
                      </a:r>
                      <a:r>
                        <a:rPr lang="pl-PL" sz="5400" b="1" i="0" u="sng" dirty="0">
                          <a:solidFill>
                            <a:srgbClr val="6D1806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a-g</a:t>
                      </a:r>
                      <a:r>
                        <a:rPr lang="pl-PL" sz="5400" b="1" i="0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] [</a:t>
                      </a:r>
                      <a:r>
                        <a:rPr lang="pl-PL" sz="5400" b="1" i="0" u="sng" dirty="0">
                          <a:solidFill>
                            <a:srgbClr val="6D1806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A-Z</a:t>
                      </a:r>
                      <a:r>
                        <a:rPr lang="pl-PL" sz="5400" b="1" i="0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] [</a:t>
                      </a:r>
                      <a:r>
                        <a:rPr lang="pl-PL" sz="5400" b="1" i="0" u="sng" dirty="0">
                          <a:solidFill>
                            <a:srgbClr val="6D1806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0-9</a:t>
                      </a:r>
                      <a:r>
                        <a:rPr lang="pl-PL" sz="5400" b="1" i="0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] [^</a:t>
                      </a:r>
                      <a:r>
                        <a:rPr lang="pl-PL" sz="5400" b="1" i="0" u="sng" dirty="0">
                          <a:solidFill>
                            <a:srgbClr val="6D1806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abc</a:t>
                      </a:r>
                      <a:r>
                        <a:rPr lang="pl-PL" sz="5400" b="1" i="0" dirty="0">
                          <a:solidFill>
                            <a:srgbClr val="000000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] </a:t>
                      </a:r>
                      <a:r>
                        <a:rPr lang="pl-PL" sz="5400" b="1" i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 </a:t>
                      </a:r>
                      <a:r>
                        <a:rPr lang="pl-PL" sz="5400" b="1" i="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\d  \s \w</a:t>
                      </a:r>
                      <a:endParaRPr lang="pl-PL" sz="5400" b="0" i="0" dirty="0">
                        <a:solidFill>
                          <a:schemeClr val="tx1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1173892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Quantifiers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*   +  ?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783116"/>
                  </a:ext>
                </a:extLst>
              </a:tr>
              <a:tr h="1173892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Boundary matchers (or anchors)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^  $   \b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6037334"/>
                  </a:ext>
                </a:extLst>
              </a:tr>
              <a:tr h="1173892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Groups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()</a:t>
                      </a:r>
                    </a:p>
                  </a:txBody>
                  <a:tcPr marL="86794" marR="86794" marT="43397" marB="43397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3382782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FE971B0-E626-D438-80BD-26784EC3F07A}"/>
              </a:ext>
            </a:extLst>
          </p:cNvPr>
          <p:cNvGraphicFramePr>
            <a:graphicFrameLocks noGrp="1"/>
          </p:cNvGraphicFramePr>
          <p:nvPr/>
        </p:nvGraphicFramePr>
        <p:xfrm>
          <a:off x="952497" y="15794448"/>
          <a:ext cx="34782668" cy="1579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82668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</a:tblGrid>
              <a:tr h="1579150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accent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https://docs.oracle.com/en/java/javase/17/docs/api/java.base/java/util/regex/Pattern.html</a:t>
                      </a:r>
                      <a:endParaRPr lang="en-US" sz="5400" b="0" dirty="0">
                        <a:solidFill>
                          <a:schemeClr val="accent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33827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1912789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DEC9AB-A777-2D61-0BB5-E03799C53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8AA99C17-3282-E59C-63C7-A26A3E5CF19B}"/>
              </a:ext>
            </a:extLst>
          </p:cNvPr>
          <p:cNvSpPr/>
          <p:nvPr/>
        </p:nvSpPr>
        <p:spPr>
          <a:xfrm>
            <a:off x="952498" y="459786"/>
            <a:ext cx="30469880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Character classes defined with square brackets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E3E65A71-3664-EBD8-F603-8B0470161FA4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184B0128-5EA8-FC63-812F-018BAB225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C16DCD33-93B8-D1EA-FA95-CFC6F7B65C20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33CA4424-EF52-7A57-19E9-A15CAE17751D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Parts of a Regular Expression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ACC677-AAB7-570B-D3E6-344FA6F35388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Characters in square brackets may have a different meaning.</a:t>
            </a:r>
            <a:b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 an example, a period in square brackets will represent a literal period, and not a meta character to match any character. 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EE693C2-7C34-A918-5959-4A4E8C499143}"/>
              </a:ext>
            </a:extLst>
          </p:cNvPr>
          <p:cNvGraphicFramePr>
            <a:graphicFrameLocks noGrp="1"/>
          </p:cNvGraphicFramePr>
          <p:nvPr/>
        </p:nvGraphicFramePr>
        <p:xfrm>
          <a:off x="952500" y="6044967"/>
          <a:ext cx="34782668" cy="1579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82668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</a:tblGrid>
              <a:tr h="1579150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Any character except ^, -, ] or \ is a </a:t>
                      </a: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literal</a:t>
                      </a: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, when it's in the </a:t>
                      </a: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square brackets</a:t>
                      </a: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338278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3B1DE36-3D66-B665-7807-154D94075BE9}"/>
              </a:ext>
            </a:extLst>
          </p:cNvPr>
          <p:cNvGraphicFramePr>
            <a:graphicFrameLocks noGrp="1"/>
          </p:cNvGraphicFramePr>
          <p:nvPr/>
        </p:nvGraphicFramePr>
        <p:xfrm>
          <a:off x="952500" y="11029248"/>
          <a:ext cx="34782668" cy="3158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0767">
                  <a:extLst>
                    <a:ext uri="{9D8B030D-6E8A-4147-A177-3AD203B41FA5}">
                      <a16:colId xmlns:a16="http://schemas.microsoft.com/office/drawing/2014/main" val="1660426090"/>
                    </a:ext>
                  </a:extLst>
                </a:gridCol>
                <a:gridCol w="32781901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</a:tblGrid>
              <a:tr h="1579150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Any character except ^, -, ] or \ is a </a:t>
                      </a: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literal</a:t>
                      </a: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, when it's in the </a:t>
                      </a: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square brackets</a:t>
                      </a: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3382782"/>
                  </a:ext>
                </a:extLst>
              </a:tr>
              <a:tr h="1579150"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[.]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Means a single period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6772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8413250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0352D8-0FC2-9D49-58D2-AB60FD48FC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52751C11-CFA8-5938-AA0B-2292AFFA8519}"/>
              </a:ext>
            </a:extLst>
          </p:cNvPr>
          <p:cNvSpPr/>
          <p:nvPr/>
        </p:nvSpPr>
        <p:spPr>
          <a:xfrm>
            <a:off x="952498" y="459786"/>
            <a:ext cx="736740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Quantifiers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1DA73A49-6495-B3A6-E883-0357B78347E4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B221652E-8290-AE1C-699D-9508CA23E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3D8E6E19-029F-8365-C7CD-DA444FBE1BDA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026EFB4F-CF94-BB7E-30CB-7B11095B27F9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Parts of a Regular Expression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572463-4758-C64E-E0E4-72D201DD6518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 are six different quantifiers you can use in your regular expressions.</a:t>
            </a:r>
          </a:p>
          <a:p>
            <a:pPr algn="l">
              <a:spcAft>
                <a:spcPts val="5022"/>
              </a:spcAft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20F814-D6A8-9BE5-8042-0ABF20F0A51C}"/>
              </a:ext>
            </a:extLst>
          </p:cNvPr>
          <p:cNvGraphicFramePr>
            <a:graphicFrameLocks noGrp="1"/>
          </p:cNvGraphicFramePr>
          <p:nvPr/>
        </p:nvGraphicFramePr>
        <p:xfrm>
          <a:off x="952498" y="6179923"/>
          <a:ext cx="34782669" cy="8747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55426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7002898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  <a:gridCol w="5881816">
                  <a:extLst>
                    <a:ext uri="{9D8B030D-6E8A-4147-A177-3AD203B41FA5}">
                      <a16:colId xmlns:a16="http://schemas.microsoft.com/office/drawing/2014/main" val="1213154304"/>
                    </a:ext>
                  </a:extLst>
                </a:gridCol>
                <a:gridCol w="8142529">
                  <a:extLst>
                    <a:ext uri="{9D8B030D-6E8A-4147-A177-3AD203B41FA5}">
                      <a16:colId xmlns:a16="http://schemas.microsoft.com/office/drawing/2014/main" val="2522244153"/>
                    </a:ext>
                  </a:extLst>
                </a:gridCol>
              </a:tblGrid>
              <a:tr h="1110563">
                <a:tc>
                  <a:txBody>
                    <a:bodyPr/>
                    <a:lstStyle/>
                    <a:p>
                      <a:pPr marL="180000" algn="l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Quantifier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Meaning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Pattern Example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Match Examples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272746">
                <a:tc>
                  <a:txBody>
                    <a:bodyPr/>
                    <a:lstStyle/>
                    <a:p>
                      <a:pPr marL="180000" algn="l" fontAlgn="t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PH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*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pattern appears zero or more times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PH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b*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empty string, b, bb, </a:t>
                      </a:r>
                      <a:r>
                        <a:rPr lang="en-US" sz="48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bbb</a:t>
                      </a:r>
                      <a:endParaRPr lang="en-US" sz="48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1272746">
                <a:tc>
                  <a:txBody>
                    <a:bodyPr/>
                    <a:lstStyle/>
                    <a:p>
                      <a:pPr marL="180000" algn="l" fontAlgn="t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PH" sz="4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+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pattern appears one or more times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PH" sz="4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b+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PH" sz="4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b, bb, bbb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2617013"/>
                  </a:ext>
                </a:extLst>
              </a:tr>
              <a:tr h="1272746">
                <a:tc>
                  <a:txBody>
                    <a:bodyPr/>
                    <a:lstStyle/>
                    <a:p>
                      <a:pPr marL="180000" algn="l" fontAlgn="t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PH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?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pattern appears zero or one time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PH" sz="48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colou?r</a:t>
                      </a:r>
                      <a:endParaRPr lang="en-PH" sz="48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PH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color, </a:t>
                      </a:r>
                      <a:r>
                        <a:rPr lang="en-PH" sz="48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colour</a:t>
                      </a:r>
                      <a:endParaRPr lang="en-PH" sz="48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605590"/>
                  </a:ext>
                </a:extLst>
              </a:tr>
              <a:tr h="1272746">
                <a:tc>
                  <a:txBody>
                    <a:bodyPr/>
                    <a:lstStyle/>
                    <a:p>
                      <a:pPr marL="180000" algn="l" fontAlgn="t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PH" sz="4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{ n }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4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pattern must appear exactly n times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PH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b{3}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PH" sz="48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bbb</a:t>
                      </a:r>
                      <a:endParaRPr lang="en-PH" sz="48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7391357"/>
                  </a:ext>
                </a:extLst>
              </a:tr>
              <a:tr h="1272746">
                <a:tc>
                  <a:txBody>
                    <a:bodyPr/>
                    <a:lstStyle/>
                    <a:p>
                      <a:pPr marL="180000" algn="l" fontAlgn="t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PH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{ n, }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pattern must appear at least n times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PH" sz="4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b{2,}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PH" sz="4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bb, bbb, bbbb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837567"/>
                  </a:ext>
                </a:extLst>
              </a:tr>
              <a:tr h="1272746">
                <a:tc>
                  <a:txBody>
                    <a:bodyPr/>
                    <a:lstStyle/>
                    <a:p>
                      <a:pPr marL="180000" algn="l" fontAlgn="t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PH" sz="4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{ n, m }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US" sz="4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pattern must appear at least n but not more than m times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PH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b{3, 4}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lnSpc>
                          <a:spcPct val="100000"/>
                        </a:lnSpc>
                        <a:spcAft>
                          <a:spcPts val="1000"/>
                        </a:spcAft>
                      </a:pPr>
                      <a:r>
                        <a:rPr lang="en-PH" sz="48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bbb</a:t>
                      </a:r>
                      <a:r>
                        <a:rPr lang="en-PH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, </a:t>
                      </a:r>
                      <a:r>
                        <a:rPr lang="en-PH" sz="48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bbbb</a:t>
                      </a:r>
                      <a:endParaRPr lang="en-PH" sz="48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9914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1271102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F669A3-BBD7-C9BF-44CE-CD05A245B3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69AE5C0F-E747-F3E9-18A8-567EE5C56C4B}"/>
              </a:ext>
            </a:extLst>
          </p:cNvPr>
          <p:cNvSpPr/>
          <p:nvPr/>
        </p:nvSpPr>
        <p:spPr>
          <a:xfrm>
            <a:off x="952498" y="459786"/>
            <a:ext cx="12851275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Boundary Matchers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6C941ACB-079B-3130-B040-753C72C8CA0B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EAB73C3F-C33A-0B3A-1485-0579441E7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A68FC72F-2495-E3AF-3167-7AB85EF510FF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CACBFEA2-7048-83D3-7533-00BE7949BD38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Parts of a Regular Expression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F3F44F-7822-0E4E-590F-794B73E10B8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There are three common boundary matchers or anchors.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81A260D-CE46-030B-1C94-4243FA1AB7E8}"/>
              </a:ext>
            </a:extLst>
          </p:cNvPr>
          <p:cNvGraphicFramePr>
            <a:graphicFrameLocks noGrp="1"/>
          </p:cNvGraphicFramePr>
          <p:nvPr/>
        </p:nvGraphicFramePr>
        <p:xfrm>
          <a:off x="952498" y="6179923"/>
          <a:ext cx="34782669" cy="4928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2951">
                  <a:extLst>
                    <a:ext uri="{9D8B030D-6E8A-4147-A177-3AD203B41FA5}">
                      <a16:colId xmlns:a16="http://schemas.microsoft.com/office/drawing/2014/main" val="2844207666"/>
                    </a:ext>
                  </a:extLst>
                </a:gridCol>
                <a:gridCol w="12517394">
                  <a:extLst>
                    <a:ext uri="{9D8B030D-6E8A-4147-A177-3AD203B41FA5}">
                      <a16:colId xmlns:a16="http://schemas.microsoft.com/office/drawing/2014/main" val="1891655341"/>
                    </a:ext>
                  </a:extLst>
                </a:gridCol>
                <a:gridCol w="6376087">
                  <a:extLst>
                    <a:ext uri="{9D8B030D-6E8A-4147-A177-3AD203B41FA5}">
                      <a16:colId xmlns:a16="http://schemas.microsoft.com/office/drawing/2014/main" val="1213154304"/>
                    </a:ext>
                  </a:extLst>
                </a:gridCol>
                <a:gridCol w="10626237">
                  <a:extLst>
                    <a:ext uri="{9D8B030D-6E8A-4147-A177-3AD203B41FA5}">
                      <a16:colId xmlns:a16="http://schemas.microsoft.com/office/drawing/2014/main" val="2522244153"/>
                    </a:ext>
                  </a:extLst>
                </a:gridCol>
              </a:tblGrid>
              <a:tr h="1110563">
                <a:tc>
                  <a:txBody>
                    <a:bodyPr/>
                    <a:lstStyle/>
                    <a:p>
                      <a:pPr marL="180000" algn="l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metacharacter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Meaning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Pattern String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/>
                      <a:r>
                        <a:rPr lang="en-US" sz="48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Match Notes</a:t>
                      </a:r>
                      <a:endParaRPr lang="en-PH" sz="48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29174"/>
                  </a:ext>
                </a:extLst>
              </a:tr>
              <a:tr h="1272746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^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4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matches to start of text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"^."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4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Matches first character in a string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0325450"/>
                  </a:ext>
                </a:extLst>
              </a:tr>
              <a:tr h="1272746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$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4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matches to end of text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".$"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4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Matches last character in a string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2617013"/>
                  </a:ext>
                </a:extLst>
              </a:tr>
              <a:tr h="1272746"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\b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matches to word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PH" sz="4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"\\b"</a:t>
                      </a: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80000" algn="l" fontAlgn="t">
                        <a:spcAft>
                          <a:spcPts val="1000"/>
                        </a:spcAft>
                      </a:pPr>
                      <a:r>
                        <a:rPr lang="en-US" sz="48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Matches first word in a string.</a:t>
                      </a:r>
                      <a:endParaRPr lang="en-US" sz="48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63500" marR="63500" marT="44450" marB="44450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605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2719337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</TotalTime>
  <Words>600</Words>
  <Application>Microsoft Office PowerPoint</Application>
  <PresentationFormat>Custom</PresentationFormat>
  <Paragraphs>85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167</cp:revision>
  <dcterms:modified xsi:type="dcterms:W3CDTF">2024-12-04T07:27:48Z</dcterms:modified>
</cp:coreProperties>
</file>