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3" r:id="rId2"/>
    <p:sldId id="284" r:id="rId3"/>
    <p:sldId id="285" r:id="rId4"/>
    <p:sldId id="286" r:id="rId5"/>
    <p:sldId id="287"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52" d="100"/>
          <a:sy n="52" d="100"/>
        </p:scale>
        <p:origin x="1152"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6332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9046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362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0610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2556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0422725"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Finding a match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a:latin typeface="Open Sans" panose="020B0606030504020204" pitchFamily="34" charset="0"/>
                <a:ea typeface="Open Sans" panose="020B0606030504020204" pitchFamily="34" charset="0"/>
                <a:cs typeface="Open Sans" panose="020B0606030504020204" pitchFamily="34" charset="0"/>
              </a:rPr>
              <a:t>There are different algorithms for searching and matching elements in arrays.</a:t>
            </a:r>
          </a:p>
        </p:txBody>
      </p:sp>
    </p:spTree>
    <p:extLst>
      <p:ext uri="{BB962C8B-B14F-4D97-AF65-F5344CB8AC3E}">
        <p14:creationId xmlns:p14="http://schemas.microsoft.com/office/powerpoint/2010/main" val="288201277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726788"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Searching Sequentially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 think you can probably imagine that if you were going to start writing code to do this, you might start looping from the first to the last element of an array, checking each element to see if it matches a value that you're looking for.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 find a match, you'd stop looping and return that a match was found, either with the position you found the element at or just a </a:t>
            </a:r>
            <a:r>
              <a:rPr lang="en-US" sz="6400" dirty="0" err="1">
                <a:latin typeface="Open Sans" panose="020B0606030504020204" pitchFamily="34" charset="0"/>
                <a:ea typeface="Open Sans" panose="020B0606030504020204" pitchFamily="34" charset="0"/>
                <a:cs typeface="Open Sans" panose="020B0606030504020204" pitchFamily="34" charset="0"/>
              </a:rPr>
              <a:t>boolean</a:t>
            </a:r>
            <a:r>
              <a:rPr lang="en-US" sz="6400" dirty="0">
                <a:latin typeface="Open Sans" panose="020B0606030504020204" pitchFamily="34" charset="0"/>
                <a:ea typeface="Open Sans" panose="020B0606030504020204" pitchFamily="34" charset="0"/>
                <a:cs typeface="Open Sans" panose="020B0606030504020204" pitchFamily="34" charset="0"/>
              </a:rPr>
              <a:t> value: true if it was found, and false if not.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is called a </a:t>
            </a:r>
            <a:r>
              <a:rPr lang="en-US" sz="6400" b="1" dirty="0">
                <a:latin typeface="Open Sans" panose="020B0606030504020204" pitchFamily="34" charset="0"/>
                <a:ea typeface="Open Sans" panose="020B0606030504020204" pitchFamily="34" charset="0"/>
                <a:cs typeface="Open Sans" panose="020B0606030504020204" pitchFamily="34" charset="0"/>
              </a:rPr>
              <a:t>linear</a:t>
            </a:r>
            <a:r>
              <a:rPr lang="en-US" sz="6400" dirty="0">
                <a:latin typeface="Open Sans" panose="020B0606030504020204" pitchFamily="34" charset="0"/>
                <a:ea typeface="Open Sans" panose="020B0606030504020204" pitchFamily="34" charset="0"/>
                <a:cs typeface="Open Sans" panose="020B0606030504020204" pitchFamily="34" charset="0"/>
              </a:rPr>
              <a:t> or </a:t>
            </a:r>
            <a:r>
              <a:rPr lang="en-US" sz="6400" b="1" dirty="0">
                <a:latin typeface="Open Sans" panose="020B0606030504020204" pitchFamily="34" charset="0"/>
                <a:ea typeface="Open Sans" panose="020B0606030504020204" pitchFamily="34" charset="0"/>
                <a:cs typeface="Open Sans" panose="020B0606030504020204" pitchFamily="34" charset="0"/>
              </a:rPr>
              <a:t>sequential search</a:t>
            </a:r>
            <a:r>
              <a:rPr lang="en-US" sz="6400" dirty="0">
                <a:latin typeface="Open Sans" panose="020B0606030504020204" pitchFamily="34" charset="0"/>
                <a:ea typeface="Open Sans" panose="020B0606030504020204" pitchFamily="34" charset="0"/>
                <a:cs typeface="Open Sans" panose="020B0606030504020204" pitchFamily="34" charset="0"/>
              </a:rPr>
              <a:t> because you're stepping through the elements one after another.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If your elements are sorted, using this type of linear search is unnecessarily inefficient. </a:t>
            </a:r>
          </a:p>
        </p:txBody>
      </p:sp>
    </p:spTree>
    <p:extLst>
      <p:ext uri="{BB962C8B-B14F-4D97-AF65-F5344CB8AC3E}">
        <p14:creationId xmlns:p14="http://schemas.microsoft.com/office/powerpoint/2010/main" val="225862933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607651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Using intervals to Search</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split each section up, testing the values at the boundaries, and based on that, split again into smaller sections, narrowing the number of elements to test each time.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of searching in software is called </a:t>
            </a:r>
            <a:r>
              <a:rPr lang="en-US" sz="6400" b="1" dirty="0">
                <a:latin typeface="Open Sans" panose="020B0606030504020204" pitchFamily="34" charset="0"/>
                <a:ea typeface="Open Sans" panose="020B0606030504020204" pitchFamily="34" charset="0"/>
                <a:cs typeface="Open Sans" panose="020B0606030504020204" pitchFamily="34" charset="0"/>
              </a:rPr>
              <a:t>interval searching</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Within these two categories, sequential and interval, there are numerous existing algorithms.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most common interval searches is the </a:t>
            </a:r>
            <a:r>
              <a:rPr lang="en-US" sz="6400" b="1" dirty="0">
                <a:latin typeface="Open Sans" panose="020B0606030504020204" pitchFamily="34" charset="0"/>
                <a:ea typeface="Open Sans" panose="020B0606030504020204" pitchFamily="34" charset="0"/>
                <a:cs typeface="Open Sans" panose="020B0606030504020204" pitchFamily="34" charset="0"/>
              </a:rPr>
              <a:t>binary search</a:t>
            </a:r>
            <a:r>
              <a:rPr lang="en-US" sz="6400" dirty="0">
                <a:latin typeface="Open Sans" panose="020B0606030504020204" pitchFamily="34" charset="0"/>
                <a:ea typeface="Open Sans" panose="020B0606030504020204" pitchFamily="34" charset="0"/>
                <a:cs typeface="Open Sans" panose="020B0606030504020204" pitchFamily="34" charset="0"/>
              </a:rPr>
              <a:t>, which is why Java provides this search on so many of its collection classes.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search, </a:t>
            </a:r>
            <a:r>
              <a:rPr lang="en-US" sz="6400" b="1" dirty="0">
                <a:latin typeface="Open Sans" panose="020B0606030504020204" pitchFamily="34" charset="0"/>
                <a:ea typeface="Open Sans" panose="020B0606030504020204" pitchFamily="34" charset="0"/>
                <a:cs typeface="Open Sans" panose="020B0606030504020204" pitchFamily="34" charset="0"/>
              </a:rPr>
              <a:t>intervals</a:t>
            </a:r>
            <a:r>
              <a:rPr lang="en-US" sz="6400" dirty="0">
                <a:latin typeface="Open Sans" panose="020B0606030504020204" pitchFamily="34" charset="0"/>
                <a:ea typeface="Open Sans" panose="020B0606030504020204" pitchFamily="34" charset="0"/>
                <a:cs typeface="Open Sans" panose="020B0606030504020204" pitchFamily="34" charset="0"/>
              </a:rPr>
              <a:t> are continually </a:t>
            </a:r>
            <a:r>
              <a:rPr lang="en-US" sz="6400" b="1" dirty="0">
                <a:latin typeface="Open Sans" panose="020B0606030504020204" pitchFamily="34" charset="0"/>
                <a:ea typeface="Open Sans" panose="020B0606030504020204" pitchFamily="34" charset="0"/>
                <a:cs typeface="Open Sans" panose="020B0606030504020204" pitchFamily="34" charset="0"/>
              </a:rPr>
              <a:t>split into two</a:t>
            </a:r>
            <a:r>
              <a:rPr lang="en-US" sz="6400" dirty="0">
                <a:latin typeface="Open Sans" panose="020B0606030504020204" pitchFamily="34" charset="0"/>
                <a:ea typeface="Open Sans" panose="020B0606030504020204" pitchFamily="34" charset="0"/>
                <a:cs typeface="Open Sans" panose="020B0606030504020204" pitchFamily="34" charset="0"/>
              </a:rPr>
              <a:t>, hence the word binary.</a:t>
            </a:r>
          </a:p>
        </p:txBody>
      </p:sp>
    </p:spTree>
    <p:extLst>
      <p:ext uri="{BB962C8B-B14F-4D97-AF65-F5344CB8AC3E}">
        <p14:creationId xmlns:p14="http://schemas.microsoft.com/office/powerpoint/2010/main" val="1218956110"/>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static method, </a:t>
            </a:r>
            <a:r>
              <a:rPr lang="en-US" sz="6400" dirty="0" err="1">
                <a:latin typeface="Open Sans" panose="020B0606030504020204" pitchFamily="34" charset="0"/>
                <a:ea typeface="Open Sans" panose="020B0606030504020204" pitchFamily="34" charset="0"/>
                <a:cs typeface="Open Sans" panose="020B0606030504020204" pitchFamily="34" charset="0"/>
              </a:rPr>
              <a:t>binarySearch</a:t>
            </a:r>
            <a:r>
              <a:rPr lang="en-US" sz="6400" dirty="0">
                <a:latin typeface="Open Sans" panose="020B0606030504020204" pitchFamily="34" charset="0"/>
                <a:ea typeface="Open Sans" panose="020B0606030504020204" pitchFamily="34" charset="0"/>
                <a:cs typeface="Open Sans" panose="020B0606030504020204" pitchFamily="34" charset="0"/>
              </a:rPr>
              <a:t>, is in the Arrays class.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use this method to test if a value is already in our array, but there are some </a:t>
            </a:r>
            <a:r>
              <a:rPr lang="en-US" sz="6400" b="1" dirty="0">
                <a:latin typeface="Open Sans" panose="020B0606030504020204" pitchFamily="34" charset="0"/>
                <a:ea typeface="Open Sans" panose="020B0606030504020204" pitchFamily="34" charset="0"/>
                <a:cs typeface="Open Sans" panose="020B0606030504020204" pitchFamily="34" charset="0"/>
              </a:rPr>
              <a:t>important</a:t>
            </a:r>
            <a:r>
              <a:rPr lang="en-US" sz="6400" dirty="0">
                <a:latin typeface="Open Sans" panose="020B0606030504020204" pitchFamily="34" charset="0"/>
                <a:ea typeface="Open Sans" panose="020B0606030504020204" pitchFamily="34" charset="0"/>
                <a:cs typeface="Open Sans" panose="020B0606030504020204" pitchFamily="34" charset="0"/>
              </a:rPr>
              <a:t> things to remember.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First, the array has to be </a:t>
            </a:r>
            <a:r>
              <a:rPr lang="en-US" sz="6400" b="1" dirty="0">
                <a:latin typeface="Open Sans" panose="020B0606030504020204" pitchFamily="34" charset="0"/>
                <a:ea typeface="Open Sans" panose="020B0606030504020204" pitchFamily="34" charset="0"/>
                <a:cs typeface="Open Sans" panose="020B0606030504020204" pitchFamily="34" charset="0"/>
              </a:rPr>
              <a:t>sorted</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Second, if there are duplicate values in the array, there's no guarantee which one it'll match on.</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Finally, elements must be comparable. Trying to compare instances of different types will lead to errors and invalid results.</a:t>
            </a:r>
          </a:p>
        </p:txBody>
      </p:sp>
    </p:spTree>
    <p:extLst>
      <p:ext uri="{BB962C8B-B14F-4D97-AF65-F5344CB8AC3E}">
        <p14:creationId xmlns:p14="http://schemas.microsoft.com/office/powerpoint/2010/main" val="131474402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348446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err="1">
                <a:latin typeface="Open Sans" panose="020B0606030504020204" pitchFamily="34" charset="0"/>
                <a:ea typeface="Open Sans" panose="020B0606030504020204" pitchFamily="34" charset="0"/>
                <a:cs typeface="Open Sans" panose="020B0606030504020204" pitchFamily="34" charset="0"/>
              </a:rPr>
              <a:t>Arrays.binarySearch</a:t>
            </a:r>
            <a:r>
              <a:rPr lang="en-US" sz="10800" dirty="0">
                <a:latin typeface="Open Sans" panose="020B0606030504020204" pitchFamily="34" charset="0"/>
                <a:ea typeface="Open Sans" panose="020B0606030504020204" pitchFamily="34" charset="0"/>
                <a:cs typeface="Open Sans" panose="020B0606030504020204" pitchFamily="34" charset="0"/>
              </a:rPr>
              <a:t> </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123384"/>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300" dirty="0">
                <a:latin typeface="Open Sans" panose="020B0606030504020204" pitchFamily="34" charset="0"/>
                <a:ea typeface="Open Sans" panose="020B0606030504020204" pitchFamily="34" charset="0"/>
                <a:cs typeface="Open Sans" panose="020B0606030504020204" pitchFamily="34" charset="0"/>
              </a:rPr>
              <a:t>Finding a Match, Using a Binary Search and testing equality of arrays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method returns:</a:t>
            </a:r>
          </a:p>
          <a:p>
            <a:pPr marL="857250" indent="-857250" algn="l">
              <a:spcAft>
                <a:spcPts val="5022"/>
              </a:spcAft>
              <a:buFont typeface="Arial" panose="020B0604020202020204" pitchFamily="34" charset="0"/>
              <a:buChar char="•"/>
            </a:pPr>
            <a:r>
              <a:rPr lang="en-US" sz="6400" b="1" dirty="0">
                <a:latin typeface="Open Sans" panose="020B0606030504020204" pitchFamily="34" charset="0"/>
                <a:ea typeface="Open Sans" panose="020B0606030504020204" pitchFamily="34" charset="0"/>
                <a:cs typeface="Open Sans" panose="020B0606030504020204" pitchFamily="34" charset="0"/>
              </a:rPr>
              <a:t>The position of a match</a:t>
            </a:r>
            <a:r>
              <a:rPr lang="en-US" sz="6400" dirty="0">
                <a:latin typeface="Open Sans" panose="020B0606030504020204" pitchFamily="34" charset="0"/>
                <a:ea typeface="Open Sans" panose="020B0606030504020204" pitchFamily="34" charset="0"/>
                <a:cs typeface="Open Sans" panose="020B0606030504020204" pitchFamily="34" charset="0"/>
              </a:rPr>
              <a:t>, if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returns a </a:t>
            </a:r>
            <a:r>
              <a:rPr lang="en-US" sz="6400" b="1" dirty="0">
                <a:latin typeface="Open Sans" panose="020B0606030504020204" pitchFamily="34" charset="0"/>
                <a:ea typeface="Open Sans" panose="020B0606030504020204" pitchFamily="34" charset="0"/>
                <a:cs typeface="Open Sans" panose="020B0606030504020204" pitchFamily="34" charset="0"/>
              </a:rPr>
              <a:t>-1</a:t>
            </a:r>
            <a:r>
              <a:rPr lang="en-US" sz="6400" dirty="0">
                <a:latin typeface="Open Sans" panose="020B0606030504020204" pitchFamily="34" charset="0"/>
                <a:ea typeface="Open Sans" panose="020B0606030504020204" pitchFamily="34" charset="0"/>
                <a:cs typeface="Open Sans" panose="020B0606030504020204" pitchFamily="34" charset="0"/>
              </a:rPr>
              <a:t> when </a:t>
            </a:r>
            <a:r>
              <a:rPr lang="en-US" sz="6400" b="1" dirty="0">
                <a:latin typeface="Open Sans" panose="020B0606030504020204" pitchFamily="34" charset="0"/>
                <a:ea typeface="Open Sans" panose="020B0606030504020204" pitchFamily="34" charset="0"/>
                <a:cs typeface="Open Sans" panose="020B0606030504020204" pitchFamily="34" charset="0"/>
              </a:rPr>
              <a:t>no match</a:t>
            </a:r>
            <a:r>
              <a:rPr lang="en-US" sz="6400" dirty="0">
                <a:latin typeface="Open Sans" panose="020B0606030504020204" pitchFamily="34" charset="0"/>
                <a:ea typeface="Open Sans" panose="020B0606030504020204" pitchFamily="34" charset="0"/>
                <a:cs typeface="Open Sans" panose="020B0606030504020204" pitchFamily="34" charset="0"/>
              </a:rPr>
              <a:t> was found.</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It's important to remember that a positive number </a:t>
            </a:r>
            <a:r>
              <a:rPr lang="en-US" sz="6400" b="1" dirty="0">
                <a:latin typeface="Open Sans" panose="020B0606030504020204" pitchFamily="34" charset="0"/>
                <a:ea typeface="Open Sans" panose="020B0606030504020204" pitchFamily="34" charset="0"/>
                <a:cs typeface="Open Sans" panose="020B0606030504020204" pitchFamily="34" charset="0"/>
              </a:rPr>
              <a:t>may not be the position of the first match</a:t>
            </a:r>
            <a:r>
              <a:rPr lang="en-US" sz="6400" dirty="0">
                <a:latin typeface="Open Sans" panose="020B0606030504020204" pitchFamily="34" charset="0"/>
                <a:ea typeface="Open Sans" panose="020B0606030504020204" pitchFamily="34" charset="0"/>
                <a:cs typeface="Open Sans" panose="020B0606030504020204" pitchFamily="34" charset="0"/>
              </a:rPr>
              <a:t>.</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your array has duplicate values and you need to find the first element, other methods should be used.</a:t>
            </a:r>
          </a:p>
        </p:txBody>
      </p:sp>
    </p:spTree>
    <p:extLst>
      <p:ext uri="{BB962C8B-B14F-4D97-AF65-F5344CB8AC3E}">
        <p14:creationId xmlns:p14="http://schemas.microsoft.com/office/powerpoint/2010/main" val="2409569872"/>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622</TotalTime>
  <Words>487</Words>
  <Application>Microsoft Office PowerPoint</Application>
  <PresentationFormat>Custom</PresentationFormat>
  <Paragraphs>35</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Keane Hubert Ang</cp:lastModifiedBy>
  <cp:revision>166</cp:revision>
  <dcterms:modified xsi:type="dcterms:W3CDTF">2024-06-26T04:10:34Z</dcterms:modified>
</cp:coreProperties>
</file>