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3"/>
  </p:notesMasterIdLst>
  <p:sldIdLst>
    <p:sldId id="256" r:id="rId2"/>
    <p:sldId id="258" r:id="rId3"/>
    <p:sldId id="257" r:id="rId4"/>
    <p:sldId id="259" r:id="rId5"/>
    <p:sldId id="262" r:id="rId6"/>
    <p:sldId id="266" r:id="rId7"/>
    <p:sldId id="270" r:id="rId8"/>
    <p:sldId id="274" r:id="rId9"/>
    <p:sldId id="273" r:id="rId10"/>
    <p:sldId id="275" r:id="rId11"/>
    <p:sldId id="276" r:id="rId12"/>
    <p:sldId id="272" r:id="rId13"/>
    <p:sldId id="277" r:id="rId14"/>
    <p:sldId id="282" r:id="rId15"/>
    <p:sldId id="278" r:id="rId16"/>
    <p:sldId id="279" r:id="rId17"/>
    <p:sldId id="280" r:id="rId18"/>
    <p:sldId id="281" r:id="rId19"/>
    <p:sldId id="283"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1" autoAdjust="0"/>
    <p:restoredTop sz="94660"/>
  </p:normalViewPr>
  <p:slideViewPr>
    <p:cSldViewPr snapToGrid="0">
      <p:cViewPr varScale="1">
        <p:scale>
          <a:sx n="82" d="100"/>
          <a:sy n="82"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EA8-DCED-48C5-9765-66AB1F057541}" type="datetimeFigureOut">
              <a:rPr lang="en-IN" smtClean="0"/>
              <a:t>26/06/2022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93D83-1A84-4436-AB3C-D7A47023FC28}" type="slidenum">
              <a:rPr lang="en-IN" smtClean="0"/>
              <a:t>‹#›</a:t>
            </a:fld>
            <a:endParaRPr lang="en-IN"/>
          </a:p>
        </p:txBody>
      </p:sp>
    </p:spTree>
    <p:extLst>
      <p:ext uri="{BB962C8B-B14F-4D97-AF65-F5344CB8AC3E}">
        <p14:creationId xmlns:p14="http://schemas.microsoft.com/office/powerpoint/2010/main" val="240849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43B05E5-3302-4CBE-9EDD-A6EA00693C0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39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78507-D47C-4136-9D85-EA3D6D6DA6B2}"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30674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535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28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1164328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70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581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360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31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1239147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78507-D47C-4136-9D85-EA3D6D6DA6B2}" type="datetimeFigureOut">
              <a:rPr lang="en-IN" smtClean="0"/>
              <a:t>26/06/2022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3B05E5-3302-4CBE-9EDD-A6EA00693C0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3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D78507-D47C-4136-9D85-EA3D6D6DA6B2}"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23952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D78507-D47C-4136-9D85-EA3D6D6DA6B2}" type="datetimeFigureOut">
              <a:rPr lang="en-IN" smtClean="0"/>
              <a:t>26/06/2022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3B05E5-3302-4CBE-9EDD-A6EA00693C0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38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78507-D47C-4136-9D85-EA3D6D6DA6B2}" type="datetimeFigureOut">
              <a:rPr lang="en-IN" smtClean="0"/>
              <a:t>26/06/2022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3B05E5-3302-4CBE-9EDD-A6EA00693C0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75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78507-D47C-4136-9D85-EA3D6D6DA6B2}" type="datetimeFigureOut">
              <a:rPr lang="en-IN" smtClean="0"/>
              <a:t>26/06/2022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176078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78507-D47C-4136-9D85-EA3D6D6DA6B2}"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B05E5-3302-4CBE-9EDD-A6EA00693C0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33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D78507-D47C-4136-9D85-EA3D6D6DA6B2}" type="datetimeFigureOut">
              <a:rPr lang="en-IN" smtClean="0"/>
              <a:t>26/06/2022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3B05E5-3302-4CBE-9EDD-A6EA00693C0F}" type="slidenum">
              <a:rPr lang="en-IN" smtClean="0"/>
              <a:t>‹#›</a:t>
            </a:fld>
            <a:endParaRPr lang="en-IN"/>
          </a:p>
        </p:txBody>
      </p:sp>
    </p:spTree>
    <p:extLst>
      <p:ext uri="{BB962C8B-B14F-4D97-AF65-F5344CB8AC3E}">
        <p14:creationId xmlns:p14="http://schemas.microsoft.com/office/powerpoint/2010/main" val="376440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D78507-D47C-4136-9D85-EA3D6D6DA6B2}" type="datetimeFigureOut">
              <a:rPr lang="en-IN" smtClean="0"/>
              <a:t>26/06/2022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3B05E5-3302-4CBE-9EDD-A6EA00693C0F}" type="slidenum">
              <a:rPr lang="en-IN" smtClean="0"/>
              <a:t>‹#›</a:t>
            </a:fld>
            <a:endParaRPr lang="en-IN"/>
          </a:p>
        </p:txBody>
      </p:sp>
    </p:spTree>
    <p:extLst>
      <p:ext uri="{BB962C8B-B14F-4D97-AF65-F5344CB8AC3E}">
        <p14:creationId xmlns:p14="http://schemas.microsoft.com/office/powerpoint/2010/main" val="253744184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67265F-3908-418A-A75A-DDC346EB8372}"/>
              </a:ext>
            </a:extLst>
          </p:cNvPr>
          <p:cNvSpPr txBox="1"/>
          <p:nvPr/>
        </p:nvSpPr>
        <p:spPr>
          <a:xfrm>
            <a:off x="1887255" y="517434"/>
            <a:ext cx="8467594" cy="3505062"/>
          </a:xfrm>
          <a:prstGeom prst="rect">
            <a:avLst/>
          </a:prstGeom>
          <a:noFill/>
        </p:spPr>
        <p:txBody>
          <a:bodyPr wrap="square" rtlCol="0">
            <a:spAutoFit/>
          </a:bodyPr>
          <a:lstStyle/>
          <a:p>
            <a:pPr algn="ctr">
              <a:lnSpc>
                <a:spcPct val="150000"/>
              </a:lnSpc>
            </a:pPr>
            <a:r>
              <a:rPr lang="en-IN" sz="1600" b="1" i="1" dirty="0">
                <a:latin typeface="Times New Roman" panose="02020603050405020304" pitchFamily="18" charset="0"/>
                <a:cs typeface="Times New Roman" panose="02020603050405020304" pitchFamily="18" charset="0"/>
              </a:rPr>
              <a:t>CE499 END-SEMESTER EVALUATION</a:t>
            </a:r>
          </a:p>
          <a:p>
            <a:pPr algn="ctr">
              <a:lnSpc>
                <a:spcPct val="150000"/>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SEISMIC BEHAVIOUR OF MULTISTORIED RC FRAME BUILDINGS WITH BASEMENT STORIES</a:t>
            </a:r>
            <a:endParaRPr lang="en-IN" sz="1600" b="1" i="1" dirty="0">
              <a:latin typeface="Times New Roman" panose="02020603050405020304" pitchFamily="18" charset="0"/>
              <a:cs typeface="Times New Roman" panose="02020603050405020304" pitchFamily="18" charset="0"/>
            </a:endParaRPr>
          </a:p>
          <a:p>
            <a:pPr algn="ctr">
              <a:lnSpc>
                <a:spcPct val="150000"/>
              </a:lnSpc>
            </a:pPr>
            <a:r>
              <a:rPr lang="en-IN" sz="1600" dirty="0">
                <a:latin typeface="Times New Roman" panose="02020603050405020304" pitchFamily="18" charset="0"/>
                <a:cs typeface="Times New Roman" panose="02020603050405020304" pitchFamily="18" charset="0"/>
              </a:rPr>
              <a:t>Submitted </a:t>
            </a:r>
          </a:p>
          <a:p>
            <a:pPr algn="ctr">
              <a:lnSpc>
                <a:spcPct val="150000"/>
              </a:lnSpc>
            </a:pPr>
            <a:r>
              <a:rPr lang="en-IN" sz="1600" dirty="0">
                <a:latin typeface="Times New Roman" panose="02020603050405020304" pitchFamily="18" charset="0"/>
                <a:cs typeface="Times New Roman" panose="02020603050405020304" pitchFamily="18" charset="0"/>
              </a:rPr>
              <a:t>By </a:t>
            </a:r>
          </a:p>
          <a:p>
            <a:pPr algn="ctr">
              <a:lnSpc>
                <a:spcPct val="150000"/>
              </a:lnSpc>
            </a:pPr>
            <a:r>
              <a:rPr lang="en-IN" b="1" dirty="0">
                <a:latin typeface="Times New Roman" panose="02020603050405020304" pitchFamily="18" charset="0"/>
                <a:cs typeface="Times New Roman" panose="02020603050405020304" pitchFamily="18" charset="0"/>
              </a:rPr>
              <a:t>Gaurav Mali</a:t>
            </a:r>
          </a:p>
          <a:p>
            <a:pPr algn="ctr">
              <a:lnSpc>
                <a:spcPct val="150000"/>
              </a:lnSpc>
            </a:pPr>
            <a:r>
              <a:rPr lang="en-IN" sz="1600" dirty="0">
                <a:latin typeface="Times New Roman" panose="02020603050405020304" pitchFamily="18" charset="0"/>
                <a:cs typeface="Times New Roman" panose="02020603050405020304" pitchFamily="18" charset="0"/>
              </a:rPr>
              <a:t>Under the supervision of </a:t>
            </a:r>
          </a:p>
          <a:p>
            <a:pPr algn="ctr">
              <a:lnSpc>
                <a:spcPct val="150000"/>
              </a:lnSpc>
            </a:pPr>
            <a:r>
              <a:rPr lang="en-IN" b="1" dirty="0">
                <a:latin typeface="Times New Roman" panose="02020603050405020304" pitchFamily="18" charset="0"/>
                <a:cs typeface="Times New Roman" panose="02020603050405020304" pitchFamily="18" charset="0"/>
              </a:rPr>
              <a:t>Prof. Kaustubh Dasgupta</a:t>
            </a:r>
          </a:p>
          <a:p>
            <a:pPr algn="ctr">
              <a:lnSpc>
                <a:spcPct val="150000"/>
              </a:lnSpc>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313C1F-EAE1-40D5-AD6C-CB386756511A}"/>
              </a:ext>
            </a:extLst>
          </p:cNvPr>
          <p:cNvSpPr txBox="1"/>
          <p:nvPr/>
        </p:nvSpPr>
        <p:spPr>
          <a:xfrm>
            <a:off x="1837149" y="4848611"/>
            <a:ext cx="8517699" cy="1461490"/>
          </a:xfrm>
          <a:prstGeom prst="rect">
            <a:avLst/>
          </a:prstGeom>
          <a:noFill/>
        </p:spPr>
        <p:txBody>
          <a:bodyPr wrap="square" rtlCol="0">
            <a:spAutoFit/>
          </a:bodyPr>
          <a:lstStyle/>
          <a:p>
            <a:pPr algn="ctr">
              <a:lnSpc>
                <a:spcPct val="150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Department of Civil Engineering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Indian Institute of Technology Guwahati</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sz="1600" b="1" dirty="0">
                <a:effectLst/>
                <a:latin typeface="Times New Roman" panose="02020603050405020304" pitchFamily="18" charset="0"/>
                <a:ea typeface="Times New Roman" panose="02020603050405020304" pitchFamily="18" charset="0"/>
              </a:rPr>
              <a:t>May 2022</a:t>
            </a:r>
            <a:endParaRPr lang="en-IN" sz="1600" dirty="0"/>
          </a:p>
        </p:txBody>
      </p:sp>
      <p:sp>
        <p:nvSpPr>
          <p:cNvPr id="7" name="Rectangle 2">
            <a:extLst>
              <a:ext uri="{FF2B5EF4-FFF2-40B4-BE49-F238E27FC236}">
                <a16:creationId xmlns:a16="http://schemas.microsoft.com/office/drawing/2014/main" id="{D1A41AD2-84D8-429E-A2F1-10F26F3E357F}"/>
              </a:ext>
            </a:extLst>
          </p:cNvPr>
          <p:cNvSpPr>
            <a:spLocks noChangeArrowheads="1"/>
          </p:cNvSpPr>
          <p:nvPr/>
        </p:nvSpPr>
        <p:spPr bwMode="auto">
          <a:xfrm>
            <a:off x="11238415" y="34290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IN"/>
          </a:p>
        </p:txBody>
      </p:sp>
      <p:graphicFrame>
        <p:nvGraphicFramePr>
          <p:cNvPr id="8" name="Object 7">
            <a:extLst>
              <a:ext uri="{FF2B5EF4-FFF2-40B4-BE49-F238E27FC236}">
                <a16:creationId xmlns:a16="http://schemas.microsoft.com/office/drawing/2014/main" id="{3EA43818-AE07-4D78-9ECC-160582F4E0FE}"/>
              </a:ext>
            </a:extLst>
          </p:cNvPr>
          <p:cNvGraphicFramePr>
            <a:graphicFrameLocks/>
          </p:cNvGraphicFramePr>
          <p:nvPr>
            <p:extLst>
              <p:ext uri="{D42A27DB-BD31-4B8C-83A1-F6EECF244321}">
                <p14:modId xmlns:p14="http://schemas.microsoft.com/office/powerpoint/2010/main" val="4257080078"/>
              </p:ext>
            </p:extLst>
          </p:nvPr>
        </p:nvGraphicFramePr>
        <p:xfrm>
          <a:off x="5398168" y="3613666"/>
          <a:ext cx="1395662" cy="1321055"/>
        </p:xfrm>
        <a:graphic>
          <a:graphicData uri="http://schemas.openxmlformats.org/presentationml/2006/ole">
            <mc:AlternateContent xmlns:mc="http://schemas.openxmlformats.org/markup-compatibility/2006">
              <mc:Choice xmlns:v="urn:schemas-microsoft-com:vml" Requires="v">
                <p:oleObj spid="_x0000_s1119" name="Picture" r:id="rId3" imgW="0" imgH="0" progId="StaticMetafile">
                  <p:embed/>
                </p:oleObj>
              </mc:Choice>
              <mc:Fallback>
                <p:oleObj name="Picture" r:id="rId3" imgW="0" imgH="0" progId="StaticMetafile">
                  <p:embed/>
                  <p:pic>
                    <p:nvPicPr>
                      <p:cNvPr id="0" name="rectole0000000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168" y="3613666"/>
                        <a:ext cx="1395662" cy="1321055"/>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862944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123">
            <a:extLst>
              <a:ext uri="{FF2B5EF4-FFF2-40B4-BE49-F238E27FC236}">
                <a16:creationId xmlns:a16="http://schemas.microsoft.com/office/drawing/2014/main" id="{1C7D87BC-8175-422A-A142-CEC2E414C31C}"/>
              </a:ext>
            </a:extLst>
          </p:cNvPr>
          <p:cNvSpPr txBox="1"/>
          <p:nvPr/>
        </p:nvSpPr>
        <p:spPr>
          <a:xfrm>
            <a:off x="954066" y="227246"/>
            <a:ext cx="10283868" cy="1612236"/>
          </a:xfrm>
          <a:prstGeom prst="rect">
            <a:avLst/>
          </a:prstGeom>
          <a:noFill/>
        </p:spPr>
        <p:txBody>
          <a:bodyPr wrap="square" rtlCol="0">
            <a:spAutoFit/>
          </a:bodyPr>
          <a:lstStyle/>
          <a:p>
            <a:pPr>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analysis provides the estimates of the lateral shear capacity and lateral displacement capacity during earthquake shaking. </a:t>
            </a:r>
          </a:p>
        </p:txBody>
      </p:sp>
      <p:pic>
        <p:nvPicPr>
          <p:cNvPr id="126" name="Picture 125">
            <a:extLst>
              <a:ext uri="{FF2B5EF4-FFF2-40B4-BE49-F238E27FC236}">
                <a16:creationId xmlns:a16="http://schemas.microsoft.com/office/drawing/2014/main" id="{FF8BD54C-DC4C-4476-BFE2-3B8BDEC0E485}"/>
              </a:ext>
            </a:extLst>
          </p:cNvPr>
          <p:cNvPicPr>
            <a:picLocks noChangeAspect="1"/>
          </p:cNvPicPr>
          <p:nvPr/>
        </p:nvPicPr>
        <p:blipFill>
          <a:blip r:embed="rId2"/>
          <a:stretch>
            <a:fillRect/>
          </a:stretch>
        </p:blipFill>
        <p:spPr>
          <a:xfrm>
            <a:off x="7378699" y="1639910"/>
            <a:ext cx="3357093" cy="3766618"/>
          </a:xfrm>
          <a:prstGeom prst="rect">
            <a:avLst/>
          </a:prstGeom>
        </p:spPr>
      </p:pic>
      <p:sp>
        <p:nvSpPr>
          <p:cNvPr id="128" name="TextBox 127">
            <a:extLst>
              <a:ext uri="{FF2B5EF4-FFF2-40B4-BE49-F238E27FC236}">
                <a16:creationId xmlns:a16="http://schemas.microsoft.com/office/drawing/2014/main" id="{E1E6A94B-A671-4722-BC8B-780EDA280CBE}"/>
              </a:ext>
            </a:extLst>
          </p:cNvPr>
          <p:cNvSpPr txBox="1"/>
          <p:nvPr/>
        </p:nvSpPr>
        <p:spPr>
          <a:xfrm>
            <a:off x="6781799" y="5406528"/>
            <a:ext cx="4089401" cy="523220"/>
          </a:xfrm>
          <a:prstGeom prst="rect">
            <a:avLst/>
          </a:prstGeom>
          <a:noFill/>
        </p:spPr>
        <p:txBody>
          <a:bodyPr wrap="square">
            <a:spAutoFit/>
          </a:bodyPr>
          <a:lstStyle/>
          <a:p>
            <a:r>
              <a:rPr lang="en-US" sz="1400" b="0" i="0" u="none" strike="noStrike" baseline="0" dirty="0">
                <a:solidFill>
                  <a:srgbClr val="000000"/>
                </a:solidFill>
                <a:latin typeface="Times New Roman" panose="02020603050405020304" pitchFamily="18" charset="0"/>
              </a:rPr>
              <a:t>SAP 2000 model of five storied RC frame building with three basement stories </a:t>
            </a:r>
            <a:endParaRPr lang="en-IN" sz="1400" dirty="0"/>
          </a:p>
        </p:txBody>
      </p:sp>
      <p:pic>
        <p:nvPicPr>
          <p:cNvPr id="130" name="Picture 129">
            <a:extLst>
              <a:ext uri="{FF2B5EF4-FFF2-40B4-BE49-F238E27FC236}">
                <a16:creationId xmlns:a16="http://schemas.microsoft.com/office/drawing/2014/main" id="{3B90E569-4B7B-4346-9B83-F9CF543ECCD9}"/>
              </a:ext>
            </a:extLst>
          </p:cNvPr>
          <p:cNvPicPr>
            <a:picLocks noChangeAspect="1"/>
          </p:cNvPicPr>
          <p:nvPr/>
        </p:nvPicPr>
        <p:blipFill>
          <a:blip r:embed="rId3"/>
          <a:stretch>
            <a:fillRect/>
          </a:stretch>
        </p:blipFill>
        <p:spPr>
          <a:xfrm>
            <a:off x="1701981" y="1894728"/>
            <a:ext cx="3111321" cy="3405754"/>
          </a:xfrm>
          <a:prstGeom prst="rect">
            <a:avLst/>
          </a:prstGeom>
        </p:spPr>
      </p:pic>
      <p:sp>
        <p:nvSpPr>
          <p:cNvPr id="132" name="TextBox 131">
            <a:extLst>
              <a:ext uri="{FF2B5EF4-FFF2-40B4-BE49-F238E27FC236}">
                <a16:creationId xmlns:a16="http://schemas.microsoft.com/office/drawing/2014/main" id="{E5B362B4-2E93-4C24-8B46-4EA51272605D}"/>
              </a:ext>
            </a:extLst>
          </p:cNvPr>
          <p:cNvSpPr txBox="1"/>
          <p:nvPr/>
        </p:nvSpPr>
        <p:spPr>
          <a:xfrm>
            <a:off x="1701981" y="5144918"/>
            <a:ext cx="3357093" cy="523220"/>
          </a:xfrm>
          <a:prstGeom prst="rect">
            <a:avLst/>
          </a:prstGeom>
          <a:noFill/>
        </p:spPr>
        <p:txBody>
          <a:bodyPr wrap="square">
            <a:spAutoFit/>
          </a:bodyPr>
          <a:lstStyle/>
          <a:p>
            <a:r>
              <a:rPr lang="en-US" sz="1400" b="0" i="0" u="none" strike="noStrike" baseline="0" dirty="0">
                <a:solidFill>
                  <a:srgbClr val="000000"/>
                </a:solidFill>
              </a:rPr>
              <a:t>SAP 2000 model of five storied RC frame building with no basement </a:t>
            </a:r>
            <a:endParaRPr lang="en-IN" sz="1400" dirty="0"/>
          </a:p>
        </p:txBody>
      </p:sp>
    </p:spTree>
    <p:extLst>
      <p:ext uri="{BB962C8B-B14F-4D97-AF65-F5344CB8AC3E}">
        <p14:creationId xmlns:p14="http://schemas.microsoft.com/office/powerpoint/2010/main" val="378218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E49D7-0728-45A0-8D18-E5F6064F1107}"/>
              </a:ext>
            </a:extLst>
          </p:cNvPr>
          <p:cNvSpPr txBox="1"/>
          <p:nvPr/>
        </p:nvSpPr>
        <p:spPr>
          <a:xfrm>
            <a:off x="954066" y="571384"/>
            <a:ext cx="10283868" cy="742511"/>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756D7C82-F1E3-4220-A0BF-0B9851894658}"/>
              </a:ext>
            </a:extLst>
          </p:cNvPr>
          <p:cNvSpPr txBox="1"/>
          <p:nvPr/>
        </p:nvSpPr>
        <p:spPr>
          <a:xfrm>
            <a:off x="984854" y="1318882"/>
            <a:ext cx="10014011" cy="156966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 the building without basement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Beams detailing:</a:t>
            </a:r>
            <a:r>
              <a:rPr lang="en-IN"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Provide 4 numbers of 16 mm diameter main bars both at the top and bottom of the beams. For stirrups, provide 8 mm diameter bar at 75 mm spacing over a length of 2d = 708 mm and 8 mm diameter bar at 150 mm spacing over the remaining length of beam.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5DB27E-340A-4502-9B51-1DCE771FCE4C}"/>
              </a:ext>
            </a:extLst>
          </p:cNvPr>
          <p:cNvPicPr>
            <a:picLocks noChangeAspect="1"/>
          </p:cNvPicPr>
          <p:nvPr/>
        </p:nvPicPr>
        <p:blipFill>
          <a:blip r:embed="rId2"/>
          <a:stretch>
            <a:fillRect/>
          </a:stretch>
        </p:blipFill>
        <p:spPr>
          <a:xfrm>
            <a:off x="836300" y="2876773"/>
            <a:ext cx="5502355" cy="2768958"/>
          </a:xfrm>
          <a:prstGeom prst="rect">
            <a:avLst/>
          </a:prstGeom>
        </p:spPr>
      </p:pic>
      <p:pic>
        <p:nvPicPr>
          <p:cNvPr id="7" name="Picture 6">
            <a:extLst>
              <a:ext uri="{FF2B5EF4-FFF2-40B4-BE49-F238E27FC236}">
                <a16:creationId xmlns:a16="http://schemas.microsoft.com/office/drawing/2014/main" id="{FE8960AC-99CD-4B04-86F6-48AD7804FFB1}"/>
              </a:ext>
            </a:extLst>
          </p:cNvPr>
          <p:cNvPicPr>
            <a:picLocks noChangeAspect="1"/>
          </p:cNvPicPr>
          <p:nvPr/>
        </p:nvPicPr>
        <p:blipFill>
          <a:blip r:embed="rId3"/>
          <a:stretch>
            <a:fillRect/>
          </a:stretch>
        </p:blipFill>
        <p:spPr>
          <a:xfrm>
            <a:off x="6223247" y="3131131"/>
            <a:ext cx="5034797" cy="2260242"/>
          </a:xfrm>
          <a:prstGeom prst="rect">
            <a:avLst/>
          </a:prstGeom>
        </p:spPr>
      </p:pic>
    </p:spTree>
    <p:extLst>
      <p:ext uri="{BB962C8B-B14F-4D97-AF65-F5344CB8AC3E}">
        <p14:creationId xmlns:p14="http://schemas.microsoft.com/office/powerpoint/2010/main" val="153418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DFAD9D-44F4-4E23-BE29-4D3D7D7A9FBB}"/>
              </a:ext>
            </a:extLst>
          </p:cNvPr>
          <p:cNvSpPr txBox="1"/>
          <p:nvPr/>
        </p:nvSpPr>
        <p:spPr>
          <a:xfrm>
            <a:off x="958787" y="1277437"/>
            <a:ext cx="10040645"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Columns detailing from Ground to 2</a:t>
            </a:r>
            <a:r>
              <a:rPr lang="en-IN" b="1" baseline="30000" dirty="0">
                <a:latin typeface="Times New Roman" panose="02020603050405020304" pitchFamily="18" charset="0"/>
                <a:cs typeface="Times New Roman" panose="02020603050405020304" pitchFamily="18" charset="0"/>
              </a:rPr>
              <a:t>nd</a:t>
            </a:r>
            <a:r>
              <a:rPr lang="en-IN" b="1" dirty="0">
                <a:latin typeface="Times New Roman" panose="02020603050405020304" pitchFamily="18" charset="0"/>
                <a:cs typeface="Times New Roman" panose="02020603050405020304" pitchFamily="18" charset="0"/>
              </a:rPr>
              <a:t> Floor:</a:t>
            </a:r>
            <a:r>
              <a:rPr lang="en-IN"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Provide 4 numbers of 16 mm diameter and 4 numbers of 20 mm diameter main bars. For confining links, provide 8 mm diameter bar at 95 mm spacing over a length of lo = 450 mm and for nominal links, provide 8 mm diameter bar at 170 mm spacing over the middle portion of columns. </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1164661-C828-43D4-8760-A40A954971CE}"/>
              </a:ext>
            </a:extLst>
          </p:cNvPr>
          <p:cNvPicPr>
            <a:picLocks noChangeAspect="1"/>
          </p:cNvPicPr>
          <p:nvPr/>
        </p:nvPicPr>
        <p:blipFill>
          <a:blip r:embed="rId2"/>
          <a:stretch>
            <a:fillRect/>
          </a:stretch>
        </p:blipFill>
        <p:spPr>
          <a:xfrm>
            <a:off x="1160391" y="2654579"/>
            <a:ext cx="3699572" cy="1970687"/>
          </a:xfrm>
          <a:prstGeom prst="rect">
            <a:avLst/>
          </a:prstGeom>
        </p:spPr>
      </p:pic>
      <p:pic>
        <p:nvPicPr>
          <p:cNvPr id="12" name="Picture 11">
            <a:extLst>
              <a:ext uri="{FF2B5EF4-FFF2-40B4-BE49-F238E27FC236}">
                <a16:creationId xmlns:a16="http://schemas.microsoft.com/office/drawing/2014/main" id="{98A37477-7DB6-4CC8-9781-9015C254F847}"/>
              </a:ext>
            </a:extLst>
          </p:cNvPr>
          <p:cNvPicPr>
            <a:picLocks noChangeAspect="1"/>
          </p:cNvPicPr>
          <p:nvPr/>
        </p:nvPicPr>
        <p:blipFill>
          <a:blip r:embed="rId3"/>
          <a:stretch>
            <a:fillRect/>
          </a:stretch>
        </p:blipFill>
        <p:spPr>
          <a:xfrm>
            <a:off x="5717219" y="2364490"/>
            <a:ext cx="3881610" cy="2260776"/>
          </a:xfrm>
          <a:prstGeom prst="rect">
            <a:avLst/>
          </a:prstGeom>
        </p:spPr>
      </p:pic>
    </p:spTree>
    <p:extLst>
      <p:ext uri="{BB962C8B-B14F-4D97-AF65-F5344CB8AC3E}">
        <p14:creationId xmlns:p14="http://schemas.microsoft.com/office/powerpoint/2010/main" val="222233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DFAD9D-44F4-4E23-BE29-4D3D7D7A9FBB}"/>
              </a:ext>
            </a:extLst>
          </p:cNvPr>
          <p:cNvSpPr txBox="1"/>
          <p:nvPr/>
        </p:nvSpPr>
        <p:spPr>
          <a:xfrm>
            <a:off x="958787" y="1277437"/>
            <a:ext cx="10040645"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Columns detailing from 3</a:t>
            </a:r>
            <a:r>
              <a:rPr lang="en-IN" b="1" baseline="30000" dirty="0">
                <a:latin typeface="Times New Roman" panose="02020603050405020304" pitchFamily="18" charset="0"/>
                <a:cs typeface="Times New Roman" panose="02020603050405020304" pitchFamily="18" charset="0"/>
              </a:rPr>
              <a:t>rd</a:t>
            </a:r>
            <a:r>
              <a:rPr lang="en-IN" b="1" dirty="0">
                <a:latin typeface="Times New Roman" panose="02020603050405020304" pitchFamily="18" charset="0"/>
                <a:cs typeface="Times New Roman" panose="02020603050405020304" pitchFamily="18" charset="0"/>
              </a:rPr>
              <a:t> to 5</a:t>
            </a:r>
            <a:r>
              <a:rPr lang="en-IN" b="1" baseline="30000" dirty="0">
                <a:latin typeface="Times New Roman" panose="02020603050405020304" pitchFamily="18" charset="0"/>
                <a:cs typeface="Times New Roman" panose="02020603050405020304" pitchFamily="18" charset="0"/>
              </a:rPr>
              <a:t>th</a:t>
            </a:r>
            <a:r>
              <a:rPr lang="en-IN" b="1" dirty="0">
                <a:latin typeface="Times New Roman" panose="02020603050405020304" pitchFamily="18" charset="0"/>
                <a:cs typeface="Times New Roman" panose="02020603050405020304" pitchFamily="18" charset="0"/>
              </a:rPr>
              <a:t> Floor:</a:t>
            </a:r>
            <a:r>
              <a:rPr lang="en-IN"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a:t>
            </a:r>
            <a:r>
              <a:rPr lang="en-US" sz="1800" b="0" i="0" u="none" strike="noStrike" baseline="0" dirty="0">
                <a:solidFill>
                  <a:srgbClr val="000000"/>
                </a:solidFill>
                <a:latin typeface="Times New Roman" panose="02020603050405020304" pitchFamily="18" charset="0"/>
              </a:rPr>
              <a:t>rovide 8 numbers of 16 mm diameter main bars. For confining links, provide 8 mm diameter bar at 95 mm spacing over a length of lo = 450 mm and for nominal links, provide 8 mm diameter bar at 150 mm spacing over the middle portion of columns.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2241ED-268E-4889-96BB-48532F36C592}"/>
              </a:ext>
            </a:extLst>
          </p:cNvPr>
          <p:cNvPicPr>
            <a:picLocks noChangeAspect="1"/>
          </p:cNvPicPr>
          <p:nvPr/>
        </p:nvPicPr>
        <p:blipFill>
          <a:blip r:embed="rId2"/>
          <a:stretch>
            <a:fillRect/>
          </a:stretch>
        </p:blipFill>
        <p:spPr>
          <a:xfrm>
            <a:off x="1313896" y="2462960"/>
            <a:ext cx="3556440" cy="1980802"/>
          </a:xfrm>
          <a:prstGeom prst="rect">
            <a:avLst/>
          </a:prstGeom>
        </p:spPr>
      </p:pic>
      <p:pic>
        <p:nvPicPr>
          <p:cNvPr id="5" name="Picture 4">
            <a:extLst>
              <a:ext uri="{FF2B5EF4-FFF2-40B4-BE49-F238E27FC236}">
                <a16:creationId xmlns:a16="http://schemas.microsoft.com/office/drawing/2014/main" id="{5E17AB6A-0064-41B1-A087-E1089637AEA5}"/>
              </a:ext>
            </a:extLst>
          </p:cNvPr>
          <p:cNvPicPr>
            <a:picLocks noChangeAspect="1"/>
          </p:cNvPicPr>
          <p:nvPr/>
        </p:nvPicPr>
        <p:blipFill>
          <a:blip r:embed="rId3"/>
          <a:stretch>
            <a:fillRect/>
          </a:stretch>
        </p:blipFill>
        <p:spPr>
          <a:xfrm>
            <a:off x="5775322" y="2238214"/>
            <a:ext cx="3892461" cy="2381572"/>
          </a:xfrm>
          <a:prstGeom prst="rect">
            <a:avLst/>
          </a:prstGeom>
        </p:spPr>
      </p:pic>
    </p:spTree>
    <p:extLst>
      <p:ext uri="{BB962C8B-B14F-4D97-AF65-F5344CB8AC3E}">
        <p14:creationId xmlns:p14="http://schemas.microsoft.com/office/powerpoint/2010/main" val="1421489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E83E5-008D-4371-8A84-425DFC2C30F0}"/>
              </a:ext>
            </a:extLst>
          </p:cNvPr>
          <p:cNvSpPr txBox="1"/>
          <p:nvPr/>
        </p:nvSpPr>
        <p:spPr>
          <a:xfrm>
            <a:off x="978024" y="1067276"/>
            <a:ext cx="10235952" cy="461665"/>
          </a:xfrm>
          <a:prstGeom prst="rect">
            <a:avLst/>
          </a:prstGeom>
          <a:noFill/>
        </p:spPr>
        <p:txBody>
          <a:bodyPr wrap="square" numCol="1">
            <a:spAutoFit/>
          </a:bodyPr>
          <a:lstStyle/>
          <a:p>
            <a:r>
              <a:rPr lang="en-IN" sz="2400" b="1" dirty="0">
                <a:latin typeface="Times New Roman" panose="02020603050405020304" pitchFamily="18" charset="0"/>
                <a:cs typeface="Times New Roman" panose="02020603050405020304" pitchFamily="18" charset="0"/>
              </a:rPr>
              <a:t>Pushover Analysis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D61F8C-097B-4280-BA8F-0F3506926702}"/>
              </a:ext>
            </a:extLst>
          </p:cNvPr>
          <p:cNvSpPr txBox="1"/>
          <p:nvPr/>
        </p:nvSpPr>
        <p:spPr>
          <a:xfrm>
            <a:off x="978024" y="1597981"/>
            <a:ext cx="10083553" cy="1477328"/>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Initially the base shear increases linearly with displacement, and then it started to slow down its increase in base shear due to beginning of formation of hinges. After some more displacement, the base shear starts to decrease because the hinges of beams start to collapse </a:t>
            </a:r>
            <a:r>
              <a:rPr lang="en-US" sz="1800" b="0" i="1" u="none" strike="noStrike" baseline="0" dirty="0">
                <a:solidFill>
                  <a:srgbClr val="000000"/>
                </a:solidFill>
                <a:latin typeface="Times New Roman" panose="02020603050405020304" pitchFamily="18" charset="0"/>
              </a:rPr>
              <a:t>i.e., </a:t>
            </a:r>
            <a:r>
              <a:rPr lang="en-US" sz="1800" b="0" i="0" u="none" strike="noStrike" baseline="0" dirty="0">
                <a:solidFill>
                  <a:srgbClr val="000000"/>
                </a:solidFill>
                <a:latin typeface="Times New Roman" panose="02020603050405020304" pitchFamily="18" charset="0"/>
              </a:rPr>
              <a:t>in the region C to D. The yellow dots in the figure shows the collapsing of hinges. </a:t>
            </a:r>
            <a:endParaRPr lang="en-IN"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AB10A29-9203-42A0-871A-86A3805C1CEC}"/>
              </a:ext>
            </a:extLst>
          </p:cNvPr>
          <p:cNvPicPr>
            <a:picLocks noChangeAspect="1"/>
          </p:cNvPicPr>
          <p:nvPr/>
        </p:nvPicPr>
        <p:blipFill>
          <a:blip r:embed="rId2"/>
          <a:stretch>
            <a:fillRect/>
          </a:stretch>
        </p:blipFill>
        <p:spPr>
          <a:xfrm>
            <a:off x="5628211" y="2863551"/>
            <a:ext cx="3629277" cy="2716066"/>
          </a:xfrm>
          <a:prstGeom prst="rect">
            <a:avLst/>
          </a:prstGeom>
        </p:spPr>
      </p:pic>
      <p:pic>
        <p:nvPicPr>
          <p:cNvPr id="8" name="Picture 7">
            <a:extLst>
              <a:ext uri="{FF2B5EF4-FFF2-40B4-BE49-F238E27FC236}">
                <a16:creationId xmlns:a16="http://schemas.microsoft.com/office/drawing/2014/main" id="{71C05A75-9E4A-4B0A-AC8F-D48BA7C5DC7B}"/>
              </a:ext>
            </a:extLst>
          </p:cNvPr>
          <p:cNvPicPr>
            <a:picLocks noChangeAspect="1"/>
          </p:cNvPicPr>
          <p:nvPr/>
        </p:nvPicPr>
        <p:blipFill>
          <a:blip r:embed="rId3"/>
          <a:stretch>
            <a:fillRect/>
          </a:stretch>
        </p:blipFill>
        <p:spPr>
          <a:xfrm>
            <a:off x="1757780" y="2763213"/>
            <a:ext cx="2881544" cy="2949433"/>
          </a:xfrm>
          <a:prstGeom prst="rect">
            <a:avLst/>
          </a:prstGeom>
        </p:spPr>
      </p:pic>
      <p:sp>
        <p:nvSpPr>
          <p:cNvPr id="7" name="TextBox 6">
            <a:extLst>
              <a:ext uri="{FF2B5EF4-FFF2-40B4-BE49-F238E27FC236}">
                <a16:creationId xmlns:a16="http://schemas.microsoft.com/office/drawing/2014/main" id="{E238E3F8-9063-4B51-B1EC-2C621E60C755}"/>
              </a:ext>
            </a:extLst>
          </p:cNvPr>
          <p:cNvSpPr txBox="1"/>
          <p:nvPr/>
        </p:nvSpPr>
        <p:spPr>
          <a:xfrm>
            <a:off x="6096000" y="5579617"/>
            <a:ext cx="2897079" cy="307777"/>
          </a:xfrm>
          <a:prstGeom prst="rect">
            <a:avLst/>
          </a:prstGeom>
          <a:noFill/>
        </p:spPr>
        <p:txBody>
          <a:bodyPr wrap="square">
            <a:spAutoFit/>
          </a:bodyPr>
          <a:lstStyle/>
          <a:p>
            <a:r>
              <a:rPr lang="en-US" sz="1400"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Base shear vs displacement curve</a:t>
            </a:r>
          </a:p>
        </p:txBody>
      </p:sp>
      <p:sp>
        <p:nvSpPr>
          <p:cNvPr id="9" name="TextBox 8">
            <a:extLst>
              <a:ext uri="{FF2B5EF4-FFF2-40B4-BE49-F238E27FC236}">
                <a16:creationId xmlns:a16="http://schemas.microsoft.com/office/drawing/2014/main" id="{7F0D10F8-D6E1-47A3-9262-810AAF035F0E}"/>
              </a:ext>
            </a:extLst>
          </p:cNvPr>
          <p:cNvSpPr txBox="1"/>
          <p:nvPr/>
        </p:nvSpPr>
        <p:spPr>
          <a:xfrm>
            <a:off x="1757780" y="5579617"/>
            <a:ext cx="3350812" cy="523220"/>
          </a:xfrm>
          <a:prstGeom prst="rect">
            <a:avLst/>
          </a:prstGeom>
          <a:noFill/>
        </p:spPr>
        <p:txBody>
          <a:bodyPr wrap="square">
            <a:spAutoFit/>
          </a:bodyPr>
          <a:lstStyle/>
          <a:p>
            <a:r>
              <a:rPr lang="en-US" sz="1400" b="0" i="0" u="none" strike="noStrike" baseline="0" dirty="0">
                <a:solidFill>
                  <a:srgbClr val="000000"/>
                </a:solidFill>
                <a:latin typeface="Times New Roman" panose="02020603050405020304" pitchFamily="18" charset="0"/>
              </a:rPr>
              <a:t>Deflected shape of the RC frame building with basement stories for pushover analysis </a:t>
            </a:r>
            <a:endParaRPr lang="en-IN" sz="1400" dirty="0"/>
          </a:p>
        </p:txBody>
      </p:sp>
    </p:spTree>
    <p:extLst>
      <p:ext uri="{BB962C8B-B14F-4D97-AF65-F5344CB8AC3E}">
        <p14:creationId xmlns:p14="http://schemas.microsoft.com/office/powerpoint/2010/main" val="262813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D7C82-F1E3-4220-A0BF-0B9851894658}"/>
              </a:ext>
            </a:extLst>
          </p:cNvPr>
          <p:cNvSpPr txBox="1"/>
          <p:nvPr/>
        </p:nvSpPr>
        <p:spPr>
          <a:xfrm>
            <a:off x="954066" y="1313895"/>
            <a:ext cx="10014011" cy="156966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 the building with basement stories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Beams detailing for and above the Ground Floor:</a:t>
            </a:r>
            <a:r>
              <a:rPr lang="en-IN"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Provide 5 numbers of 16 mm diameter main bars both at the top and bottom of the beams. For stirrups, provide 8 mm diameter bar at 70 mm spacing over a length of 2d = 718 mm and 8 mm diameter bar at 150 mm spacing over the remaining length of beam.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BA7770-22ED-4FBE-B4D5-76966CFA90AB}"/>
              </a:ext>
            </a:extLst>
          </p:cNvPr>
          <p:cNvPicPr>
            <a:picLocks noChangeAspect="1"/>
          </p:cNvPicPr>
          <p:nvPr/>
        </p:nvPicPr>
        <p:blipFill>
          <a:blip r:embed="rId2"/>
          <a:stretch>
            <a:fillRect/>
          </a:stretch>
        </p:blipFill>
        <p:spPr>
          <a:xfrm>
            <a:off x="954066" y="3052010"/>
            <a:ext cx="5289291" cy="2492095"/>
          </a:xfrm>
          <a:prstGeom prst="rect">
            <a:avLst/>
          </a:prstGeom>
        </p:spPr>
      </p:pic>
      <p:pic>
        <p:nvPicPr>
          <p:cNvPr id="9" name="Picture 8">
            <a:extLst>
              <a:ext uri="{FF2B5EF4-FFF2-40B4-BE49-F238E27FC236}">
                <a16:creationId xmlns:a16="http://schemas.microsoft.com/office/drawing/2014/main" id="{FCA11BEE-C79B-4F1C-BD20-D14D7109C24A}"/>
              </a:ext>
            </a:extLst>
          </p:cNvPr>
          <p:cNvPicPr>
            <a:picLocks noChangeAspect="1"/>
          </p:cNvPicPr>
          <p:nvPr/>
        </p:nvPicPr>
        <p:blipFill>
          <a:blip r:embed="rId3"/>
          <a:stretch>
            <a:fillRect/>
          </a:stretch>
        </p:blipFill>
        <p:spPr>
          <a:xfrm>
            <a:off x="6243357" y="3167936"/>
            <a:ext cx="4971969" cy="2260242"/>
          </a:xfrm>
          <a:prstGeom prst="rect">
            <a:avLst/>
          </a:prstGeom>
        </p:spPr>
      </p:pic>
    </p:spTree>
    <p:extLst>
      <p:ext uri="{BB962C8B-B14F-4D97-AF65-F5344CB8AC3E}">
        <p14:creationId xmlns:p14="http://schemas.microsoft.com/office/powerpoint/2010/main" val="2271659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DFAD9D-44F4-4E23-BE29-4D3D7D7A9FBB}"/>
              </a:ext>
            </a:extLst>
          </p:cNvPr>
          <p:cNvSpPr txBox="1"/>
          <p:nvPr/>
        </p:nvSpPr>
        <p:spPr>
          <a:xfrm>
            <a:off x="958787" y="1277437"/>
            <a:ext cx="10040645"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Columns detailing for and above the Ground Floor:</a:t>
            </a:r>
            <a:r>
              <a:rPr lang="en-IN"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a:t>
            </a:r>
            <a:r>
              <a:rPr lang="en-US" sz="1800" b="0" i="0" u="none" strike="noStrike" baseline="0" dirty="0">
                <a:solidFill>
                  <a:srgbClr val="000000"/>
                </a:solidFill>
                <a:latin typeface="Times New Roman" panose="02020603050405020304" pitchFamily="18" charset="0"/>
              </a:rPr>
              <a:t>rovide 4 numbers of 16 mm diameter and 4 numbers of 20 mm diameter main bars. For confining links, provide 8 mm diameter bar at 95 mm spacing over a length of lo = 450 mm and for nominal links, provide 8 mm diameter bar at 110 mm spacing over the middle portion of columns.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FB8A810-5C91-4741-B162-35B4D6A9219F}"/>
              </a:ext>
            </a:extLst>
          </p:cNvPr>
          <p:cNvPicPr>
            <a:picLocks noChangeAspect="1"/>
          </p:cNvPicPr>
          <p:nvPr/>
        </p:nvPicPr>
        <p:blipFill>
          <a:blip r:embed="rId2"/>
          <a:stretch>
            <a:fillRect/>
          </a:stretch>
        </p:blipFill>
        <p:spPr>
          <a:xfrm>
            <a:off x="1224529" y="2865759"/>
            <a:ext cx="3903354" cy="1970687"/>
          </a:xfrm>
          <a:prstGeom prst="rect">
            <a:avLst/>
          </a:prstGeom>
        </p:spPr>
      </p:pic>
      <p:pic>
        <p:nvPicPr>
          <p:cNvPr id="5" name="Picture 4">
            <a:extLst>
              <a:ext uri="{FF2B5EF4-FFF2-40B4-BE49-F238E27FC236}">
                <a16:creationId xmlns:a16="http://schemas.microsoft.com/office/drawing/2014/main" id="{25907EDB-CAF5-402D-BC44-B3F5DA038B4D}"/>
              </a:ext>
            </a:extLst>
          </p:cNvPr>
          <p:cNvPicPr>
            <a:picLocks noChangeAspect="1"/>
          </p:cNvPicPr>
          <p:nvPr/>
        </p:nvPicPr>
        <p:blipFill>
          <a:blip r:embed="rId3"/>
          <a:stretch>
            <a:fillRect/>
          </a:stretch>
        </p:blipFill>
        <p:spPr>
          <a:xfrm>
            <a:off x="5650491" y="2694151"/>
            <a:ext cx="3966693" cy="2313905"/>
          </a:xfrm>
          <a:prstGeom prst="rect">
            <a:avLst/>
          </a:prstGeom>
        </p:spPr>
      </p:pic>
    </p:spTree>
    <p:extLst>
      <p:ext uri="{BB962C8B-B14F-4D97-AF65-F5344CB8AC3E}">
        <p14:creationId xmlns:p14="http://schemas.microsoft.com/office/powerpoint/2010/main" val="127306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D7C82-F1E3-4220-A0BF-0B9851894658}"/>
              </a:ext>
            </a:extLst>
          </p:cNvPr>
          <p:cNvSpPr txBox="1"/>
          <p:nvPr/>
        </p:nvSpPr>
        <p:spPr>
          <a:xfrm>
            <a:off x="954066" y="1313895"/>
            <a:ext cx="10014011"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Beams detailing for the Basement Floors:</a:t>
            </a:r>
            <a:r>
              <a:rPr lang="en-IN" dirty="0">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Provide 3 numbers of 16 mm diameter main bars both at the top and bottom of the beams. For stirrups, provide 8 mm diameter bar at 80 mm spacing over a length of 2d = 718 mm and 8 mm diameter bar at 150 mm spacing over the remaining length of beam.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BA0604-98ED-44F1-83BB-07AF6B1928D6}"/>
              </a:ext>
            </a:extLst>
          </p:cNvPr>
          <p:cNvPicPr>
            <a:picLocks noChangeAspect="1"/>
          </p:cNvPicPr>
          <p:nvPr/>
        </p:nvPicPr>
        <p:blipFill>
          <a:blip r:embed="rId2"/>
          <a:stretch>
            <a:fillRect/>
          </a:stretch>
        </p:blipFill>
        <p:spPr>
          <a:xfrm>
            <a:off x="819592" y="2777836"/>
            <a:ext cx="5441520" cy="2260242"/>
          </a:xfrm>
          <a:prstGeom prst="rect">
            <a:avLst/>
          </a:prstGeom>
        </p:spPr>
      </p:pic>
      <p:pic>
        <p:nvPicPr>
          <p:cNvPr id="7" name="Picture 6">
            <a:extLst>
              <a:ext uri="{FF2B5EF4-FFF2-40B4-BE49-F238E27FC236}">
                <a16:creationId xmlns:a16="http://schemas.microsoft.com/office/drawing/2014/main" id="{35C50D6A-FC1D-4478-B56E-4D3D8EEEFB88}"/>
              </a:ext>
            </a:extLst>
          </p:cNvPr>
          <p:cNvPicPr>
            <a:picLocks noChangeAspect="1"/>
          </p:cNvPicPr>
          <p:nvPr/>
        </p:nvPicPr>
        <p:blipFill>
          <a:blip r:embed="rId3"/>
          <a:stretch>
            <a:fillRect/>
          </a:stretch>
        </p:blipFill>
        <p:spPr>
          <a:xfrm>
            <a:off x="6172531" y="2893246"/>
            <a:ext cx="5111100" cy="2260242"/>
          </a:xfrm>
          <a:prstGeom prst="rect">
            <a:avLst/>
          </a:prstGeom>
        </p:spPr>
      </p:pic>
    </p:spTree>
    <p:extLst>
      <p:ext uri="{BB962C8B-B14F-4D97-AF65-F5344CB8AC3E}">
        <p14:creationId xmlns:p14="http://schemas.microsoft.com/office/powerpoint/2010/main" val="47655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DFAD9D-44F4-4E23-BE29-4D3D7D7A9FBB}"/>
              </a:ext>
            </a:extLst>
          </p:cNvPr>
          <p:cNvSpPr txBox="1"/>
          <p:nvPr/>
        </p:nvSpPr>
        <p:spPr>
          <a:xfrm>
            <a:off x="958787" y="1277437"/>
            <a:ext cx="10040645"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Columns detailing for the Basement Floors:</a:t>
            </a:r>
            <a:r>
              <a:rPr lang="en-IN"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P</a:t>
            </a:r>
            <a:r>
              <a:rPr lang="en-US" sz="1800" b="0" i="0" u="none" strike="noStrike" baseline="0" dirty="0">
                <a:solidFill>
                  <a:srgbClr val="000000"/>
                </a:solidFill>
                <a:latin typeface="Times New Roman" panose="02020603050405020304" pitchFamily="18" charset="0"/>
              </a:rPr>
              <a:t>rovide 8 numbers of 20 mm diameter main bars. For confining links, provide 8 mm diameter bar at 100 mm spacing over a length of lo = 450 mm and for nominal links, provide 8 mm diameter bar at 180 mm spacing over the middle portion of columns.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B4E23E-2C24-47C8-AE9F-A7E33C60719D}"/>
              </a:ext>
            </a:extLst>
          </p:cNvPr>
          <p:cNvPicPr>
            <a:picLocks noChangeAspect="1"/>
          </p:cNvPicPr>
          <p:nvPr/>
        </p:nvPicPr>
        <p:blipFill>
          <a:blip r:embed="rId2"/>
          <a:stretch>
            <a:fillRect/>
          </a:stretch>
        </p:blipFill>
        <p:spPr>
          <a:xfrm>
            <a:off x="1199209" y="2741731"/>
            <a:ext cx="4233331" cy="1970688"/>
          </a:xfrm>
          <a:prstGeom prst="rect">
            <a:avLst/>
          </a:prstGeom>
        </p:spPr>
      </p:pic>
      <p:pic>
        <p:nvPicPr>
          <p:cNvPr id="7" name="Picture 6">
            <a:extLst>
              <a:ext uri="{FF2B5EF4-FFF2-40B4-BE49-F238E27FC236}">
                <a16:creationId xmlns:a16="http://schemas.microsoft.com/office/drawing/2014/main" id="{8427F40D-F993-41C3-B9A3-DDB1D6BF927F}"/>
              </a:ext>
            </a:extLst>
          </p:cNvPr>
          <p:cNvPicPr>
            <a:picLocks noChangeAspect="1"/>
          </p:cNvPicPr>
          <p:nvPr/>
        </p:nvPicPr>
        <p:blipFill>
          <a:blip r:embed="rId3"/>
          <a:stretch>
            <a:fillRect/>
          </a:stretch>
        </p:blipFill>
        <p:spPr>
          <a:xfrm>
            <a:off x="5497320" y="2440889"/>
            <a:ext cx="4170462" cy="2375443"/>
          </a:xfrm>
          <a:prstGeom prst="rect">
            <a:avLst/>
          </a:prstGeom>
        </p:spPr>
      </p:pic>
    </p:spTree>
    <p:extLst>
      <p:ext uri="{BB962C8B-B14F-4D97-AF65-F5344CB8AC3E}">
        <p14:creationId xmlns:p14="http://schemas.microsoft.com/office/powerpoint/2010/main" val="345386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A11D9-E814-4FFC-AD89-4B531B3F5CCF}"/>
              </a:ext>
            </a:extLst>
          </p:cNvPr>
          <p:cNvSpPr txBox="1"/>
          <p:nvPr/>
        </p:nvSpPr>
        <p:spPr>
          <a:xfrm>
            <a:off x="954066" y="660032"/>
            <a:ext cx="10283868" cy="4105226"/>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Conclusion</a:t>
            </a: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After comparing the results of both the buildings analysis and design, we obtained that the base shear for building with basement stories is more than the building with no basement </a:t>
            </a:r>
            <a:endParaRPr lang="en-US" sz="1600" b="0" i="0" u="none" strike="noStrike" baseline="0" dirty="0">
              <a:solidFill>
                <a:srgbClr val="000000"/>
              </a:solidFill>
              <a:latin typeface="Times New Roman" panose="02020603050405020304" pitchFamily="18" charset="0"/>
            </a:endParaRP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Beams of basement floors requires less reinforcements as compare to upper stories and building with no basement because of shear wall. </a:t>
            </a: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Shear wall reduces the load and moments acting on the beams in the basement floors </a:t>
            </a:r>
            <a:endParaRPr lang="en-US" dirty="0">
              <a:solidFill>
                <a:srgbClr val="000000"/>
              </a:solidFill>
              <a:latin typeface="Times New Roman" panose="02020603050405020304" pitchFamily="18" charset="0"/>
            </a:endParaRPr>
          </a:p>
          <a:p>
            <a:pPr marL="342900" indent="-34290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 the non-linear analysis of building with no basement stories, the maximum shear capacity of the building is found to around 1.7 × 10</a:t>
            </a:r>
            <a:r>
              <a:rPr lang="en-US" sz="1800" b="0" i="0" u="none" strike="noStrike" baseline="30000" dirty="0">
                <a:solidFill>
                  <a:srgbClr val="000000"/>
                </a:solidFill>
                <a:latin typeface="Times New Roman" panose="02020603050405020304" pitchFamily="18" charset="0"/>
              </a:rPr>
              <a:t>^3</a:t>
            </a:r>
            <a:r>
              <a:rPr lang="en-US" sz="1800" b="0" i="0" u="none" strike="noStrike" baseline="0" dirty="0">
                <a:solidFill>
                  <a:srgbClr val="000000"/>
                </a:solidFill>
                <a:latin typeface="Times New Roman" panose="02020603050405020304" pitchFamily="18" charset="0"/>
              </a:rPr>
              <a:t> KN from pushover analysis. After a certain displacement, base shear starts to decrease due to the collapsing of hinges.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98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C27AC-1CEC-480B-9FF2-0D7F2F235195}"/>
              </a:ext>
            </a:extLst>
          </p:cNvPr>
          <p:cNvSpPr txBox="1"/>
          <p:nvPr/>
        </p:nvSpPr>
        <p:spPr>
          <a:xfrm>
            <a:off x="989556" y="588723"/>
            <a:ext cx="10045874" cy="5755422"/>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Many multi-storeyed Reinforced Concrete (RC) frame building have basement floors, below ground level, to provide parking space and other utilities.</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RC shear walls are provided along the perimeter of building to increase the strength and stability of the underground part of the building.</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Basement walls provide significant lateral stiffness and lateral strength during earthquake shaking, by virtue of its box-type rigidity.</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Transfer of load from the superstructure to the basement part determines the overall seismic behaviour.</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Nonlinear, dynamic analysis are performed to examine the seismic behaviour of the RC frame building with basement storey.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47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9E969-A779-413E-8887-93E8B7E66E9D}"/>
              </a:ext>
            </a:extLst>
          </p:cNvPr>
          <p:cNvSpPr txBox="1"/>
          <p:nvPr/>
        </p:nvSpPr>
        <p:spPr>
          <a:xfrm>
            <a:off x="954066" y="731054"/>
            <a:ext cx="10283868" cy="1612236"/>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Future Scope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Results of non-linear analysis from both the buildings should be compare to find the resistance provided by basement and shear walls from that of regular RC frame buildings with no basements.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48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AC40B-807C-423A-AF95-CB2F1EEB028F}"/>
              </a:ext>
            </a:extLst>
          </p:cNvPr>
          <p:cNvSpPr txBox="1"/>
          <p:nvPr/>
        </p:nvSpPr>
        <p:spPr>
          <a:xfrm>
            <a:off x="3787140" y="2828835"/>
            <a:ext cx="4617720" cy="1200329"/>
          </a:xfrm>
          <a:prstGeom prst="rect">
            <a:avLst/>
          </a:prstGeom>
          <a:noFill/>
        </p:spPr>
        <p:txBody>
          <a:bodyPr wrap="square" rtlCol="0">
            <a:spAutoFit/>
          </a:bodyPr>
          <a:lstStyle/>
          <a:p>
            <a:pPr algn="ct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6367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D7330B-C38C-4B5E-93B9-232FDD6AD173}"/>
              </a:ext>
            </a:extLst>
          </p:cNvPr>
          <p:cNvSpPr txBox="1"/>
          <p:nvPr/>
        </p:nvSpPr>
        <p:spPr>
          <a:xfrm>
            <a:off x="972854" y="977031"/>
            <a:ext cx="10246291" cy="3083986"/>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Objective</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study the Seismic behaviour of RC frame building with basement walls, designed as per Indian Standard of Practice.</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understand how different parameters affect the structural behaviour in different ways.</a:t>
            </a:r>
          </a:p>
          <a:p>
            <a:pPr marL="457200" indent="-4572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 possible guidelines on building configuration from earthquake resistance point of view. </a:t>
            </a:r>
          </a:p>
        </p:txBody>
      </p:sp>
    </p:spTree>
    <p:extLst>
      <p:ext uri="{BB962C8B-B14F-4D97-AF65-F5344CB8AC3E}">
        <p14:creationId xmlns:p14="http://schemas.microsoft.com/office/powerpoint/2010/main" val="220824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E285-303C-4AE0-A185-70E7F0EC1E43}"/>
              </a:ext>
            </a:extLst>
          </p:cNvPr>
          <p:cNvSpPr txBox="1"/>
          <p:nvPr/>
        </p:nvSpPr>
        <p:spPr>
          <a:xfrm>
            <a:off x="954066" y="425590"/>
            <a:ext cx="10283868" cy="5772734"/>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Literature Review</a:t>
            </a:r>
          </a:p>
          <a:p>
            <a:pPr>
              <a:lnSpc>
                <a:spcPct val="150000"/>
              </a:lnSpc>
            </a:pPr>
            <a:r>
              <a:rPr lang="en-IN" sz="2400" b="1" dirty="0">
                <a:latin typeface="Times New Roman" panose="02020603050405020304" pitchFamily="18" charset="0"/>
                <a:cs typeface="Times New Roman" panose="02020603050405020304" pitchFamily="18" charset="0"/>
              </a:rPr>
              <a:t>Study on Basement Walls </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Seismic response of basement walls is investigated by developing a numerical model using finite element method by simulating the interaction between basement wall, backfill and foundation soils and bedrock motion.</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study shows the interdependence between peak acceleration response and peak seismic thrust and straining actions. </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Model structure is four-storey building with floor height of 3.0 m, width is 20.0 m distributed over 5 equal span of spacing 4.0m. Column size is 0.3x0.6 m, roof thickness is 0.2 m. Basement wall thickness varies from 0.2 to 0.5 m.</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Model was subjected to acceleration time history of Loma </a:t>
            </a:r>
            <a:r>
              <a:rPr lang="en-IN" sz="1600" dirty="0" err="1">
                <a:latin typeface="Times New Roman" panose="02020603050405020304" pitchFamily="18" charset="0"/>
                <a:cs typeface="Times New Roman" panose="02020603050405020304" pitchFamily="18" charset="0"/>
              </a:rPr>
              <a:t>Prieta</a:t>
            </a:r>
            <a:r>
              <a:rPr lang="en-IN" sz="1600" dirty="0">
                <a:latin typeface="Times New Roman" panose="02020603050405020304" pitchFamily="18" charset="0"/>
                <a:cs typeface="Times New Roman" panose="02020603050405020304" pitchFamily="18" charset="0"/>
              </a:rPr>
              <a:t> 1989 earthquake. </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Earthquake duration and peak ground acceleration (PGA) was taken as 20sec and 0.15 g respectively.</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study provides a seismic design framework for basement walls considering full interaction between basement walls and backfill and foundation soils.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Peak seismic thrust on basement walls is located at 0.61 times the clear height above the basement floor level or 0.72 times the total wall height above the wall bottom</a:t>
            </a:r>
          </a:p>
        </p:txBody>
      </p:sp>
    </p:spTree>
    <p:extLst>
      <p:ext uri="{BB962C8B-B14F-4D97-AF65-F5344CB8AC3E}">
        <p14:creationId xmlns:p14="http://schemas.microsoft.com/office/powerpoint/2010/main" val="169793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E285-303C-4AE0-A185-70E7F0EC1E43}"/>
              </a:ext>
            </a:extLst>
          </p:cNvPr>
          <p:cNvSpPr txBox="1"/>
          <p:nvPr/>
        </p:nvSpPr>
        <p:spPr>
          <a:xfrm>
            <a:off x="954066" y="517084"/>
            <a:ext cx="10283868" cy="4295407"/>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Study on Composite beams and columns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Tall buildings are exposed to lateral loads like wind loads or seismic loads, so RC column and shear walls are constructed to resist these lateral loads. </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Composite Structural member can be used that takes advantage of both steel member and RC member. Performance of many composite structural members are better than RC and steel members.</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composite structural members, reinforced concrete provides the stiffness and prevent buckling whereas steel members improves the bearing capacity and ductility.</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Displacement-based </a:t>
            </a:r>
            <a:r>
              <a:rPr lang="en-IN" sz="1600" dirty="0" err="1">
                <a:latin typeface="Times New Roman" panose="02020603050405020304" pitchFamily="18" charset="0"/>
                <a:cs typeface="Times New Roman" panose="02020603050405020304" pitchFamily="18" charset="0"/>
              </a:rPr>
              <a:t>fiber</a:t>
            </a:r>
            <a:r>
              <a:rPr lang="en-IN" sz="1600" dirty="0">
                <a:latin typeface="Times New Roman" panose="02020603050405020304" pitchFamily="18" charset="0"/>
                <a:cs typeface="Times New Roman" panose="02020603050405020304" pitchFamily="18" charset="0"/>
              </a:rPr>
              <a:t> beam-column element for beams and columns and multilayer shell element for shear walls is used to investigate the interaction between steel and concrete.</a:t>
            </a: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was observed that the steel plate reinforced shear wall reduces the inter-storey deformation of the whole structure in an effective way</a:t>
            </a:r>
          </a:p>
        </p:txBody>
      </p:sp>
      <p:pic>
        <p:nvPicPr>
          <p:cNvPr id="3" name="Picture 2">
            <a:extLst>
              <a:ext uri="{FF2B5EF4-FFF2-40B4-BE49-F238E27FC236}">
                <a16:creationId xmlns:a16="http://schemas.microsoft.com/office/drawing/2014/main" id="{5C09A656-36F9-43A1-B2E3-A772B18C82C8}"/>
              </a:ext>
            </a:extLst>
          </p:cNvPr>
          <p:cNvPicPr>
            <a:picLocks noChangeAspect="1"/>
          </p:cNvPicPr>
          <p:nvPr/>
        </p:nvPicPr>
        <p:blipFill>
          <a:blip r:embed="rId2"/>
          <a:stretch>
            <a:fillRect/>
          </a:stretch>
        </p:blipFill>
        <p:spPr>
          <a:xfrm>
            <a:off x="3173107" y="4319579"/>
            <a:ext cx="2668225" cy="1513051"/>
          </a:xfrm>
          <a:prstGeom prst="rect">
            <a:avLst/>
          </a:prstGeom>
        </p:spPr>
      </p:pic>
      <p:sp>
        <p:nvSpPr>
          <p:cNvPr id="4" name="TextBox 3">
            <a:extLst>
              <a:ext uri="{FF2B5EF4-FFF2-40B4-BE49-F238E27FC236}">
                <a16:creationId xmlns:a16="http://schemas.microsoft.com/office/drawing/2014/main" id="{C58F1B4F-4A01-405F-99A3-EC3365414688}"/>
              </a:ext>
            </a:extLst>
          </p:cNvPr>
          <p:cNvSpPr txBox="1"/>
          <p:nvPr/>
        </p:nvSpPr>
        <p:spPr>
          <a:xfrm>
            <a:off x="2584808" y="5832630"/>
            <a:ext cx="3844822" cy="307777"/>
          </a:xfrm>
          <a:prstGeom prst="rect">
            <a:avLst/>
          </a:prstGeom>
          <a:noFill/>
        </p:spPr>
        <p:txBody>
          <a:bodyPr wrap="square" rtlCol="0">
            <a:spAutoFit/>
          </a:bodyPr>
          <a:lstStyle/>
          <a:p>
            <a:r>
              <a:rPr lang="en-IN" sz="1400" dirty="0" err="1">
                <a:effectLst/>
                <a:latin typeface="Times New Roman" panose="02020603050405020304" pitchFamily="18" charset="0"/>
                <a:ea typeface="Times New Roman" panose="02020603050405020304" pitchFamily="18" charset="0"/>
              </a:rPr>
              <a:t>Fiber</a:t>
            </a:r>
            <a:r>
              <a:rPr lang="en-IN" sz="1400" dirty="0">
                <a:effectLst/>
                <a:latin typeface="Times New Roman" panose="02020603050405020304" pitchFamily="18" charset="0"/>
                <a:ea typeface="Times New Roman" panose="02020603050405020304" pitchFamily="18" charset="0"/>
              </a:rPr>
              <a:t> beam-column element</a:t>
            </a:r>
            <a:r>
              <a:rPr lang="en-IN"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(Ren et al., 2017)</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C96BF2-6A61-4C40-BFC1-97427A992970}"/>
              </a:ext>
            </a:extLst>
          </p:cNvPr>
          <p:cNvPicPr/>
          <p:nvPr/>
        </p:nvPicPr>
        <p:blipFill>
          <a:blip r:embed="rId3">
            <a:extLst>
              <a:ext uri="{28A0092B-C50C-407E-A947-70E740481C1C}">
                <a14:useLocalDpi xmlns:a14="http://schemas.microsoft.com/office/drawing/2010/main" val="0"/>
              </a:ext>
            </a:extLst>
          </a:blip>
          <a:stretch>
            <a:fillRect/>
          </a:stretch>
        </p:blipFill>
        <p:spPr>
          <a:xfrm>
            <a:off x="7137614" y="4319579"/>
            <a:ext cx="1845517" cy="1547750"/>
          </a:xfrm>
          <a:prstGeom prst="rect">
            <a:avLst/>
          </a:prstGeom>
        </p:spPr>
      </p:pic>
      <p:sp>
        <p:nvSpPr>
          <p:cNvPr id="7" name="TextBox 6">
            <a:extLst>
              <a:ext uri="{FF2B5EF4-FFF2-40B4-BE49-F238E27FC236}">
                <a16:creationId xmlns:a16="http://schemas.microsoft.com/office/drawing/2014/main" id="{8734CAD9-FDD9-420F-A741-C4B90639F026}"/>
              </a:ext>
            </a:extLst>
          </p:cNvPr>
          <p:cNvSpPr txBox="1"/>
          <p:nvPr/>
        </p:nvSpPr>
        <p:spPr>
          <a:xfrm>
            <a:off x="6652510" y="5848763"/>
            <a:ext cx="3256522"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Multilayer shell element </a:t>
            </a:r>
            <a:r>
              <a:rPr lang="en-US" sz="1400" dirty="0">
                <a:effectLst/>
                <a:latin typeface="Times New Roman" panose="02020603050405020304" pitchFamily="18" charset="0"/>
                <a:ea typeface="Times New Roman" panose="02020603050405020304" pitchFamily="18" charset="0"/>
              </a:rPr>
              <a:t>(Ren et al., 2017)</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9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E285-303C-4AE0-A185-70E7F0EC1E43}"/>
              </a:ext>
            </a:extLst>
          </p:cNvPr>
          <p:cNvSpPr txBox="1"/>
          <p:nvPr/>
        </p:nvSpPr>
        <p:spPr>
          <a:xfrm>
            <a:off x="954066" y="668911"/>
            <a:ext cx="10283868" cy="5034070"/>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Study on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Soil Structure Interaction</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Design and analysis of soil-structure interaction (SSI) ranges from complete analysis of total combined system of </a:t>
            </a:r>
            <a:r>
              <a:rPr lang="en-US" sz="1600" dirty="0">
                <a:effectLst/>
                <a:latin typeface="Times New Roman" panose="02020603050405020304" pitchFamily="18" charset="0"/>
                <a:ea typeface="Times New Roman" panose="02020603050405020304" pitchFamily="18" charset="0"/>
              </a:rPr>
              <a:t>foundation, soil and structure to approximate models of the system.</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Complete analysis of the total combined system is rarely practical because structural analysis programs used cannot handle the nonlinear soil continuum directly. </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Three simplified model are illustrated here.</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In first model, the building was assumed to rest on rigid base, where there was no interaction between the soil and the basement walls.</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In second model, the building was rested on a rigid base, but some passive lateral restrained was imposed on the basement walls by springs.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third model, structure was assumed to be on a rigid base at ground surface and structure below were ignored.</a:t>
            </a:r>
          </a:p>
          <a:p>
            <a:pPr marL="342900" indent="-342900">
              <a:lnSpc>
                <a:spcPct val="150000"/>
              </a:lnSpc>
              <a:buFont typeface="Arial" panose="020B0604020202020204" pitchFamily="34" charset="0"/>
              <a:buChar char="•"/>
            </a:pPr>
            <a:r>
              <a:rPr lang="en-US" sz="1600" dirty="0" err="1">
                <a:effectLst/>
                <a:latin typeface="Times New Roman" panose="02020603050405020304" pitchFamily="18" charset="0"/>
                <a:ea typeface="Times New Roman" panose="02020603050405020304" pitchFamily="18" charset="0"/>
              </a:rPr>
              <a:t>Mononobe</a:t>
            </a:r>
            <a:r>
              <a:rPr lang="en-US" sz="1600" dirty="0">
                <a:effectLst/>
                <a:latin typeface="Times New Roman" panose="02020603050405020304" pitchFamily="18" charset="0"/>
                <a:ea typeface="Times New Roman" panose="02020603050405020304" pitchFamily="18" charset="0"/>
              </a:rPr>
              <a:t>–Okabe (M–O) method was used for determining seismic lateral pressures acting on the retaining walls. </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Time history of the resultant force against the wall due to 1979 Imperial Valley Earthquake is also shown below.</a:t>
            </a:r>
          </a:p>
        </p:txBody>
      </p:sp>
    </p:spTree>
    <p:extLst>
      <p:ext uri="{BB962C8B-B14F-4D97-AF65-F5344CB8AC3E}">
        <p14:creationId xmlns:p14="http://schemas.microsoft.com/office/powerpoint/2010/main" val="19399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8406F-DDD0-4806-A53A-D3DEA441BEE5}"/>
              </a:ext>
            </a:extLst>
          </p:cNvPr>
          <p:cNvPicPr/>
          <p:nvPr/>
        </p:nvPicPr>
        <p:blipFill>
          <a:blip r:embed="rId2">
            <a:extLst>
              <a:ext uri="{28A0092B-C50C-407E-A947-70E740481C1C}">
                <a14:useLocalDpi xmlns:a14="http://schemas.microsoft.com/office/drawing/2010/main" val="0"/>
              </a:ext>
            </a:extLst>
          </a:blip>
          <a:stretch>
            <a:fillRect/>
          </a:stretch>
        </p:blipFill>
        <p:spPr>
          <a:xfrm>
            <a:off x="1353043" y="885847"/>
            <a:ext cx="4093703" cy="2133201"/>
          </a:xfrm>
          <a:prstGeom prst="rect">
            <a:avLst/>
          </a:prstGeom>
        </p:spPr>
      </p:pic>
      <p:sp>
        <p:nvSpPr>
          <p:cNvPr id="4" name="TextBox 3">
            <a:extLst>
              <a:ext uri="{FF2B5EF4-FFF2-40B4-BE49-F238E27FC236}">
                <a16:creationId xmlns:a16="http://schemas.microsoft.com/office/drawing/2014/main" id="{E7C2B572-9924-4FFE-B49E-55F41C5631F9}"/>
              </a:ext>
            </a:extLst>
          </p:cNvPr>
          <p:cNvSpPr txBox="1"/>
          <p:nvPr/>
        </p:nvSpPr>
        <p:spPr>
          <a:xfrm>
            <a:off x="1705872" y="3019048"/>
            <a:ext cx="3535916" cy="819904"/>
          </a:xfrm>
          <a:prstGeom prst="rect">
            <a:avLst/>
          </a:prstGeom>
          <a:noFill/>
        </p:spPr>
        <p:txBody>
          <a:bodyPr wrap="square" rtlCol="0">
            <a:spAutoFit/>
          </a:bodyPr>
          <a:lstStyle/>
          <a:p>
            <a:pPr algn="ctr">
              <a:lnSpc>
                <a:spcPct val="115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Time history of maximum force against the wall compared with M–O seismic forces (Finn et al., 2011)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EF64E8-1FD2-4EA1-9FDA-93AFD6BF623D}"/>
              </a:ext>
            </a:extLst>
          </p:cNvPr>
          <p:cNvPicPr/>
          <p:nvPr/>
        </p:nvPicPr>
        <p:blipFill>
          <a:blip r:embed="rId3">
            <a:extLst>
              <a:ext uri="{28A0092B-C50C-407E-A947-70E740481C1C}">
                <a14:useLocalDpi xmlns:a14="http://schemas.microsoft.com/office/drawing/2010/main" val="0"/>
              </a:ext>
            </a:extLst>
          </a:blip>
          <a:stretch>
            <a:fillRect/>
          </a:stretch>
        </p:blipFill>
        <p:spPr>
          <a:xfrm>
            <a:off x="5997656" y="752990"/>
            <a:ext cx="5178879" cy="24650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0055B2-9453-47D8-B8B0-5D6351274397}"/>
                  </a:ext>
                </a:extLst>
              </p:cNvPr>
              <p:cNvSpPr txBox="1"/>
              <p:nvPr/>
            </p:nvSpPr>
            <p:spPr>
              <a:xfrm>
                <a:off x="953727" y="4365495"/>
                <a:ext cx="8986037" cy="7867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design lateral earth seismic pressure distribution for the basement wall for a friction angle of </a:t>
                </a:r>
                <a14:m>
                  <m:oMath xmlns:m="http://schemas.openxmlformats.org/officeDocument/2006/math">
                    <m:sSup>
                      <m:sSupPr>
                        <m:ctrlPr>
                          <a:rPr lang="en-IN" sz="1600" i="1">
                            <a:latin typeface="Cambria Math" panose="02040503050406030204" pitchFamily="18" charset="0"/>
                          </a:rPr>
                        </m:ctrlPr>
                      </m:sSupPr>
                      <m:e>
                        <m:r>
                          <a:rPr lang="en-US" sz="1600" i="1">
                            <a:latin typeface="Cambria Math" panose="02040503050406030204" pitchFamily="18" charset="0"/>
                          </a:rPr>
                          <m:t>33</m:t>
                        </m:r>
                      </m:e>
                      <m:sup>
                        <m:r>
                          <a:rPr lang="en-US" sz="1600" i="1">
                            <a:latin typeface="Cambria Math" panose="02040503050406030204" pitchFamily="18" charset="0"/>
                          </a:rPr>
                          <m:t>0</m:t>
                        </m:r>
                      </m:sup>
                    </m:sSup>
                  </m:oMath>
                </a14:m>
                <a:r>
                  <a:rPr lang="en-US" sz="1600" dirty="0">
                    <a:latin typeface="Times New Roman" panose="02020603050405020304" pitchFamily="18" charset="0"/>
                    <a:cs typeface="Times New Roman" panose="02020603050405020304" pitchFamily="18" charset="0"/>
                  </a:rPr>
                  <a:t> and PGA = 0.24 g is shown above.</a:t>
                </a:r>
                <a:endParaRPr lang="en-IN" sz="16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EA0055B2-9453-47D8-B8B0-5D6351274397}"/>
                  </a:ext>
                </a:extLst>
              </p:cNvPr>
              <p:cNvSpPr txBox="1">
                <a:spLocks noRot="1" noChangeAspect="1" noMove="1" noResize="1" noEditPoints="1" noAdjustHandles="1" noChangeArrowheads="1" noChangeShapeType="1" noTextEdit="1"/>
              </p:cNvSpPr>
              <p:nvPr/>
            </p:nvSpPr>
            <p:spPr>
              <a:xfrm>
                <a:off x="953727" y="4365495"/>
                <a:ext cx="8986037" cy="786754"/>
              </a:xfrm>
              <a:prstGeom prst="rect">
                <a:avLst/>
              </a:prstGeom>
              <a:blipFill>
                <a:blip r:embed="rId4"/>
                <a:stretch>
                  <a:fillRect l="-271" b="-9302"/>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84602E1-28F4-4752-9438-CBE72D9427FE}"/>
              </a:ext>
            </a:extLst>
          </p:cNvPr>
          <p:cNvSpPr txBox="1"/>
          <p:nvPr/>
        </p:nvSpPr>
        <p:spPr>
          <a:xfrm>
            <a:off x="6999387" y="3218040"/>
            <a:ext cx="3175416" cy="819904"/>
          </a:xfrm>
          <a:prstGeom prst="rect">
            <a:avLst/>
          </a:prstGeom>
          <a:noFill/>
        </p:spPr>
        <p:txBody>
          <a:bodyPr wrap="square" rtlCol="0">
            <a:spAutoFit/>
          </a:bodyPr>
          <a:lstStyle/>
          <a:p>
            <a:pPr algn="ctr">
              <a:lnSpc>
                <a:spcPct val="115000"/>
              </a:lnSpc>
              <a:spcAft>
                <a:spcPts val="1000"/>
              </a:spcAft>
            </a:pPr>
            <a:r>
              <a:rPr lang="en-IN" sz="1400" dirty="0">
                <a:effectLst/>
                <a:latin typeface="Times New Roman" panose="02020603050405020304" pitchFamily="18" charset="0"/>
                <a:ea typeface="Times New Roman" panose="02020603050405020304" pitchFamily="18" charset="0"/>
              </a:rPr>
              <a:t>Distribution of the design lateral pressure along the height of the wall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(Finn et al., 2011)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88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E285-303C-4AE0-A185-70E7F0EC1E43}"/>
              </a:ext>
            </a:extLst>
          </p:cNvPr>
          <p:cNvSpPr txBox="1"/>
          <p:nvPr/>
        </p:nvSpPr>
        <p:spPr>
          <a:xfrm>
            <a:off x="954066" y="562378"/>
            <a:ext cx="10283868" cy="5957400"/>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Modelling and Analysis</a:t>
            </a: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Arial" panose="020B0604020202020204" pitchFamily="34" charset="0"/>
              </a:rPr>
              <a:t>A five-storied RC frame building without unreinforced brick masonry infill walls will be considered to be located in Seismic Zone V as per the Indian Earthquake Code IS:1893 (Part 1) – 2016 (BIS, 2016a)</a:t>
            </a:r>
            <a:r>
              <a:rPr lang="en-IN"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Arial" panose="020B0604020202020204" pitchFamily="34" charset="0"/>
              </a:rPr>
              <a:t>The plan dimensions are 15 m in length and 9 m in width, and the height of the superstructure is 15 m. The height of each story is 3 m, and the foundation story height is 2 m. The building is assumed to be founded on hard rock. </a:t>
            </a:r>
            <a:endParaRPr lang="en-IN" sz="16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Arial" panose="020B0604020202020204" pitchFamily="34" charset="0"/>
              </a:rPr>
              <a:t>For the initial analysis, the sizes of the columns and beams are assumed to be 400 mm × 400 mm and 250 mm × 400 mm respectively. The thickness of the slab is considered to be 110 mm. The grades of concrete and steel reinforcement are assumed as M30 and Fe500 respectively. </a:t>
            </a:r>
            <a:endParaRPr lang="en-IN" sz="1600" dirty="0">
              <a:effectLst/>
              <a:latin typeface="Arial" panose="020B0604020202020204" pitchFamily="34" charset="0"/>
              <a:ea typeface="Arial" panose="020B0604020202020204" pitchFamily="34" charset="0"/>
            </a:endParaRPr>
          </a:p>
          <a:p>
            <a:pPr marL="342900" indent="-342900">
              <a:lnSpc>
                <a:spcPct val="150000"/>
              </a:lnSpc>
              <a:buFont typeface="Arial" panose="020B0604020202020204" pitchFamily="34" charset="0"/>
              <a:buChar char="•"/>
            </a:pPr>
            <a:r>
              <a:rPr lang="en-US" sz="1600" dirty="0">
                <a:effectLst/>
                <a:latin typeface="Times New Roman" panose="02020603050405020304" pitchFamily="18" charset="0"/>
                <a:ea typeface="Arial" panose="020B0604020202020204" pitchFamily="34" charset="0"/>
              </a:rPr>
              <a:t>The building frame was modelled using the computer program, SAP2000 (CSI, 2019), considering two-</a:t>
            </a:r>
            <a:r>
              <a:rPr lang="en-US" sz="1600" dirty="0" err="1">
                <a:effectLst/>
                <a:latin typeface="Times New Roman" panose="02020603050405020304" pitchFamily="18" charset="0"/>
                <a:ea typeface="Arial" panose="020B0604020202020204" pitchFamily="34" charset="0"/>
              </a:rPr>
              <a:t>noded</a:t>
            </a:r>
            <a:r>
              <a:rPr lang="en-US" sz="1600" dirty="0">
                <a:effectLst/>
                <a:latin typeface="Times New Roman" panose="02020603050405020304" pitchFamily="18" charset="0"/>
                <a:ea typeface="Arial" panose="020B0604020202020204" pitchFamily="34" charset="0"/>
              </a:rPr>
              <a:t> frame elements. </a:t>
            </a:r>
          </a:p>
          <a:p>
            <a:pPr marL="342900" indent="-34290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In each floor, all the nodes are constraints through diaphragm, so that all the nodes move by equal distance when load is applied, just like real slab </a:t>
            </a:r>
            <a:r>
              <a:rPr lang="en-US" sz="1600" b="0" i="0" u="none" strike="noStrike" baseline="0" dirty="0" err="1">
                <a:solidFill>
                  <a:srgbClr val="000000"/>
                </a:solidFill>
                <a:latin typeface="Times New Roman" panose="02020603050405020304" pitchFamily="18" charset="0"/>
              </a:rPr>
              <a:t>behaviour</a:t>
            </a:r>
            <a:r>
              <a:rPr lang="en-US" sz="1600" b="0" i="0" u="none" strike="noStrike" baseline="0" dirty="0">
                <a:solidFill>
                  <a:srgbClr val="000000"/>
                </a:solidFill>
                <a:latin typeface="Times New Roman" panose="02020603050405020304" pitchFamily="18" charset="0"/>
              </a:rPr>
              <a:t>.</a:t>
            </a:r>
          </a:p>
          <a:p>
            <a:pPr marL="342900" indent="-34290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Seismic loads to be applied are calculated using IS: 1893-2016, equivalent static method is used to calculate horizontal load in both X and Y direction </a:t>
            </a:r>
            <a:endParaRPr lang="en-US" sz="1600" dirty="0">
              <a:effectLst/>
              <a:latin typeface="Times New Roman" panose="02020603050405020304" pitchFamily="18" charset="0"/>
              <a:ea typeface="Arial" panose="020B0604020202020204" pitchFamily="34" charset="0"/>
            </a:endParaRPr>
          </a:p>
          <a:p>
            <a:pPr marL="342900" indent="-34290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33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2AE39E-50D7-4B65-96CA-D8A4CE4F74FD}"/>
              </a:ext>
            </a:extLst>
          </p:cNvPr>
          <p:cNvSpPr txBox="1"/>
          <p:nvPr/>
        </p:nvSpPr>
        <p:spPr>
          <a:xfrm>
            <a:off x="954066" y="227246"/>
            <a:ext cx="10283868" cy="6257482"/>
          </a:xfrm>
          <a:prstGeom prst="rect">
            <a:avLst/>
          </a:prstGeom>
          <a:noFill/>
        </p:spPr>
        <p:txBody>
          <a:bodyPr wrap="square" rtlCol="0">
            <a:spAutoFit/>
          </a:bodyPr>
          <a:lstStyle/>
          <a:p>
            <a:pPr>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700" dirty="0">
                <a:effectLst/>
                <a:latin typeface="Times New Roman" panose="02020603050405020304" pitchFamily="18" charset="0"/>
                <a:ea typeface="Arial" panose="020B0604020202020204" pitchFamily="34" charset="0"/>
              </a:rPr>
              <a:t>A </a:t>
            </a:r>
            <a:r>
              <a:rPr lang="en-US" sz="1700" b="0" i="0" u="none" strike="noStrike" baseline="0" dirty="0">
                <a:solidFill>
                  <a:srgbClr val="000000"/>
                </a:solidFill>
                <a:latin typeface="Times New Roman" panose="02020603050405020304" pitchFamily="18" charset="0"/>
              </a:rPr>
              <a:t>Linear static analysis is carried out for the model to obtain the design forces and the design moments. </a:t>
            </a:r>
          </a:p>
          <a:p>
            <a:pPr marL="342900" indent="-342900">
              <a:lnSpc>
                <a:spcPct val="150000"/>
              </a:lnSpc>
              <a:buFont typeface="Arial" panose="020B0604020202020204" pitchFamily="34" charset="0"/>
              <a:buChar char="•"/>
            </a:pPr>
            <a:r>
              <a:rPr lang="en-IN" sz="1700" dirty="0">
                <a:effectLst/>
                <a:latin typeface="Times New Roman" panose="02020603050405020304" pitchFamily="18" charset="0"/>
                <a:ea typeface="Arial" panose="020B0604020202020204" pitchFamily="34" charset="0"/>
              </a:rPr>
              <a:t>The same building will be again considered with the same floor plans in the superstructure but having three basement stories with each basement storey height being 3 m. At basement level, the additional bay of 3 m is considered to occur both along length and width of the building. </a:t>
            </a:r>
            <a:r>
              <a:rPr lang="en-US" sz="1700" b="0" i="0" u="none" strike="noStrike" baseline="0" dirty="0">
                <a:solidFill>
                  <a:srgbClr val="000000"/>
                </a:solidFill>
                <a:latin typeface="Times New Roman" panose="02020603050405020304" pitchFamily="18" charset="0"/>
              </a:rPr>
              <a:t>Basement wall thickness to be considered is 200 mm. </a:t>
            </a:r>
          </a:p>
          <a:p>
            <a:pPr marL="342900" indent="-342900">
              <a:lnSpc>
                <a:spcPct val="150000"/>
              </a:lnSpc>
              <a:buFont typeface="Arial" panose="020B0604020202020204" pitchFamily="34" charset="0"/>
              <a:buChar char="•"/>
            </a:pPr>
            <a:r>
              <a:rPr lang="en-US" sz="1700" b="0" i="0" u="none" strike="noStrike" baseline="0" dirty="0">
                <a:solidFill>
                  <a:srgbClr val="000000"/>
                </a:solidFill>
                <a:latin typeface="Times New Roman" panose="02020603050405020304" pitchFamily="18" charset="0"/>
              </a:rPr>
              <a:t>Modelling for building with basement is same as before but during modelling of shear walls, we consider shell elements for modelling it.</a:t>
            </a:r>
            <a:endParaRPr lang="en-US" sz="1700" dirty="0">
              <a:solidFill>
                <a:srgbClr val="000000"/>
              </a:solidFill>
              <a:latin typeface="Times New Roman" panose="02020603050405020304" pitchFamily="18" charset="0"/>
            </a:endParaRPr>
          </a:p>
          <a:p>
            <a:pPr marL="342900" indent="-342900">
              <a:lnSpc>
                <a:spcPct val="150000"/>
              </a:lnSpc>
              <a:buFont typeface="Arial" panose="020B0604020202020204" pitchFamily="34" charset="0"/>
              <a:buChar char="•"/>
            </a:pPr>
            <a:r>
              <a:rPr lang="en-US" sz="1700" b="0" i="0" u="none" strike="noStrike" baseline="0" dirty="0">
                <a:solidFill>
                  <a:srgbClr val="000000"/>
                </a:solidFill>
                <a:latin typeface="Times New Roman" panose="02020603050405020304" pitchFamily="18" charset="0"/>
              </a:rPr>
              <a:t>The same methodology for analysis and design, as mentioned above, is followed for the building with basement stories.</a:t>
            </a:r>
          </a:p>
          <a:p>
            <a:pPr marL="342900" indent="-342900">
              <a:lnSpc>
                <a:spcPct val="150000"/>
              </a:lnSpc>
              <a:buFont typeface="Arial" panose="020B0604020202020204" pitchFamily="34" charset="0"/>
              <a:buChar char="•"/>
            </a:pPr>
            <a:r>
              <a:rPr lang="en-US" sz="1700" b="0" i="0" u="none" strike="noStrike" baseline="0" dirty="0">
                <a:solidFill>
                  <a:srgbClr val="000000"/>
                </a:solidFill>
                <a:latin typeface="Times New Roman" panose="02020603050405020304" pitchFamily="18" charset="0"/>
              </a:rPr>
              <a:t>Monotonic displacement-controlled nonlinear static analysis is carried out on the building models, with and without basement stories, using lumped plastic hinges for modelling material nonlinearity.</a:t>
            </a:r>
            <a:endParaRPr lang="en-US" sz="1700" dirty="0">
              <a:solidFill>
                <a:srgbClr val="000000"/>
              </a:solidFill>
              <a:latin typeface="Times New Roman" panose="02020603050405020304" pitchFamily="18" charset="0"/>
            </a:endParaRPr>
          </a:p>
          <a:p>
            <a:pPr marL="342900" indent="-342900">
              <a:lnSpc>
                <a:spcPct val="150000"/>
              </a:lnSpc>
              <a:buFont typeface="Arial" panose="020B0604020202020204" pitchFamily="34" charset="0"/>
              <a:buChar char="•"/>
            </a:pPr>
            <a:r>
              <a:rPr lang="en-US" sz="1700" b="0" i="0" u="none" strike="noStrike" baseline="0" dirty="0">
                <a:solidFill>
                  <a:srgbClr val="000000"/>
                </a:solidFill>
                <a:latin typeface="Times New Roman" panose="02020603050405020304" pitchFamily="18" charset="0"/>
              </a:rPr>
              <a:t>In SAP 2000, we use the section designer to input the detail of beams and columns. We also change the hinge properties, and provide hinge length as per the building we are designing </a:t>
            </a:r>
            <a:endParaRPr lang="en-IN" sz="1700" dirty="0">
              <a:effectLst/>
              <a:latin typeface="Times New Roman" panose="02020603050405020304" pitchFamily="18" charset="0"/>
              <a:ea typeface="Arial" panose="020B0604020202020204" pitchFamily="34" charset="0"/>
            </a:endParaRPr>
          </a:p>
          <a:p>
            <a:pPr marL="342900" indent="-34290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893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1062</TotalTime>
  <Words>1942</Words>
  <Application>Microsoft Office PowerPoint</Application>
  <PresentationFormat>Widescreen</PresentationFormat>
  <Paragraphs>90</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Cambria Math</vt:lpstr>
      <vt:lpstr>Garamond</vt:lpstr>
      <vt:lpstr>Times New Roman</vt:lpstr>
      <vt:lpstr>Organic</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PC</dc:creator>
  <cp:lastModifiedBy>Lenovo PC</cp:lastModifiedBy>
  <cp:revision>79</cp:revision>
  <dcterms:created xsi:type="dcterms:W3CDTF">2021-11-14T05:17:08Z</dcterms:created>
  <dcterms:modified xsi:type="dcterms:W3CDTF">2022-06-26T09:07:33Z</dcterms:modified>
</cp:coreProperties>
</file>