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3" r:id="rId6"/>
    <p:sldId id="303" r:id="rId7"/>
    <p:sldId id="279" r:id="rId8"/>
    <p:sldId id="281" r:id="rId9"/>
    <p:sldId id="282" r:id="rId10"/>
    <p:sldId id="283" r:id="rId11"/>
    <p:sldId id="284" r:id="rId12"/>
    <p:sldId id="285" r:id="rId13"/>
    <p:sldId id="286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1414"/>
    <a:srgbClr val="852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9" autoAdjust="0"/>
    <p:restoredTop sz="95928" autoAdjust="0"/>
  </p:normalViewPr>
  <p:slideViewPr>
    <p:cSldViewPr snapToGrid="0">
      <p:cViewPr varScale="1">
        <p:scale>
          <a:sx n="110" d="100"/>
          <a:sy n="110" d="100"/>
        </p:scale>
        <p:origin x="154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ABEC4-8FF1-4BF5-B66F-AF884BFFB421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A34EC-817D-4450-9BA9-DA1ED650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98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A34EC-817D-4450-9BA9-DA1ED6506B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32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A34EC-817D-4450-9BA9-DA1ED6506B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3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A34EC-817D-4450-9BA9-DA1ED6506B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65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A34EC-817D-4450-9BA9-DA1ED6506B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76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A34EC-817D-4450-9BA9-DA1ED6506B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23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A34EC-817D-4450-9BA9-DA1ED6506B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57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A34EC-817D-4450-9BA9-DA1ED6506B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78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A34EC-817D-4450-9BA9-DA1ED6506B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84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A34EC-817D-4450-9BA9-DA1ED6506B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77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A34EC-817D-4450-9BA9-DA1ED6506B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71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A34EC-817D-4450-9BA9-DA1ED6506B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7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A34EC-817D-4450-9BA9-DA1ED6506B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28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A34EC-817D-4450-9BA9-DA1ED6506B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09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A34EC-817D-4450-9BA9-DA1ED6506B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6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A34EC-817D-4450-9BA9-DA1ED6506B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43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A34EC-817D-4450-9BA9-DA1ED6506B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69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A34EC-817D-4450-9BA9-DA1ED6506B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961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A34EC-817D-4450-9BA9-DA1ED6506B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328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A34EC-817D-4450-9BA9-DA1ED6506B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1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A34EC-817D-4450-9BA9-DA1ED6506B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5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A34EC-817D-4450-9BA9-DA1ED6506B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97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A34EC-817D-4450-9BA9-DA1ED6506B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94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A34EC-817D-4450-9BA9-DA1ED6506B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05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A34EC-817D-4450-9BA9-DA1ED6506B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29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A34EC-817D-4450-9BA9-DA1ED6506B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94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A34EC-817D-4450-9BA9-DA1ED6506B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3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9543-704B-45C6-925C-CD1507829E88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2B6A-78A9-4E09-A72E-E1C948148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3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9543-704B-45C6-925C-CD1507829E88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2B6A-78A9-4E09-A72E-E1C948148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9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9543-704B-45C6-925C-CD1507829E88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2B6A-78A9-4E09-A72E-E1C948148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8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9543-704B-45C6-925C-CD1507829E88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2B6A-78A9-4E09-A72E-E1C948148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0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9543-704B-45C6-925C-CD1507829E88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2B6A-78A9-4E09-A72E-E1C948148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3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9543-704B-45C6-925C-CD1507829E88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2B6A-78A9-4E09-A72E-E1C948148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2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9543-704B-45C6-925C-CD1507829E88}" type="datetimeFigureOut">
              <a:rPr lang="en-US" smtClean="0"/>
              <a:t>12/6/15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2B6A-78A9-4E09-A72E-E1C948148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2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9543-704B-45C6-925C-CD1507829E88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2B6A-78A9-4E09-A72E-E1C948148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9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9543-704B-45C6-925C-CD1507829E88}" type="datetimeFigureOut">
              <a:rPr lang="en-US" smtClean="0"/>
              <a:t>12/6/15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2B6A-78A9-4E09-A72E-E1C948148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3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9543-704B-45C6-925C-CD1507829E88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2B6A-78A9-4E09-A72E-E1C948148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9543-704B-45C6-925C-CD1507829E88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F2B6A-78A9-4E09-A72E-E1C948148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0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E9543-704B-45C6-925C-CD1507829E88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F2B6A-78A9-4E09-A72E-E1C948148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7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://arxiv.org/abs/0711.3247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User selection in MIMO Interfering Broadcast Channels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Authors:</a:t>
            </a:r>
          </a:p>
          <a:p>
            <a:r>
              <a:rPr lang="en-US" dirty="0" smtClean="0"/>
              <a:t>Gaurav Gupta and A.K. </a:t>
            </a:r>
            <a:r>
              <a:rPr lang="en-US" dirty="0" err="1" smtClean="0"/>
              <a:t>Chaturvedi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088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</a:rPr>
              <a:t>User selection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0619"/>
            <a:ext cx="8229600" cy="49738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Multiuser Diversity</a:t>
            </a:r>
          </a:p>
          <a:p>
            <a:pPr>
              <a:buClr>
                <a:schemeClr val="tx1"/>
              </a:buClr>
            </a:pPr>
            <a:r>
              <a:rPr lang="en-US" sz="2400" dirty="0" smtClean="0"/>
              <a:t>Exploitation of the fact that probability of finding the user with better channel increases as we increase our search range</a:t>
            </a:r>
          </a:p>
          <a:p>
            <a:pPr>
              <a:buClr>
                <a:schemeClr val="tx1"/>
              </a:buClr>
            </a:pPr>
            <a:r>
              <a:rPr lang="en-US" sz="2400" dirty="0" smtClean="0"/>
              <a:t>Two possible approach when we have to select specified number of users among available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/>
              <a:t>Random user selection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/>
              <a:t>User selection by performing search (</a:t>
            </a:r>
            <a:r>
              <a:rPr lang="en-US" sz="2000" dirty="0" smtClean="0">
                <a:solidFill>
                  <a:srgbClr val="FFC000"/>
                </a:solidFill>
              </a:rPr>
              <a:t>usually following some criteria</a:t>
            </a:r>
            <a:r>
              <a:rPr lang="en-US" sz="2000" dirty="0" smtClean="0"/>
              <a:t>)</a:t>
            </a:r>
          </a:p>
          <a:p>
            <a:pPr>
              <a:buClr>
                <a:schemeClr val="tx1"/>
              </a:buClr>
            </a:pPr>
            <a:r>
              <a:rPr lang="en-US" sz="2400" dirty="0" smtClean="0"/>
              <a:t>First process is easier to implement as it is just picking a user (or users) randomly while second one involves some computation which indeed depends upon search method and criteria of search</a:t>
            </a:r>
          </a:p>
        </p:txBody>
      </p:sp>
    </p:spTree>
    <p:extLst>
      <p:ext uri="{BB962C8B-B14F-4D97-AF65-F5344CB8AC3E}">
        <p14:creationId xmlns:p14="http://schemas.microsoft.com/office/powerpoint/2010/main" val="405806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</a:rPr>
              <a:t>Multiuser diversity (contd.)</a:t>
            </a:r>
            <a:endParaRPr 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440619"/>
                <a:ext cx="8229600" cy="497389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2400" dirty="0" smtClean="0"/>
                  <a:t>Lets say we have 5 users with the following channel values and transmit power 10dB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=0.1, 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en-US" sz="2400" dirty="0" smtClean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2400" dirty="0" smtClean="0"/>
                  <a:t>The corresponding channel capacity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 smtClean="0"/>
                  <a:t>) will be</a:t>
                </a:r>
                <a:endParaRPr lang="en-US" sz="2400" dirty="0"/>
              </a:p>
              <a:p>
                <a:pPr marL="0" indent="0">
                  <a:buClr>
                    <a:schemeClr val="tx1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=0.137, 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=3.45, 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=4.554</m:t>
                    </m:r>
                  </m:oMath>
                </a14:m>
                <a:endParaRPr lang="en-US" sz="2400" dirty="0"/>
              </a:p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If we perform a user selection based on sum-rate maximization, then our obvious choice would be user-5 and our achievable sum-rate will be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4.554</m:t>
                    </m:r>
                  </m:oMath>
                </a14:m>
                <a:r>
                  <a:rPr lang="en-US" sz="2400" dirty="0" smtClean="0"/>
                  <a:t> bits/s/Hz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On the other hand if we perform random user selection then our achievable sum rate will be (assume every user is equally likely to get selected)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0.137+3.45+0+0.5+4.554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1.728</m:t>
                    </m:r>
                  </m:oMath>
                </a14:m>
                <a:r>
                  <a:rPr lang="en-US" sz="2400" dirty="0" smtClean="0"/>
                  <a:t> bits/s/Hz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40619"/>
                <a:ext cx="8229600" cy="4973890"/>
              </a:xfrm>
              <a:prstGeom prst="rect">
                <a:avLst/>
              </a:prstGeom>
              <a:blipFill rotWithShape="0">
                <a:blip r:embed="rId3"/>
                <a:stretch>
                  <a:fillRect l="-1111" t="-1716" b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37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</a:rPr>
              <a:t>User selection problem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0619"/>
            <a:ext cx="8229600" cy="49738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2400" dirty="0" smtClean="0"/>
              <a:t>The problem of user selection uses a selection criteria and a given constraint </a:t>
            </a:r>
          </a:p>
          <a:p>
            <a:pPr>
              <a:buClr>
                <a:schemeClr val="tx1"/>
              </a:buClr>
            </a:pPr>
            <a:r>
              <a:rPr lang="en-US" sz="2400" dirty="0" smtClean="0"/>
              <a:t>The selection criteria could be </a:t>
            </a:r>
            <a:r>
              <a:rPr lang="en-US" sz="2400" dirty="0" smtClean="0">
                <a:solidFill>
                  <a:srgbClr val="00B050"/>
                </a:solidFill>
              </a:rPr>
              <a:t>sum-rate</a:t>
            </a:r>
            <a:r>
              <a:rPr lang="en-US" sz="2400" dirty="0" smtClean="0"/>
              <a:t> of the system, Bit-Error-Rate etc.</a:t>
            </a:r>
          </a:p>
          <a:p>
            <a:pPr>
              <a:buClr>
                <a:schemeClr val="tx1"/>
              </a:buClr>
            </a:pPr>
            <a:r>
              <a:rPr lang="en-US" sz="2400" dirty="0" smtClean="0"/>
              <a:t>The constraint is usually the resources like </a:t>
            </a:r>
            <a:r>
              <a:rPr lang="en-US" sz="2400" dirty="0" smtClean="0">
                <a:solidFill>
                  <a:srgbClr val="00B050"/>
                </a:solidFill>
              </a:rPr>
              <a:t>Power</a:t>
            </a:r>
            <a:r>
              <a:rPr lang="en-US" sz="2400" dirty="0" smtClean="0"/>
              <a:t>, antennas etc.</a:t>
            </a:r>
          </a:p>
          <a:p>
            <a:pPr>
              <a:buClr>
                <a:schemeClr val="tx1"/>
              </a:buClr>
            </a:pPr>
            <a:r>
              <a:rPr lang="en-US" sz="2400" dirty="0" smtClean="0"/>
              <a:t>We will talk about performing user selection for maximization of sum-rate of the system under given power constraint</a:t>
            </a:r>
          </a:p>
          <a:p>
            <a:pPr>
              <a:buClr>
                <a:schemeClr val="tx1"/>
              </a:buClr>
            </a:pPr>
            <a:r>
              <a:rPr lang="en-US" sz="2400" dirty="0" smtClean="0"/>
              <a:t>The easiest way of formulating user selection is by       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400" dirty="0" smtClean="0"/>
              <a:t>             performing </a:t>
            </a:r>
            <a:r>
              <a:rPr lang="en-US" sz="2400" dirty="0"/>
              <a:t>a search over all possible user-subsets among </a:t>
            </a:r>
            <a:r>
              <a:rPr lang="en-US" sz="2400" dirty="0" smtClean="0"/>
              <a:t>  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400" dirty="0"/>
              <a:t> </a:t>
            </a:r>
            <a:r>
              <a:rPr lang="en-US" sz="2400" dirty="0" smtClean="0"/>
              <a:t>   available           compute sum-rate of each user-subset              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select the subset having maximum sum-rate </a:t>
            </a:r>
            <a:endParaRPr lang="en-US" sz="2400" dirty="0"/>
          </a:p>
          <a:p>
            <a:pPr>
              <a:buClr>
                <a:schemeClr val="tx1"/>
              </a:buClr>
            </a:pPr>
            <a:endParaRPr lang="en-US" sz="2400" dirty="0" smtClean="0"/>
          </a:p>
          <a:p>
            <a:pPr marL="0" indent="0">
              <a:buClr>
                <a:schemeClr val="tx1"/>
              </a:buClr>
              <a:buNone/>
            </a:pPr>
            <a:endParaRPr lang="en-US" sz="2400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854014" y="5029198"/>
            <a:ext cx="517585" cy="424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007074" y="5496575"/>
            <a:ext cx="517585" cy="424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888517" y="5956442"/>
            <a:ext cx="517585" cy="424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8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</a:rPr>
              <a:t>User selection problem (contd.)</a:t>
            </a:r>
            <a:endParaRPr 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440619"/>
                <a:ext cx="8229600" cy="497389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The problem of user selection with exhaustive search can then </a:t>
                </a:r>
                <a:r>
                  <a:rPr lang="en-US" sz="2400" dirty="0"/>
                  <a:t>be written </a:t>
                </a:r>
                <a:r>
                  <a:rPr lang="en-US" sz="2400" dirty="0" smtClean="0"/>
                  <a:t>in mathematical form as</a:t>
                </a:r>
                <a:endParaRPr lang="en-US" sz="2400" dirty="0"/>
              </a:p>
              <a:p>
                <a:pPr marL="0" indent="0"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⊂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i="1">
                                              <a:latin typeface="Cambria Math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 smtClean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sz="2400" dirty="0" smtClean="0"/>
                  <a:t> is the subset of users selected in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 err="1" smtClean="0"/>
                  <a:t>th</a:t>
                </a:r>
                <a:r>
                  <a:rPr lang="en-US" sz="2400" dirty="0" smtClean="0"/>
                  <a:t> cell,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400" dirty="0" smtClean="0"/>
                  <a:t> is 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the set of total users in each cell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 smtClean="0"/>
                  <a:t> is the number of users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selected in each cell. Hence for IFBC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400" dirty="0" smtClean="0"/>
              </a:p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The solution obtained using brute-force approach will be termed as </a:t>
                </a:r>
                <a:r>
                  <a:rPr lang="en-US" sz="2400" dirty="0" smtClean="0">
                    <a:solidFill>
                      <a:srgbClr val="00B050"/>
                    </a:solidFill>
                  </a:rPr>
                  <a:t>optimal</a:t>
                </a:r>
                <a:r>
                  <a:rPr lang="en-US" sz="2400" dirty="0" smtClean="0"/>
                  <a:t> solution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The computational complexity of brute-force search is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huge</a:t>
                </a:r>
                <a:r>
                  <a:rPr lang="en-US" sz="2400" dirty="0" smtClean="0"/>
                  <a:t> making it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impractical</a:t>
                </a:r>
                <a:r>
                  <a:rPr lang="en-US" sz="2400" dirty="0" smtClean="0"/>
                  <a:t> to run. This sets the need for less complex user selection algorithms which have good achievable sum-rate and is currently an active area of research</a:t>
                </a: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40619"/>
                <a:ext cx="8229600" cy="4973890"/>
              </a:xfrm>
              <a:prstGeom prst="rect">
                <a:avLst/>
              </a:prstGeom>
              <a:blipFill rotWithShape="0">
                <a:blip r:embed="rId3"/>
                <a:stretch>
                  <a:fillRect l="-963" t="-1716" r="-1185" b="-1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06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</a:rPr>
              <a:t>User selection</a:t>
            </a:r>
            <a:endParaRPr 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440619"/>
                <a:ext cx="8229600" cy="4973890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2600" dirty="0" smtClean="0">
                    <a:solidFill>
                      <a:srgbClr val="00B050"/>
                    </a:solidFill>
                  </a:rPr>
                  <a:t>Coordinate Ascent Approach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In coordinate ascent approach [4] we will initialize the user subset based on some criteria (usually channel energy) and then iterate each user index while keeping other ones constant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For example we have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400" dirty="0" smtClean="0"/>
                  <a:t> available users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400" dirty="0" smtClean="0"/>
                  <a:t>) in each cell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400" dirty="0" smtClean="0"/>
                  <a:t>) and we have initialized our user subset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={2,3,6}</m:t>
                    </m:r>
                  </m:oMath>
                </a14:m>
                <a:r>
                  <a:rPr lang="en-US" sz="2400" dirty="0" smtClean="0"/>
                  <a:t> i.e. we have selected user-2 in cell-1, user-3 in cell-2 and user-6 in cell-3 in the initialization step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We will then iterate each selected user based on some criteria (sum-rate here) as</a:t>
                </a:r>
              </a:p>
              <a:p>
                <a:pPr>
                  <a:buClr>
                    <a:schemeClr val="tx1"/>
                  </a:buClr>
                </a:pPr>
                <a:endParaRPr lang="en-US" sz="2400" dirty="0"/>
              </a:p>
              <a:p>
                <a:pPr marL="0" indent="0"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𝑛𝑒𝑥𝑡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        {2    , 3, 6}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400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2400" dirty="0" smtClean="0"/>
                  <a:t>This step will get repeated for user in cell-2 and cell-3</a:t>
                </a: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40619"/>
                <a:ext cx="8229600" cy="4973890"/>
              </a:xfrm>
              <a:prstGeom prst="rect">
                <a:avLst/>
              </a:prstGeom>
              <a:blipFill rotWithShape="0">
                <a:blip r:embed="rId3"/>
                <a:stretch>
                  <a:fillRect l="-1111" t="-2328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ircular Arrow 7"/>
          <p:cNvSpPr/>
          <p:nvPr/>
        </p:nvSpPr>
        <p:spPr>
          <a:xfrm>
            <a:off x="4635824" y="4293588"/>
            <a:ext cx="391813" cy="136051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415593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8168" y="5295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32752" y="5498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55896" y="5221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44394" y="48151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44394" y="4445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53059" y="4201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21340" y="4152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85420" y="4335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25202" y="46490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1"/>
            <a:ext cx="8229600" cy="365125"/>
          </a:xfrm>
        </p:spPr>
        <p:txBody>
          <a:bodyPr/>
          <a:lstStyle/>
          <a:p>
            <a:pPr algn="l"/>
            <a:r>
              <a:rPr lang="en-US" dirty="0" smtClean="0"/>
              <a:t>[4] </a:t>
            </a:r>
            <a:r>
              <a:rPr lang="en-US" dirty="0"/>
              <a:t>D. P. </a:t>
            </a:r>
            <a:r>
              <a:rPr lang="en-US" dirty="0" err="1"/>
              <a:t>Bertsekas</a:t>
            </a:r>
            <a:r>
              <a:rPr lang="en-US" dirty="0"/>
              <a:t> and J. N. </a:t>
            </a:r>
            <a:r>
              <a:rPr lang="en-US" dirty="0" err="1"/>
              <a:t>Tsitsiklis</a:t>
            </a:r>
            <a:r>
              <a:rPr lang="en-US" dirty="0"/>
              <a:t>, </a:t>
            </a:r>
            <a:r>
              <a:rPr lang="en-US" i="1" dirty="0"/>
              <a:t>Parallel and Distributed </a:t>
            </a:r>
            <a:r>
              <a:rPr lang="en-US" i="1" dirty="0" smtClean="0"/>
              <a:t>Computation: Numerical </a:t>
            </a:r>
            <a:r>
              <a:rPr lang="en-US" i="1" dirty="0"/>
              <a:t>Methods</a:t>
            </a:r>
            <a:r>
              <a:rPr lang="en-US" dirty="0"/>
              <a:t>. Englewood Cliffs, New Jersey: Prentice </a:t>
            </a:r>
            <a:r>
              <a:rPr lang="en-US" dirty="0" smtClean="0"/>
              <a:t>Hall, Inc</a:t>
            </a:r>
            <a:r>
              <a:rPr lang="en-US" dirty="0"/>
              <a:t>., 1997.</a:t>
            </a:r>
          </a:p>
        </p:txBody>
      </p:sp>
    </p:spTree>
    <p:extLst>
      <p:ext uri="{BB962C8B-B14F-4D97-AF65-F5344CB8AC3E}">
        <p14:creationId xmlns:p14="http://schemas.microsoft.com/office/powerpoint/2010/main" val="174142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</a:rPr>
              <a:t>User selection in IFBC</a:t>
            </a:r>
            <a:endParaRPr 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440619"/>
                <a:ext cx="8229600" cy="497389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2400" dirty="0" smtClean="0"/>
                  <a:t>User selection in IFBC: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Multiple users are selected in each cell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Two low complexity user selection algorithms for IFBC were introduced in [</a:t>
                </a:r>
                <a:r>
                  <a:rPr lang="en-US" sz="2400" dirty="0"/>
                  <a:t>5</a:t>
                </a:r>
                <a:r>
                  <a:rPr lang="en-US" sz="2400" dirty="0" smtClean="0"/>
                  <a:t>]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The algorithms use extended grouping scheme [</a:t>
                </a:r>
                <a:r>
                  <a:rPr lang="en-US" sz="2400" dirty="0"/>
                  <a:t>3</a:t>
                </a:r>
                <a:r>
                  <a:rPr lang="en-US" sz="2400" dirty="0" smtClean="0"/>
                  <a:t>] for designing transmit and receiver </a:t>
                </a:r>
                <a:r>
                  <a:rPr lang="en-US" sz="2400" dirty="0" err="1" smtClean="0"/>
                  <a:t>beamformer</a:t>
                </a:r>
                <a:endParaRPr lang="en-US" sz="2400" dirty="0" smtClean="0"/>
              </a:p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It is shown that both these algorithms have linear computational complexity as compared to exponential of the  brute-force approach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The sum-rate achieved by these algorithms is also shown to be close to the </a:t>
                </a:r>
                <a:r>
                  <a:rPr lang="en-US" sz="2400" dirty="0" smtClean="0">
                    <a:solidFill>
                      <a:srgbClr val="00B050"/>
                    </a:solidFill>
                  </a:rPr>
                  <a:t>optimal solution</a:t>
                </a: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40619"/>
                <a:ext cx="8229600" cy="4973890"/>
              </a:xfrm>
              <a:prstGeom prst="rect">
                <a:avLst/>
              </a:prstGeom>
              <a:blipFill rotWithShape="0">
                <a:blip r:embed="rId3"/>
                <a:stretch>
                  <a:fillRect l="-1111" t="-1716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1"/>
            <a:ext cx="8229600" cy="365125"/>
          </a:xfrm>
        </p:spPr>
        <p:txBody>
          <a:bodyPr/>
          <a:lstStyle/>
          <a:p>
            <a:pPr algn="l"/>
            <a:r>
              <a:rPr lang="en-US" dirty="0" smtClean="0"/>
              <a:t>[</a:t>
            </a:r>
            <a:r>
              <a:rPr lang="en-US" dirty="0"/>
              <a:t>5</a:t>
            </a:r>
            <a:r>
              <a:rPr lang="en-US" dirty="0" smtClean="0"/>
              <a:t>] G. </a:t>
            </a:r>
            <a:r>
              <a:rPr lang="en-US" dirty="0"/>
              <a:t>Gupta and A.K. </a:t>
            </a:r>
            <a:r>
              <a:rPr lang="en-US" dirty="0" smtClean="0"/>
              <a:t>Chaturvedi, “</a:t>
            </a:r>
            <a:r>
              <a:rPr lang="en-US" dirty="0"/>
              <a:t>User Selection in MIMO Interfering </a:t>
            </a:r>
            <a:r>
              <a:rPr lang="en-US" dirty="0" smtClean="0"/>
              <a:t>Broadcast Channels,” IEEE Trans. </a:t>
            </a:r>
            <a:r>
              <a:rPr lang="en-US" dirty="0" err="1" smtClean="0"/>
              <a:t>Commun</a:t>
            </a:r>
            <a:r>
              <a:rPr lang="en-US" dirty="0" smtClean="0"/>
              <a:t>., vol. 62, no. 5, pp 1568-1576, May 2014.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8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</a:rPr>
              <a:t>User selection in IFBC (contd.)</a:t>
            </a:r>
            <a:endParaRPr 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440619"/>
                <a:ext cx="8229600" cy="497389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2400" dirty="0" smtClean="0">
                    <a:solidFill>
                      <a:srgbClr val="FFC000"/>
                    </a:solidFill>
                  </a:rPr>
                  <a:t>Algorithm-1 (s-algorithm)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The algorithm uses coordinate ascent approach to select the users and hence the same procedure will follow as we have seen except for multiple user selection in each cell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However, to avoid unnecessary computation of receive and transmit </a:t>
                </a:r>
                <a:r>
                  <a:rPr lang="en-US" sz="2400" dirty="0" err="1" smtClean="0"/>
                  <a:t>beamformer</a:t>
                </a:r>
                <a:r>
                  <a:rPr lang="en-US" sz="2400" dirty="0" smtClean="0"/>
                  <a:t>, the algorithm identifies the identical computations and avoid it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000" dirty="0" smtClean="0"/>
                  <a:t>For example, while varying user index in a particular cell,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 smtClean="0"/>
                  <a:t> of the users in other cells could be reused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The sum-rate is used as the criteria for prioritizing the users while performing secondary search</a:t>
                </a: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40619"/>
                <a:ext cx="8229600" cy="4973890"/>
              </a:xfrm>
              <a:prstGeom prst="rect">
                <a:avLst/>
              </a:prstGeom>
              <a:blipFill rotWithShape="0">
                <a:blip r:embed="rId3"/>
                <a:stretch>
                  <a:fillRect l="-1111" t="-1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9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</a:rPr>
              <a:t>User selection in IFBC (contd.)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0619"/>
            <a:ext cx="8229600" cy="49738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Algorithm-2 (o-algorithm)</a:t>
            </a:r>
          </a:p>
          <a:p>
            <a:pPr>
              <a:buClr>
                <a:schemeClr val="tx1"/>
              </a:buClr>
            </a:pPr>
            <a:r>
              <a:rPr lang="en-US" sz="2400" dirty="0" smtClean="0"/>
              <a:t>The algorithm-1 is able to reduce the search range (and hence complexity) using coordinate ascent approach but computation of sum-rate at each step is still expensive</a:t>
            </a:r>
          </a:p>
          <a:p>
            <a:pPr>
              <a:buClr>
                <a:schemeClr val="tx1"/>
              </a:buClr>
            </a:pPr>
            <a:r>
              <a:rPr lang="en-US" sz="2400" dirty="0" smtClean="0"/>
              <a:t>To avoid the computation of </a:t>
            </a:r>
            <a:r>
              <a:rPr lang="en-US" sz="2400" dirty="0" err="1" smtClean="0"/>
              <a:t>beamformers</a:t>
            </a:r>
            <a:r>
              <a:rPr lang="en-US" sz="2400" dirty="0" smtClean="0"/>
              <a:t> at each step some more insight to grouping scheme has to be developed</a:t>
            </a:r>
          </a:p>
          <a:p>
            <a:pPr>
              <a:buClr>
                <a:schemeClr val="tx1"/>
              </a:buClr>
            </a:pPr>
            <a:r>
              <a:rPr lang="en-US" sz="2400" dirty="0" smtClean="0"/>
              <a:t>The problem of user selection in IFBC is complicated by the fact that a user in a particular cell is effected by the remaining users in its own cell as well as that in rest of the cells in the system</a:t>
            </a:r>
          </a:p>
          <a:p>
            <a:pPr>
              <a:buClr>
                <a:schemeClr val="tx1"/>
              </a:buClr>
            </a:pPr>
            <a:r>
              <a:rPr lang="en-US" sz="2400" dirty="0" smtClean="0"/>
              <a:t>The basic idea behind grouping scheme is to group the users in the neighboring cell in order to reduce the effective dimension of the ICI</a:t>
            </a:r>
          </a:p>
          <a:p>
            <a:pPr>
              <a:buClr>
                <a:schemeClr val="tx1"/>
              </a:buClr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1714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</a:rPr>
              <a:t>User selection in IFBC (contd.)</a:t>
            </a:r>
            <a:endParaRPr 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440619"/>
                <a:ext cx="8229600" cy="497389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Mathematically, it can be written as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=…=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2400" dirty="0"/>
                  <a:t>w</a:t>
                </a:r>
                <a:r>
                  <a:rPr lang="en-US" sz="2400" dirty="0" smtClean="0"/>
                  <a:t>here,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 smtClean="0"/>
                  <a:t> is channel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 err="1" smtClean="0"/>
                  <a:t>th</a:t>
                </a:r>
                <a:r>
                  <a:rPr lang="en-US" sz="2400" dirty="0" smtClean="0"/>
                  <a:t> transmitter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err="1" smtClean="0"/>
                  <a:t>th</a:t>
                </a:r>
                <a:r>
                  <a:rPr lang="en-US" sz="2400" dirty="0" smtClean="0"/>
                  <a:t> user in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 smtClean="0"/>
                  <a:t>th</a:t>
                </a:r>
                <a:r>
                  <a:rPr lang="en-US" sz="2400" dirty="0" smtClean="0"/>
                  <a:t> cell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 smtClean="0"/>
                  <a:t> is the receive </a:t>
                </a:r>
                <a:r>
                  <a:rPr lang="en-US" sz="2400" dirty="0" err="1" smtClean="0"/>
                  <a:t>beamformer</a:t>
                </a:r>
                <a:r>
                  <a:rPr lang="en-US" sz="2400" dirty="0" smtClean="0"/>
                  <a:t>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err="1" smtClean="0"/>
                  <a:t>th</a:t>
                </a:r>
                <a:r>
                  <a:rPr lang="en-US" sz="2400" dirty="0" smtClean="0"/>
                  <a:t> user in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 smtClean="0"/>
                  <a:t>th</a:t>
                </a:r>
                <a:r>
                  <a:rPr lang="en-US" sz="2400" dirty="0" smtClean="0"/>
                  <a:t> cell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We can avoid the computation of transmit </a:t>
                </a:r>
                <a:r>
                  <a:rPr lang="en-US" sz="2400" dirty="0" err="1" smtClean="0"/>
                  <a:t>beamformer</a:t>
                </a:r>
                <a:r>
                  <a:rPr lang="en-US" sz="2400" dirty="0" smtClean="0"/>
                  <a:t> if we express the effective downlink channel at the receiver without it and take care of grouping with above equation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The effective downlink channel at receiver is of the form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𝐻𝑉</m:t>
                    </m:r>
                  </m:oMath>
                </a14:m>
                <a:r>
                  <a:rPr lang="en-US" sz="2400" dirty="0" smtClean="0"/>
                  <a:t>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 smtClean="0"/>
                  <a:t> is transmit </a:t>
                </a:r>
                <a:r>
                  <a:rPr lang="en-US" sz="2400" dirty="0" err="1" smtClean="0"/>
                  <a:t>beamformer</a:t>
                </a:r>
                <a:r>
                  <a:rPr lang="en-US" sz="2400" dirty="0" smtClean="0"/>
                  <a:t>) but we need it to take the form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 smtClean="0"/>
                  <a:t> to consider the effects of grouping</a:t>
                </a:r>
              </a:p>
              <a:p>
                <a:pPr>
                  <a:buClr>
                    <a:schemeClr val="tx1"/>
                  </a:buClr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40619"/>
                <a:ext cx="8229600" cy="4973890"/>
              </a:xfrm>
              <a:prstGeom prst="rect">
                <a:avLst/>
              </a:prstGeom>
              <a:blipFill rotWithShape="0">
                <a:blip r:embed="rId3"/>
                <a:stretch>
                  <a:fillRect l="-1111" t="-1716" r="-889" b="-1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72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</a:rPr>
              <a:t>User selection in IFBC (contd.)</a:t>
            </a:r>
            <a:endParaRPr 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440619"/>
                <a:ext cx="8229600" cy="497389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We will use the concept of reciprocal channel to do this transformation but before that lets define reciprocal model [</a:t>
                </a:r>
                <a:r>
                  <a:rPr lang="en-US" sz="2400" dirty="0"/>
                  <a:t>6</a:t>
                </a:r>
                <a:r>
                  <a:rPr lang="en-US" sz="2400" dirty="0" smtClean="0"/>
                  <a:t>], [</a:t>
                </a:r>
                <a:r>
                  <a:rPr lang="en-US" sz="2400" dirty="0"/>
                  <a:t>7</a:t>
                </a:r>
                <a:r>
                  <a:rPr lang="en-US" sz="2400" dirty="0" smtClean="0"/>
                  <a:t>]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400" dirty="0" smtClean="0">
                  <a:solidFill>
                    <a:srgbClr val="FFC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2400" dirty="0" smtClean="0">
                    <a:solidFill>
                      <a:srgbClr val="FFC000"/>
                    </a:solidFill>
                  </a:rPr>
                  <a:t>Reciprocal channel model: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The transmitter will become receiver and the receiver will become transmitter in the reciprocal system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The transmit power constraint will remain same in the reciprocal channel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The channel in the original system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 smtClean="0"/>
                  <a:t>) will become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⃖"/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sz="2400" dirty="0" smtClean="0"/>
                  <a:t> in the reciprocal system</a:t>
                </a: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40619"/>
                <a:ext cx="8229600" cy="4973890"/>
              </a:xfrm>
              <a:prstGeom prst="rect">
                <a:avLst/>
              </a:prstGeom>
              <a:blipFill rotWithShape="0">
                <a:blip r:embed="rId3"/>
                <a:stretch>
                  <a:fillRect l="-1111" t="-1716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190095"/>
            <a:ext cx="8229600" cy="365125"/>
          </a:xfrm>
        </p:spPr>
        <p:txBody>
          <a:bodyPr/>
          <a:lstStyle/>
          <a:p>
            <a:pPr algn="l"/>
            <a:r>
              <a:rPr lang="en-US" dirty="0" smtClean="0"/>
              <a:t>[</a:t>
            </a:r>
            <a:r>
              <a:rPr lang="en-US" dirty="0"/>
              <a:t>6</a:t>
            </a:r>
            <a:r>
              <a:rPr lang="en-US" dirty="0" smtClean="0"/>
              <a:t>] K</a:t>
            </a:r>
            <a:r>
              <a:rPr lang="en-US" dirty="0"/>
              <a:t>. </a:t>
            </a:r>
            <a:r>
              <a:rPr lang="en-US" dirty="0" err="1"/>
              <a:t>Gomadam</a:t>
            </a:r>
            <a:r>
              <a:rPr lang="en-US" dirty="0"/>
              <a:t>, V. R. </a:t>
            </a:r>
            <a:r>
              <a:rPr lang="en-US" dirty="0" err="1"/>
              <a:t>Cadambe</a:t>
            </a:r>
            <a:r>
              <a:rPr lang="en-US" dirty="0"/>
              <a:t>, and S. A. </a:t>
            </a:r>
            <a:r>
              <a:rPr lang="en-US" dirty="0" err="1"/>
              <a:t>Jafar</a:t>
            </a:r>
            <a:r>
              <a:rPr lang="en-US" dirty="0"/>
              <a:t>, “Approaching the </a:t>
            </a:r>
            <a:r>
              <a:rPr lang="en-US" dirty="0" smtClean="0"/>
              <a:t>capacity of </a:t>
            </a:r>
            <a:r>
              <a:rPr lang="en-US" dirty="0"/>
              <a:t>wireless networks through distributed interference alignment</a:t>
            </a:r>
            <a:r>
              <a:rPr lang="en-US" dirty="0" smtClean="0"/>
              <a:t>,” in </a:t>
            </a:r>
            <a:r>
              <a:rPr lang="en-US" i="1" dirty="0"/>
              <a:t>Proc. 2008 IEEE GLOBECOM</a:t>
            </a:r>
            <a:r>
              <a:rPr lang="en-US" i="1" dirty="0" smtClean="0"/>
              <a:t>.</a:t>
            </a:r>
            <a:endParaRPr lang="en-US" dirty="0" smtClean="0"/>
          </a:p>
          <a:p>
            <a:pPr algn="l"/>
            <a:r>
              <a:rPr lang="en-US" dirty="0" smtClean="0"/>
              <a:t>[</a:t>
            </a:r>
            <a:r>
              <a:rPr lang="en-US" dirty="0"/>
              <a:t>7</a:t>
            </a:r>
            <a:r>
              <a:rPr lang="en-US" dirty="0" smtClean="0"/>
              <a:t>] </a:t>
            </a:r>
            <a:r>
              <a:rPr lang="en-US" dirty="0"/>
              <a:t>B. </a:t>
            </a:r>
            <a:r>
              <a:rPr lang="en-US" dirty="0" err="1"/>
              <a:t>Babadi</a:t>
            </a:r>
            <a:r>
              <a:rPr lang="en-US" dirty="0"/>
              <a:t> and V. </a:t>
            </a:r>
            <a:r>
              <a:rPr lang="en-US" dirty="0" err="1"/>
              <a:t>Tarokh</a:t>
            </a:r>
            <a:r>
              <a:rPr lang="en-US" dirty="0"/>
              <a:t>, “A distributed dynamic frequency </a:t>
            </a:r>
            <a:r>
              <a:rPr lang="en-US" dirty="0" smtClean="0"/>
              <a:t>allocation algorithm</a:t>
            </a:r>
            <a:r>
              <a:rPr lang="en-US" dirty="0"/>
              <a:t>,” 2007. [Online]. </a:t>
            </a:r>
            <a:r>
              <a:rPr lang="en-US" dirty="0" smtClean="0"/>
              <a:t>Available: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arxiv.org/abs/0711.3247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83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</a:rPr>
              <a:t>Process flow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66491"/>
            <a:ext cx="8229600" cy="497744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2400" dirty="0" smtClean="0"/>
              <a:t>Background</a:t>
            </a:r>
          </a:p>
          <a:p>
            <a:pPr lvl="1">
              <a:buClr>
                <a:schemeClr val="tx1"/>
              </a:buClr>
            </a:pPr>
            <a:r>
              <a:rPr lang="en-US" sz="2000" dirty="0" smtClean="0"/>
              <a:t>Interference Alignment (IA)</a:t>
            </a:r>
          </a:p>
          <a:p>
            <a:pPr>
              <a:buClr>
                <a:schemeClr val="tx1"/>
              </a:buClr>
            </a:pPr>
            <a:r>
              <a:rPr lang="en-US" sz="2400" dirty="0" smtClean="0"/>
              <a:t>System Model</a:t>
            </a:r>
          </a:p>
          <a:p>
            <a:pPr lvl="1">
              <a:buClr>
                <a:schemeClr val="tx1"/>
              </a:buClr>
            </a:pPr>
            <a:r>
              <a:rPr lang="en-US" sz="2000" dirty="0" smtClean="0"/>
              <a:t>Achievability in IFBC</a:t>
            </a:r>
          </a:p>
          <a:p>
            <a:pPr>
              <a:buClr>
                <a:schemeClr val="tx1"/>
              </a:buClr>
            </a:pPr>
            <a:r>
              <a:rPr lang="en-US" sz="2200" dirty="0" smtClean="0"/>
              <a:t>User selection</a:t>
            </a:r>
          </a:p>
          <a:p>
            <a:pPr lvl="1">
              <a:buClr>
                <a:schemeClr val="tx1"/>
              </a:buClr>
            </a:pPr>
            <a:r>
              <a:rPr lang="en-US" sz="1800" dirty="0" smtClean="0"/>
              <a:t>Diversity gain in Interference models</a:t>
            </a:r>
          </a:p>
          <a:p>
            <a:pPr lvl="1">
              <a:buClr>
                <a:schemeClr val="tx1"/>
              </a:buClr>
            </a:pPr>
            <a:r>
              <a:rPr lang="en-US" sz="1800" dirty="0" smtClean="0"/>
              <a:t>User selection problem</a:t>
            </a:r>
          </a:p>
          <a:p>
            <a:pPr lvl="1">
              <a:buClr>
                <a:schemeClr val="tx1"/>
              </a:buClr>
            </a:pPr>
            <a:r>
              <a:rPr lang="en-US" sz="1800" dirty="0" smtClean="0"/>
              <a:t>Coordinate </a:t>
            </a:r>
            <a:r>
              <a:rPr lang="en-US" sz="1800" smtClean="0"/>
              <a:t>Ascent Approach</a:t>
            </a:r>
            <a:endParaRPr lang="en-US" sz="1800" dirty="0" smtClean="0"/>
          </a:p>
          <a:p>
            <a:pPr lvl="1">
              <a:buClr>
                <a:schemeClr val="tx1"/>
              </a:buClr>
            </a:pPr>
            <a:r>
              <a:rPr lang="en-US" sz="1800" dirty="0" smtClean="0"/>
              <a:t>User selection algorithms</a:t>
            </a:r>
            <a:endParaRPr lang="en-US" sz="1600" dirty="0" smtClean="0"/>
          </a:p>
          <a:p>
            <a:pPr lvl="2">
              <a:buClr>
                <a:schemeClr val="tx1"/>
              </a:buClr>
            </a:pPr>
            <a:r>
              <a:rPr lang="en-US" sz="1600" dirty="0" smtClean="0"/>
              <a:t>IFBC</a:t>
            </a:r>
            <a:endParaRPr lang="en-US" sz="1400" dirty="0" smtClean="0"/>
          </a:p>
          <a:p>
            <a:pPr>
              <a:buClr>
                <a:schemeClr val="tx1"/>
              </a:buClr>
            </a:pPr>
            <a:r>
              <a:rPr lang="en-US" sz="24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1947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</a:rPr>
              <a:t>User selection in IFBC (contd.)</a:t>
            </a:r>
            <a:endParaRPr 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440619"/>
                <a:ext cx="8229600" cy="497389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There is another useful concept called </a:t>
                </a:r>
                <a:r>
                  <a:rPr lang="en-US" sz="2400" dirty="0" smtClean="0">
                    <a:solidFill>
                      <a:srgbClr val="FFC000"/>
                    </a:solidFill>
                  </a:rPr>
                  <a:t>Reciprocity of Alignment </a:t>
                </a:r>
                <a:r>
                  <a:rPr lang="en-US" sz="2400" dirty="0" smtClean="0"/>
                  <a:t>[</a:t>
                </a:r>
                <a:r>
                  <a:rPr lang="en-US" sz="2400" dirty="0"/>
                  <a:t>7</a:t>
                </a:r>
                <a:r>
                  <a:rPr lang="en-US" sz="2400" dirty="0" smtClean="0"/>
                  <a:t>] which states that the basic requirements of nulling the ICI, IUI and achieve required </a:t>
                </a:r>
                <a:r>
                  <a:rPr lang="en-US" sz="2400" dirty="0" err="1" smtClean="0">
                    <a:solidFill>
                      <a:srgbClr val="00B050"/>
                    </a:solidFill>
                  </a:rPr>
                  <a:t>dof</a:t>
                </a:r>
                <a:r>
                  <a:rPr lang="en-US" sz="2400" dirty="0" smtClean="0"/>
                  <a:t> will not change in the reciprocal channel if we interchange receiver and transmit </a:t>
                </a:r>
                <a:r>
                  <a:rPr lang="en-US" sz="2400" dirty="0" err="1" smtClean="0"/>
                  <a:t>beamformer</a:t>
                </a:r>
                <a:endParaRPr lang="en-US" sz="2400" dirty="0" smtClean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400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2400" dirty="0" smtClean="0"/>
                  <a:t>   i.e. make </a:t>
                </a:r>
                <a14:m>
                  <m:oMath xmlns:m="http://schemas.openxmlformats.org/officeDocument/2006/math">
                    <m:acc>
                      <m:accPr>
                        <m:chr m:val="⃖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⃖"/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400" dirty="0" smtClean="0"/>
              </a:p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We can now say that our required effective channel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 smtClean="0"/>
                  <a:t>) is nothing but </a:t>
                </a:r>
                <a14:m>
                  <m:oMath xmlns:m="http://schemas.openxmlformats.org/officeDocument/2006/math">
                    <m:acc>
                      <m:accPr>
                        <m:chr m:val="⃖"/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acc>
                      <m:accPr>
                        <m:chr m:val="⃖"/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sz="2400" dirty="0" smtClean="0"/>
                  <a:t> in the reciprocal channel and hence we can take our entire problem into reciprocal channel model without affecting the attainable </a:t>
                </a:r>
                <a:r>
                  <a:rPr lang="en-US" sz="2400" dirty="0" err="1" smtClean="0">
                    <a:solidFill>
                      <a:srgbClr val="00B050"/>
                    </a:solidFill>
                  </a:rPr>
                  <a:t>dof</a:t>
                </a:r>
                <a:r>
                  <a:rPr lang="en-US" sz="2400" dirty="0" smtClean="0"/>
                  <a:t> (reciprocity of alignment)</a:t>
                </a: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40619"/>
                <a:ext cx="8229600" cy="4973890"/>
              </a:xfrm>
              <a:prstGeom prst="rect">
                <a:avLst/>
              </a:prstGeom>
              <a:blipFill rotWithShape="0">
                <a:blip r:embed="rId3"/>
                <a:stretch>
                  <a:fillRect l="-963" t="-1716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57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</a:rPr>
              <a:t>User selection in IFBC (contd.)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0619"/>
            <a:ext cx="8229600" cy="49738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95" y="1440619"/>
            <a:ext cx="5845047" cy="47705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0833" y="6211152"/>
            <a:ext cx="476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</a:t>
            </a:r>
            <a:r>
              <a:rPr lang="en-US" dirty="0"/>
              <a:t>2</a:t>
            </a:r>
            <a:r>
              <a:rPr lang="en-US" dirty="0" smtClean="0"/>
              <a:t> Reciprocal channel of IFBC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6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</a:rPr>
              <a:t>User selection in IFBC (contd.)</a:t>
            </a:r>
            <a:endParaRPr 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440619"/>
                <a:ext cx="8229600" cy="497389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As clear from the figure that we need to select the user such that the effective interference (ICI + IUI) is more orthogonal to the desired signal in the reciprocal channel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To account orthogonality quantitatively we will use the concept of chordal distance [</a:t>
                </a:r>
                <a:r>
                  <a:rPr lang="en-US" sz="2400" dirty="0"/>
                  <a:t>8</a:t>
                </a:r>
                <a:r>
                  <a:rPr lang="en-US" sz="2400" dirty="0" smtClean="0"/>
                  <a:t>]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2400" dirty="0" smtClean="0">
                    <a:solidFill>
                      <a:srgbClr val="FFC000"/>
                    </a:solidFill>
                  </a:rPr>
                  <a:t>Chordal distance</a:t>
                </a:r>
                <a:r>
                  <a:rPr lang="en-US" sz="2400" dirty="0" smtClean="0"/>
                  <a:t>:</a:t>
                </a:r>
              </a:p>
              <a:p>
                <a:r>
                  <a:rPr lang="en-US" sz="2400" i="1" dirty="0" err="1" smtClean="0"/>
                  <a:t>Grassmannian</a:t>
                </a:r>
                <a:r>
                  <a:rPr lang="en-US" sz="2400" i="1" dirty="0" smtClean="0"/>
                  <a:t> space</a:t>
                </a:r>
                <a:r>
                  <a:rPr lang="en-US" sz="2400" dirty="0" smtClean="0"/>
                  <a:t>: </a:t>
                </a:r>
                <a:r>
                  <a:rPr lang="en-US" sz="2400" dirty="0"/>
                  <a:t>The </a:t>
                </a:r>
                <a:r>
                  <a:rPr lang="en-US" sz="2400" dirty="0" err="1"/>
                  <a:t>Grassmannian</a:t>
                </a:r>
                <a:r>
                  <a:rPr lang="en-US" sz="2400" dirty="0"/>
                  <a:t> space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/>
                  <a:t>the set of all n-dimensional subspaces of Euclidean </a:t>
                </a:r>
                <a:r>
                  <a:rPr lang="en-US" sz="2400" dirty="0" smtClean="0"/>
                  <a:t>m-dimensional space</a:t>
                </a:r>
              </a:p>
              <a:p>
                <a:r>
                  <a:rPr lang="en-US" sz="2400" i="1" dirty="0" smtClean="0"/>
                  <a:t>Generator matrix</a:t>
                </a:r>
                <a:r>
                  <a:rPr lang="en-US" sz="2400" dirty="0" smtClean="0"/>
                  <a:t>: </a:t>
                </a:r>
                <a:r>
                  <a:rPr lang="en-US" sz="2400" dirty="0"/>
                  <a:t>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matrix is called the </a:t>
                </a:r>
                <a:r>
                  <a:rPr lang="en-US" sz="2400" dirty="0" smtClean="0"/>
                  <a:t>generator matrix </a:t>
                </a:r>
                <a:r>
                  <a:rPr lang="en-US" sz="2400" dirty="0"/>
                  <a:t>for an n-plane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if its columns span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 smtClean="0"/>
              </a:p>
              <a:p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40619"/>
                <a:ext cx="8229600" cy="4973890"/>
              </a:xfrm>
              <a:prstGeom prst="rect">
                <a:avLst/>
              </a:prstGeom>
              <a:blipFill rotWithShape="0">
                <a:blip r:embed="rId3"/>
                <a:stretch>
                  <a:fillRect l="-1111" t="-1716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1"/>
            <a:ext cx="8229600" cy="365125"/>
          </a:xfrm>
        </p:spPr>
        <p:txBody>
          <a:bodyPr/>
          <a:lstStyle/>
          <a:p>
            <a:pPr algn="l"/>
            <a:r>
              <a:rPr lang="en-US" dirty="0" smtClean="0"/>
              <a:t>[</a:t>
            </a:r>
            <a:r>
              <a:rPr lang="en-US" dirty="0"/>
              <a:t>8</a:t>
            </a:r>
            <a:r>
              <a:rPr lang="en-US" dirty="0" smtClean="0"/>
              <a:t>] </a:t>
            </a:r>
            <a:r>
              <a:rPr lang="en-US" dirty="0"/>
              <a:t>J. H. Conway, R. H. Hardin, and N. J. A. Sloane, “Packing lines, </a:t>
            </a:r>
            <a:r>
              <a:rPr lang="en-US" dirty="0" smtClean="0"/>
              <a:t>plane, etc</a:t>
            </a:r>
            <a:r>
              <a:rPr lang="en-US" dirty="0"/>
              <a:t>.: </a:t>
            </a:r>
            <a:r>
              <a:rPr lang="en-US" dirty="0" err="1"/>
              <a:t>packings</a:t>
            </a:r>
            <a:r>
              <a:rPr lang="en-US" dirty="0"/>
              <a:t> in </a:t>
            </a:r>
            <a:r>
              <a:rPr lang="en-US" dirty="0" err="1"/>
              <a:t>grassmannian</a:t>
            </a:r>
            <a:r>
              <a:rPr lang="en-US" dirty="0"/>
              <a:t> spaces,” </a:t>
            </a:r>
            <a:r>
              <a:rPr lang="en-US" dirty="0" err="1"/>
              <a:t>Exper</a:t>
            </a:r>
            <a:r>
              <a:rPr lang="en-US" dirty="0"/>
              <a:t>. Math, vol. 5, no. 2, </a:t>
            </a:r>
            <a:r>
              <a:rPr lang="en-US" dirty="0" smtClean="0"/>
              <a:t>pp. 139–159</a:t>
            </a:r>
            <a:r>
              <a:rPr lang="en-US" dirty="0"/>
              <a:t>, 1996.</a:t>
            </a:r>
          </a:p>
        </p:txBody>
      </p:sp>
    </p:spTree>
    <p:extLst>
      <p:ext uri="{BB962C8B-B14F-4D97-AF65-F5344CB8AC3E}">
        <p14:creationId xmlns:p14="http://schemas.microsoft.com/office/powerpoint/2010/main" val="232221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</a:rPr>
              <a:t>User selection in IFBC (contd.)</a:t>
            </a:r>
            <a:endParaRPr 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440619"/>
                <a:ext cx="8229600" cy="497389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 smtClean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2400" dirty="0"/>
                  <a:t> are generator matrices of planes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, columns of which are orthonormal vectors, then the </a:t>
                </a:r>
                <a:r>
                  <a:rPr lang="en-US" sz="2400" dirty="0" smtClean="0"/>
                  <a:t>chordal distance </a:t>
                </a:r>
                <a:r>
                  <a:rPr lang="en-US" sz="2400" dirty="0"/>
                  <a:t>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is defined </a:t>
                </a:r>
                <a:r>
                  <a:rPr lang="en-US" sz="2400" dirty="0" smtClean="0"/>
                  <a:t>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w</a:t>
                </a:r>
                <a:r>
                  <a:rPr lang="en-US" sz="2400" dirty="0" smtClean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400" dirty="0" smtClean="0"/>
                  <a:t> denote frobenius norm of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b="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400" dirty="0" smtClean="0"/>
                  <a:t>Therefore, the o-algorithm looks for the user which maximize the chordal distance between the effective interference space and the desired signal space in the reciprocal channel</a:t>
                </a: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40619"/>
                <a:ext cx="8229600" cy="4973890"/>
              </a:xfrm>
              <a:prstGeom prst="rect">
                <a:avLst/>
              </a:prstGeom>
              <a:blipFill rotWithShape="0">
                <a:blip r:embed="rId3"/>
                <a:stretch>
                  <a:fillRect l="-1111" t="-1716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2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</a:rPr>
              <a:t>User selection in IFBC (contd.)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0619"/>
            <a:ext cx="8229600" cy="49738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079" y="1440619"/>
            <a:ext cx="5547841" cy="45495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90446" y="6211572"/>
                <a:ext cx="74963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Fig. </a:t>
                </a:r>
                <a:r>
                  <a:rPr lang="en-US" dirty="0"/>
                  <a:t>3</a:t>
                </a:r>
                <a:r>
                  <a:rPr lang="en-US" dirty="0" smtClean="0"/>
                  <a:t> Sum-rate vs Number of users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3,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US" i="0" dirty="0" smtClean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446" y="6211572"/>
                <a:ext cx="7496354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650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94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</a:rPr>
              <a:t>User selection in IFBC (contd.)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0619"/>
            <a:ext cx="8229600" cy="49738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60828" y="6211572"/>
                <a:ext cx="75136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Fig. </a:t>
                </a:r>
                <a:r>
                  <a:rPr lang="en-US" dirty="0"/>
                  <a:t>4</a:t>
                </a:r>
                <a:r>
                  <a:rPr lang="en-US" dirty="0" smtClean="0"/>
                  <a:t> </a:t>
                </a:r>
                <a:r>
                  <a:rPr lang="en-US" dirty="0"/>
                  <a:t>Sum-rate vs Number of users when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=6,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=4,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2,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i="0" dirty="0" smtClean="0">
                    <a:latin typeface="+mj-lt"/>
                  </a:rPr>
                  <a:t> </a:t>
                </a:r>
                <a:r>
                  <a:rPr lang="en-US" i="0" dirty="0" smtClean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=2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828" y="6211572"/>
                <a:ext cx="7513608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731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97" y="1410136"/>
            <a:ext cx="5608806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</a:rPr>
              <a:t>User selection in IFBC (contd.)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0619"/>
            <a:ext cx="8229600" cy="49738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12808" y="6211572"/>
                <a:ext cx="75739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Fig. </a:t>
                </a:r>
                <a:r>
                  <a:rPr lang="en-US" dirty="0"/>
                  <a:t>5</a:t>
                </a:r>
                <a:r>
                  <a:rPr lang="en-US" dirty="0" smtClean="0"/>
                  <a:t> Number of </a:t>
                </a:r>
                <a:r>
                  <a:rPr lang="en-US" dirty="0"/>
                  <a:t>f</a:t>
                </a:r>
                <a:r>
                  <a:rPr lang="en-US" dirty="0" smtClean="0"/>
                  <a:t>lops </a:t>
                </a:r>
                <a:r>
                  <a:rPr lang="en-US" dirty="0"/>
                  <a:t>vs Number of users when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=6,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=4,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2,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808" y="6211572"/>
                <a:ext cx="7573991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72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355" y="1513225"/>
            <a:ext cx="5639289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</a:rPr>
              <a:t>Conclusions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0619"/>
            <a:ext cx="8229600" cy="49738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593019"/>
            <a:ext cx="8229600" cy="49738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We have seen an achievability scheme for IFBC namely grouping scheme</a:t>
            </a:r>
          </a:p>
          <a:p>
            <a:r>
              <a:rPr lang="en-US" sz="2400" dirty="0" smtClean="0"/>
              <a:t>Multiuser diversity has been exploited to increase the sum-rate of the system</a:t>
            </a:r>
          </a:p>
          <a:p>
            <a:pPr lvl="1"/>
            <a:r>
              <a:rPr lang="en-US" sz="1600" dirty="0" smtClean="0"/>
              <a:t>User selection algorithms are employed</a:t>
            </a:r>
          </a:p>
          <a:p>
            <a:r>
              <a:rPr lang="en-US" sz="2400" dirty="0" smtClean="0"/>
              <a:t>Two novel user selection algorithms for IFBC are developed and their performance is evaluated using Monte-Carlo Simulations</a:t>
            </a:r>
          </a:p>
          <a:p>
            <a:r>
              <a:rPr lang="en-US" sz="2400" dirty="0" smtClean="0"/>
              <a:t>The algorithms offer significant savings in computational complexity and a transition from exponential order complexity of the Brute-force search to the linear order in ‘o’  and ‘s-algorithm’</a:t>
            </a:r>
          </a:p>
        </p:txBody>
      </p:sp>
    </p:spTree>
    <p:extLst>
      <p:ext uri="{BB962C8B-B14F-4D97-AF65-F5344CB8AC3E}">
        <p14:creationId xmlns:p14="http://schemas.microsoft.com/office/powerpoint/2010/main" val="369560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</a:rPr>
              <a:t>Conclusions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0619"/>
            <a:ext cx="8229600" cy="49738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593019"/>
            <a:ext cx="8229600" cy="49738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 o-algorithm is better than s-algorithm in terms of computational complexity but has slightly less sum rate performance than s-algorithm, hence there is a trade-off</a:t>
            </a:r>
          </a:p>
          <a:p>
            <a:r>
              <a:rPr lang="en-US" sz="2400" dirty="0" smtClean="0"/>
              <a:t>Therefore, it can be said that for large number of users in each cell we should go for o-algorithm and for small numbers we should go for s-algorithm</a:t>
            </a:r>
          </a:p>
        </p:txBody>
      </p:sp>
    </p:spTree>
    <p:extLst>
      <p:ext uri="{BB962C8B-B14F-4D97-AF65-F5344CB8AC3E}">
        <p14:creationId xmlns:p14="http://schemas.microsoft.com/office/powerpoint/2010/main" val="133600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</a:rPr>
              <a:t>Interference Alignment</a:t>
            </a:r>
            <a:endParaRPr 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Interference Alignment [1] is a promising technique to achieve maximum </a:t>
                </a:r>
                <a:r>
                  <a:rPr lang="en-US" sz="2400" dirty="0" smtClean="0">
                    <a:solidFill>
                      <a:srgbClr val="00B050"/>
                    </a:solidFill>
                  </a:rPr>
                  <a:t>degrees-of-freedom</a:t>
                </a:r>
                <a:r>
                  <a:rPr lang="en-US" sz="2400" dirty="0" smtClean="0"/>
                  <a:t> in interference systems</a:t>
                </a:r>
              </a:p>
              <a:p>
                <a:pPr>
                  <a:buClr>
                    <a:schemeClr val="tx1"/>
                  </a:buClr>
                </a:pPr>
                <a:endParaRPr lang="en-US" sz="2400" dirty="0" smtClean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2400" dirty="0" smtClean="0">
                    <a:solidFill>
                      <a:srgbClr val="00B050"/>
                    </a:solidFill>
                  </a:rPr>
                  <a:t>degrees-of-freedom (</a:t>
                </a:r>
                <a:r>
                  <a:rPr lang="en-US" sz="2400" dirty="0" err="1" smtClean="0">
                    <a:solidFill>
                      <a:srgbClr val="00B050"/>
                    </a:solidFill>
                  </a:rPr>
                  <a:t>dof</a:t>
                </a:r>
                <a:r>
                  <a:rPr lang="en-US" sz="2400" dirty="0" smtClean="0">
                    <a:solidFill>
                      <a:srgbClr val="00B050"/>
                    </a:solidFill>
                  </a:rPr>
                  <a:t>)</a:t>
                </a:r>
                <a:r>
                  <a:rPr lang="en-US" sz="2400" dirty="0" smtClean="0"/>
                  <a:t> 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000" dirty="0" smtClean="0"/>
                  <a:t>can be looked upon as interference free dimensions   available for signal transmission and reception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000" dirty="0" smtClean="0"/>
                  <a:t>Key parameter in multi-dimension transmission techniques as the </a:t>
                </a:r>
                <a:r>
                  <a:rPr lang="en-US" sz="2000" dirty="0" err="1" smtClean="0"/>
                  <a:t>dof</a:t>
                </a:r>
                <a:r>
                  <a:rPr lang="en-US" sz="2000" dirty="0" smtClean="0"/>
                  <a:t> serves as pre-log factor in channel capacity</a:t>
                </a:r>
              </a:p>
              <a:p>
                <a:pPr marL="457200" lvl="1" indent="0">
                  <a:buClr>
                    <a:schemeClr val="tx1"/>
                  </a:buClr>
                  <a:buNone/>
                </a:pPr>
                <a:endParaRPr lang="en-US" sz="2000" dirty="0" smtClean="0"/>
              </a:p>
              <a:p>
                <a:pPr marL="457200" lvl="1" indent="0" algn="ctr">
                  <a:buClr>
                    <a:schemeClr val="tx1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i="1" dirty="0" smtClean="0"/>
                  <a:t> </a:t>
                </a:r>
                <a:r>
                  <a:rPr lang="en-US" sz="2000" dirty="0" smtClean="0"/>
                  <a:t>is </a:t>
                </a:r>
                <a:r>
                  <a:rPr lang="en-US" sz="2000" dirty="0" err="1" smtClean="0"/>
                  <a:t>dof</a:t>
                </a:r>
                <a:endParaRPr lang="en-US" sz="2000" i="1" dirty="0" smtClean="0"/>
              </a:p>
              <a:p>
                <a:pPr>
                  <a:buClr>
                    <a:schemeClr val="tx1"/>
                  </a:buClr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 rotWithShape="0">
                <a:blip r:embed="rId3"/>
                <a:stretch>
                  <a:fillRect l="-963" t="-1887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1"/>
            <a:ext cx="8229600" cy="365125"/>
          </a:xfrm>
        </p:spPr>
        <p:txBody>
          <a:bodyPr/>
          <a:lstStyle/>
          <a:p>
            <a:pPr algn="l"/>
            <a:r>
              <a:rPr lang="en-US" dirty="0" smtClean="0"/>
              <a:t>[1] </a:t>
            </a:r>
            <a:r>
              <a:rPr lang="en-US" dirty="0"/>
              <a:t>V. R. </a:t>
            </a:r>
            <a:r>
              <a:rPr lang="en-US" dirty="0" err="1"/>
              <a:t>Cadambe</a:t>
            </a:r>
            <a:r>
              <a:rPr lang="en-US" dirty="0"/>
              <a:t> and S. A. </a:t>
            </a:r>
            <a:r>
              <a:rPr lang="en-US" dirty="0" err="1"/>
              <a:t>Jafar</a:t>
            </a:r>
            <a:r>
              <a:rPr lang="en-US" dirty="0"/>
              <a:t>, “</a:t>
            </a:r>
            <a:r>
              <a:rPr lang="en-US" dirty="0" smtClean="0"/>
              <a:t>Interference alignment </a:t>
            </a:r>
            <a:r>
              <a:rPr lang="en-US" dirty="0"/>
              <a:t>and degrees </a:t>
            </a:r>
            <a:r>
              <a:rPr lang="en-US" dirty="0" smtClean="0"/>
              <a:t>of freedom </a:t>
            </a:r>
            <a:r>
              <a:rPr lang="en-US" dirty="0"/>
              <a:t>of the K-user interference channel</a:t>
            </a:r>
            <a:r>
              <a:rPr lang="en-US" dirty="0" smtClean="0"/>
              <a:t>,” IEEE </a:t>
            </a:r>
            <a:r>
              <a:rPr lang="en-US" dirty="0"/>
              <a:t>Trans. Inf. </a:t>
            </a:r>
            <a:r>
              <a:rPr lang="en-US" dirty="0" smtClean="0"/>
              <a:t>Theory, </a:t>
            </a:r>
            <a:r>
              <a:rPr lang="nl-NL" dirty="0" smtClean="0"/>
              <a:t>vol</a:t>
            </a:r>
            <a:r>
              <a:rPr lang="nl-NL" dirty="0"/>
              <a:t>. 54, pp. 3425–3441, Aug. 2008.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</a:rPr>
              <a:t>Interference Alignment (contd.)</a:t>
            </a:r>
            <a:endParaRPr 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sz="2400" dirty="0" smtClean="0">
                    <a:solidFill>
                      <a:srgbClr val="FFC000"/>
                    </a:solidFill>
                  </a:rPr>
                  <a:t>Technique</a:t>
                </a:r>
                <a:r>
                  <a:rPr lang="en-US" sz="2400" dirty="0" smtClean="0"/>
                  <a:t>: The received interference is aligned to half the signal dimension and rest half is dedicated for desired signal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This way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 smtClean="0"/>
                  <a:t>-user interference symmetric channel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 smtClean="0"/>
                  <a:t> transmitter as well as receiver with same antenna configuration) the achievable </a:t>
                </a:r>
                <a:r>
                  <a:rPr lang="en-US" sz="2400" dirty="0" err="1" smtClean="0"/>
                  <a:t>dof</a:t>
                </a:r>
                <a:r>
                  <a:rPr lang="en-US" sz="2400" dirty="0" smtClean="0"/>
                  <a:t> becomes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>
                  <a:buClr>
                    <a:schemeClr val="tx1"/>
                  </a:buClr>
                </a:pPr>
                <a:endParaRPr lang="en-US" sz="2400" dirty="0"/>
              </a:p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Since desired signal and aligned interference spans different dimensions, the desired signal can easily be recovered using orthogonal beamforming at the receiver </a:t>
                </a: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 rotWithShape="0">
                <a:blip r:embed="rId2"/>
                <a:stretch>
                  <a:fillRect l="-963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74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</a:rPr>
              <a:t>System model</a:t>
            </a:r>
            <a:endParaRPr 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600200"/>
                <a:ext cx="8229600" cy="493507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We will assume that </a:t>
                </a:r>
                <a:r>
                  <a:rPr lang="en-US" sz="2400" dirty="0"/>
                  <a:t>number of antennas at the base station (M) is always greater than equal to that at the receiver (N) i.e.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400" dirty="0" smtClean="0"/>
              </a:p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The received signal can be written as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2400" b="0" dirty="0"/>
                  <a:t> </a:t>
                </a:r>
                <a:r>
                  <a:rPr lang="en-US" sz="2400" b="0" dirty="0" smtClean="0"/>
                  <a:t>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bSup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sz="2000" b="0" dirty="0" smtClean="0"/>
              </a:p>
              <a:p>
                <a:pPr marL="0" indent="0"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sSubSup>
                        <m:sSub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sSubSup>
                        <m:sSub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2400" dirty="0" smtClean="0"/>
                  <a:t>  where,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2400" dirty="0" smtClean="0"/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r>
                  <a:rPr lang="en-US" sz="2400" dirty="0" smtClean="0"/>
                  <a:t> is the channel matrix from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 err="1" smtClean="0"/>
                  <a:t>th</a:t>
                </a:r>
                <a:r>
                  <a:rPr lang="en-US" sz="2400" dirty="0" smtClean="0"/>
                  <a:t> Base station to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th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user in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 err="1" smtClean="0"/>
                  <a:t>th</a:t>
                </a:r>
                <a:r>
                  <a:rPr lang="en-US" sz="2400" dirty="0" smtClean="0"/>
                  <a:t> cell,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r>
                  <a:rPr lang="en-US" sz="2400" dirty="0" smtClean="0"/>
                  <a:t> is AWGN at the receiver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r>
                  <a:rPr lang="en-US" sz="2400" dirty="0" smtClean="0"/>
                  <a:t> is defined as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400" dirty="0" smtClean="0"/>
              </a:p>
              <a:p>
                <a:pPr>
                  <a:buClr>
                    <a:schemeClr val="tx1"/>
                  </a:buClr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935071"/>
              </a:xfrm>
              <a:prstGeom prst="rect">
                <a:avLst/>
              </a:prstGeom>
              <a:blipFill rotWithShape="0">
                <a:blip r:embed="rId3"/>
                <a:stretch>
                  <a:fillRect l="-1111" t="-1731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17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</a:rPr>
              <a:t>System model (contd.)</a:t>
            </a:r>
            <a:endParaRPr 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600200"/>
                <a:ext cx="8229600" cy="493507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sSubSup>
                        <m:sSub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2400" dirty="0" smtClean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2400" dirty="0" smtClean="0"/>
                  <a:t>   in which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r>
                  <a:rPr lang="en-US" sz="2400" dirty="0" smtClean="0"/>
                  <a:t> is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 smtClean="0"/>
                  <a:t>th</a:t>
                </a:r>
                <a:r>
                  <a:rPr lang="en-US" sz="2400" dirty="0" smtClean="0"/>
                  <a:t> symbol </a:t>
                </a:r>
                <a:r>
                  <a:rPr lang="en-US" sz="2400" dirty="0" err="1" smtClean="0"/>
                  <a:t>precoded</a:t>
                </a:r>
                <a:r>
                  <a:rPr lang="en-US" sz="2400" dirty="0" smtClean="0"/>
                  <a:t> using linear    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</a:t>
                </a:r>
                <a:r>
                  <a:rPr lang="en-US" sz="2400" dirty="0" err="1" smtClean="0"/>
                  <a:t>beamforming</a:t>
                </a:r>
                <a:r>
                  <a:rPr lang="en-US" sz="2400" dirty="0" smtClean="0"/>
                  <a:t> 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endParaRPr lang="en-US" sz="2400" dirty="0" smtClean="0"/>
              </a:p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The received signal after receiver </a:t>
                </a:r>
                <a:r>
                  <a:rPr lang="en-US" sz="2400" dirty="0" err="1" smtClean="0"/>
                  <a:t>beamforming</a:t>
                </a:r>
                <a:r>
                  <a:rPr lang="en-US" sz="2400" dirty="0" smtClean="0"/>
                  <a:t> is written as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000" dirty="0" smtClean="0"/>
              </a:p>
              <a:p>
                <a:pPr marL="0" indent="0"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sSubSup>
                        <m:sSub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sSubSup>
                        <m:sSub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sSubSup>
                        <m:sSub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 </m:t>
                      </m:r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b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2400" dirty="0" smtClean="0"/>
                  <a:t>where,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 smtClean="0"/>
                  <a:t> is the receive </a:t>
                </a:r>
                <a:r>
                  <a:rPr lang="en-US" sz="2400" dirty="0" err="1" smtClean="0"/>
                  <a:t>beamforming</a:t>
                </a:r>
                <a:r>
                  <a:rPr lang="en-US" sz="2400" dirty="0" smtClean="0"/>
                  <a:t> matrix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400" dirty="0" smtClean="0"/>
                  <a:t> is the effective noise</a:t>
                </a: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935071"/>
              </a:xfrm>
              <a:prstGeom prst="rect">
                <a:avLst/>
              </a:prstGeom>
              <a:blipFill rotWithShape="0"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3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</a:rPr>
              <a:t>Achievability in IFBC</a:t>
            </a:r>
            <a:endParaRPr 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440619"/>
                <a:ext cx="8229600" cy="497389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A solution which we refer as grouping solution [</a:t>
                </a:r>
                <a:r>
                  <a:rPr lang="en-US" sz="2400" dirty="0"/>
                  <a:t>2</a:t>
                </a:r>
                <a:r>
                  <a:rPr lang="en-US" sz="2400" dirty="0" smtClean="0"/>
                  <a:t>] exist for a special case of 2-cell and is known to achieve </a:t>
                </a:r>
                <a:r>
                  <a:rPr lang="en-US" sz="2400" dirty="0" err="1" smtClean="0"/>
                  <a:t>dof</a:t>
                </a:r>
                <a:r>
                  <a:rPr lang="en-US" sz="2400" dirty="0" smtClean="0">
                    <a:solidFill>
                      <a:srgbClr val="00B050"/>
                    </a:solidFill>
                  </a:rPr>
                  <a:t> upper-bound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The solution works on the principle of grouping the neighboring cell’s users to reduce the effective dimension of ICI while designing </a:t>
                </a:r>
                <a:r>
                  <a:rPr lang="en-US" sz="2400" dirty="0" err="1" smtClean="0"/>
                  <a:t>beamformer</a:t>
                </a:r>
                <a:endParaRPr lang="en-US" sz="2400" dirty="0" smtClean="0"/>
              </a:p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This reduction in effective dimension in turn reduces minimum required antennas and hence achieve </a:t>
                </a:r>
                <a:r>
                  <a:rPr lang="en-US" sz="2400" dirty="0" smtClean="0">
                    <a:solidFill>
                      <a:srgbClr val="00B050"/>
                    </a:solidFill>
                  </a:rPr>
                  <a:t>higher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dof</a:t>
                </a:r>
                <a:r>
                  <a:rPr lang="en-US" sz="2400" dirty="0" smtClean="0"/>
                  <a:t> for 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400" dirty="0" smtClean="0"/>
              </a:p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This method achieves same </a:t>
                </a:r>
                <a:r>
                  <a:rPr lang="en-US" sz="2400" dirty="0" err="1" smtClean="0"/>
                  <a:t>dof</a:t>
                </a:r>
                <a:r>
                  <a:rPr lang="en-US" sz="2400" dirty="0" smtClean="0"/>
                  <a:t> as we can achieve on full user cooperation (upperbound)</a:t>
                </a: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40619"/>
                <a:ext cx="8229600" cy="4973890"/>
              </a:xfrm>
              <a:prstGeom prst="rect">
                <a:avLst/>
              </a:prstGeom>
              <a:blipFill rotWithShape="0">
                <a:blip r:embed="rId3"/>
                <a:stretch>
                  <a:fillRect l="-963" t="-1716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1"/>
            <a:ext cx="8229600" cy="365125"/>
          </a:xfrm>
        </p:spPr>
        <p:txBody>
          <a:bodyPr/>
          <a:lstStyle/>
          <a:p>
            <a:pPr algn="l"/>
            <a:r>
              <a:rPr lang="en-US" dirty="0" smtClean="0"/>
              <a:t>[</a:t>
            </a:r>
            <a:r>
              <a:rPr lang="en-US" dirty="0"/>
              <a:t>2</a:t>
            </a:r>
            <a:r>
              <a:rPr lang="en-US" dirty="0" smtClean="0"/>
              <a:t>] </a:t>
            </a:r>
            <a:r>
              <a:rPr lang="en-US" dirty="0"/>
              <a:t>W. Shin, N. Lee, J.-B. Lim, C. Shin, and K. Jang, “On the design </a:t>
            </a:r>
            <a:r>
              <a:rPr lang="en-US" dirty="0" smtClean="0"/>
              <a:t>of interference </a:t>
            </a:r>
            <a:r>
              <a:rPr lang="en-US" dirty="0"/>
              <a:t>alignment scheme for two-cell MIMO interfering </a:t>
            </a:r>
            <a:r>
              <a:rPr lang="en-US" dirty="0" smtClean="0"/>
              <a:t>broadcast channels</a:t>
            </a:r>
            <a:r>
              <a:rPr lang="en-US" dirty="0"/>
              <a:t>,” IEEE Trans. Wireless </a:t>
            </a:r>
            <a:r>
              <a:rPr lang="en-US" dirty="0" err="1"/>
              <a:t>Commun</a:t>
            </a:r>
            <a:r>
              <a:rPr lang="en-US" dirty="0"/>
              <a:t>., vol. 10, no. 2, pp. </a:t>
            </a:r>
            <a:r>
              <a:rPr lang="en-US" dirty="0" smtClean="0"/>
              <a:t>437–442, Feb</a:t>
            </a:r>
            <a:r>
              <a:rPr lang="en-US" dirty="0"/>
              <a:t>. 2011.</a:t>
            </a:r>
          </a:p>
        </p:txBody>
      </p:sp>
    </p:spTree>
    <p:extLst>
      <p:ext uri="{BB962C8B-B14F-4D97-AF65-F5344CB8AC3E}">
        <p14:creationId xmlns:p14="http://schemas.microsoft.com/office/powerpoint/2010/main" val="1917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</a:rPr>
              <a:t>Achievability in </a:t>
            </a:r>
            <a:r>
              <a:rPr lang="en-US" sz="3200" b="1" dirty="0" smtClean="0">
                <a:solidFill>
                  <a:schemeClr val="bg1"/>
                </a:solidFill>
              </a:rPr>
              <a:t>IFBC (contd.)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0619"/>
            <a:ext cx="8229600" cy="49738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2400" dirty="0" smtClean="0"/>
              <a:t>This solution will work only for 2-cell system and hence a more generalized solution [</a:t>
            </a:r>
            <a:r>
              <a:rPr lang="en-US" sz="2400" dirty="0"/>
              <a:t>3</a:t>
            </a:r>
            <a:r>
              <a:rPr lang="en-US" sz="2400" dirty="0" smtClean="0"/>
              <a:t>] exist working on the same principle of </a:t>
            </a:r>
            <a:r>
              <a:rPr lang="en-US" sz="2400" dirty="0" smtClean="0">
                <a:solidFill>
                  <a:srgbClr val="FFC000"/>
                </a:solidFill>
              </a:rPr>
              <a:t>grouping</a:t>
            </a:r>
          </a:p>
          <a:p>
            <a:pPr>
              <a:buClr>
                <a:schemeClr val="tx1"/>
              </a:buClr>
            </a:pPr>
            <a:r>
              <a:rPr lang="en-US" sz="2400" dirty="0" smtClean="0"/>
              <a:t>The users are grouped cyclically i.e. if there are 5 cells then, for designing </a:t>
            </a:r>
            <a:r>
              <a:rPr lang="en-US" sz="2400" dirty="0" err="1" smtClean="0"/>
              <a:t>beamformers</a:t>
            </a:r>
            <a:r>
              <a:rPr lang="en-US" sz="2400" dirty="0" smtClean="0"/>
              <a:t> of 1 users in cell-2 will be grouped, for 2 users in cell-3 and for 5 users in cell-1 will be grouped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1"/>
            <a:ext cx="8229600" cy="365125"/>
          </a:xfrm>
        </p:spPr>
        <p:txBody>
          <a:bodyPr/>
          <a:lstStyle/>
          <a:p>
            <a:pPr algn="l"/>
            <a:r>
              <a:rPr lang="en-US" dirty="0" smtClean="0"/>
              <a:t>[</a:t>
            </a:r>
            <a:r>
              <a:rPr lang="en-US" dirty="0"/>
              <a:t>3</a:t>
            </a:r>
            <a:r>
              <a:rPr lang="en-US" dirty="0" smtClean="0"/>
              <a:t>] </a:t>
            </a:r>
            <a:r>
              <a:rPr lang="en-US" dirty="0"/>
              <a:t>J. Tang and S. </a:t>
            </a:r>
            <a:r>
              <a:rPr lang="en-US" dirty="0" err="1"/>
              <a:t>Lambotharan</a:t>
            </a:r>
            <a:r>
              <a:rPr lang="en-US" dirty="0"/>
              <a:t>, “Interference alignment techniques </a:t>
            </a:r>
            <a:r>
              <a:rPr lang="en-US" dirty="0" smtClean="0"/>
              <a:t>for MIMO </a:t>
            </a:r>
            <a:r>
              <a:rPr lang="en-US" dirty="0"/>
              <a:t>multi-cell interfering broadcast channels,” IEEE Trans. </a:t>
            </a:r>
            <a:r>
              <a:rPr lang="en-US" dirty="0" err="1"/>
              <a:t>Commun</a:t>
            </a:r>
            <a:r>
              <a:rPr lang="en-US" dirty="0" smtClean="0"/>
              <a:t>., </a:t>
            </a:r>
            <a:r>
              <a:rPr lang="nl-NL" dirty="0" smtClean="0"/>
              <a:t>vol</a:t>
            </a:r>
            <a:r>
              <a:rPr lang="nl-NL" dirty="0"/>
              <a:t>. 61, no. 1, pp. 164–175, Jan. 2013.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12454" y="400266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812413" y="436751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47579" y="542889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02128" y="542889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42925" y="4367511"/>
            <a:ext cx="433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741" y="4419448"/>
            <a:ext cx="499613" cy="4089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736" y="5752055"/>
            <a:ext cx="499613" cy="4089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200" y="5819747"/>
            <a:ext cx="499613" cy="4089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383" y="4513107"/>
            <a:ext cx="499613" cy="4089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545" y="3724501"/>
            <a:ext cx="499613" cy="40895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754007" y="4071668"/>
            <a:ext cx="2001328" cy="20099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6" idx="3"/>
          </p:cNvCxnSpPr>
          <p:nvPr/>
        </p:nvCxnSpPr>
        <p:spPr>
          <a:xfrm flipV="1">
            <a:off x="5031158" y="4325825"/>
            <a:ext cx="84494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2" idx="0"/>
          </p:cNvCxnSpPr>
          <p:nvPr/>
        </p:nvCxnSpPr>
        <p:spPr>
          <a:xfrm>
            <a:off x="5813741" y="4922797"/>
            <a:ext cx="201802" cy="8292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097385" y="5780590"/>
            <a:ext cx="1352654" cy="380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3504200" y="4991072"/>
            <a:ext cx="398474" cy="667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5" idx="1"/>
          </p:cNvCxnSpPr>
          <p:nvPr/>
        </p:nvCxnSpPr>
        <p:spPr>
          <a:xfrm flipV="1">
            <a:off x="3997763" y="3928980"/>
            <a:ext cx="533782" cy="5507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85368" y="6045177"/>
            <a:ext cx="108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4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</a:rPr>
              <a:t>Achievability in </a:t>
            </a:r>
            <a:r>
              <a:rPr lang="en-US" sz="3200" b="1" dirty="0" smtClean="0">
                <a:solidFill>
                  <a:schemeClr val="bg1"/>
                </a:solidFill>
              </a:rPr>
              <a:t>IFBC (contd.)</a:t>
            </a:r>
            <a:endParaRPr 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440619"/>
                <a:ext cx="8229600" cy="497389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sz="2400" dirty="0" smtClean="0"/>
                  <a:t>The minimum required antennas for extended grouping scheme can be written as</a:t>
                </a:r>
              </a:p>
              <a:p>
                <a:pPr>
                  <a:buClr>
                    <a:schemeClr val="tx1"/>
                  </a:buClr>
                </a:pPr>
                <a:endParaRPr lang="en-US" sz="2400" dirty="0" smtClean="0"/>
              </a:p>
              <a:p>
                <a:pPr marL="0" indent="0"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2400" b="0" dirty="0" smtClean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40619"/>
                <a:ext cx="8229600" cy="4973890"/>
              </a:xfrm>
              <a:prstGeom prst="rect">
                <a:avLst/>
              </a:prstGeom>
              <a:blipFill rotWithShape="0">
                <a:blip r:embed="rId3"/>
                <a:stretch>
                  <a:fillRect l="-963" t="-1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9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5524</TotalTime>
  <Words>1863</Words>
  <Application>Microsoft Macintosh PowerPoint</Application>
  <PresentationFormat>On-screen Show (4:3)</PresentationFormat>
  <Paragraphs>216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User selection in MIMO Interfering Broadcast Channels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Interfering Broadcast Channels</dc:title>
  <dc:creator>Gaurav Gupta</dc:creator>
  <cp:lastModifiedBy>Gaurav Gupta</cp:lastModifiedBy>
  <cp:revision>215</cp:revision>
  <dcterms:created xsi:type="dcterms:W3CDTF">2014-03-31T05:24:13Z</dcterms:created>
  <dcterms:modified xsi:type="dcterms:W3CDTF">2015-12-07T00:34:34Z</dcterms:modified>
</cp:coreProperties>
</file>