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4"/>
  </p:sldMasterIdLst>
  <p:notesMasterIdLst>
    <p:notesMasterId r:id="rId15"/>
  </p:notesMasterIdLst>
  <p:handoutMasterIdLst>
    <p:handoutMasterId r:id="rId16"/>
  </p:handoutMasterIdLst>
  <p:sldIdLst>
    <p:sldId id="338" r:id="rId5"/>
    <p:sldId id="327" r:id="rId6"/>
    <p:sldId id="315" r:id="rId7"/>
    <p:sldId id="329" r:id="rId8"/>
    <p:sldId id="302" r:id="rId9"/>
    <p:sldId id="339" r:id="rId10"/>
    <p:sldId id="341" r:id="rId11"/>
    <p:sldId id="342" r:id="rId12"/>
    <p:sldId id="340" r:id="rId13"/>
    <p:sldId id="30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67BBC5-90FB-0B4C-ED85-F72C7BA7CE4A}" v="1" dt="2022-06-06T12:10:26.221"/>
  </p1510:revLst>
</p1510:revInfo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624" y="72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10/6/2025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10/6/2025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220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0971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256312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7825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625061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6193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92013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938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9194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95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54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4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2846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84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69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5993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3909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6543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9733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2061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0451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2CD6B789-4B66-4BD0-9623-80E9542A65FE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10/6/2025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A3BB5234-44A4-4506-BD19-5808475EBB7F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68D89618-7EE9-46BF-BEAC-45E6F98ACA1A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5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9" r:id="rId20"/>
    <p:sldLayoutId id="2147483690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aurav834149/Airbnb-Hotel-Booking-Analysis.git" TargetMode="Externa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gaurav-kumar-875a3b317/" TargetMode="External"/><Relationship Id="rId2" Type="http://schemas.openxmlformats.org/officeDocument/2006/relationships/hyperlink" Target="mailto:gaurav87328@gmail.com" TargetMode="External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github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01737A-B873-4D1D-8A41-5ABF5184BC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87421" y="3224749"/>
            <a:ext cx="7296331" cy="861497"/>
          </a:xfrm>
        </p:spPr>
        <p:txBody>
          <a:bodyPr>
            <a:noAutofit/>
          </a:bodyPr>
          <a:lstStyle/>
          <a:p>
            <a:pPr algn="r"/>
            <a:r>
              <a:rPr lang="en-US" sz="4800" b="0" dirty="0">
                <a:solidFill>
                  <a:schemeClr val="tx1"/>
                </a:solidFill>
              </a:rPr>
              <a:t>[Student Name - Gaurav ]</a:t>
            </a:r>
            <a:endParaRPr lang="en-IN" sz="4800" b="0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056599-CDAA-4367-BEF8-31D6E325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360" y="374058"/>
            <a:ext cx="11243386" cy="1123821"/>
          </a:xfrm>
        </p:spPr>
        <p:txBody>
          <a:bodyPr>
            <a:noAutofit/>
          </a:bodyPr>
          <a:lstStyle/>
          <a:p>
            <a:r>
              <a:rPr lang="en-GB" sz="4000" dirty="0"/>
              <a:t>Project Title - </a:t>
            </a:r>
            <a:r>
              <a:rPr lang="en-IN" sz="4000" dirty="0"/>
              <a:t>Airbnb Hotel Booking Analysis</a:t>
            </a:r>
            <a:br>
              <a:rPr lang="en-IN" sz="1600" dirty="0"/>
            </a:br>
            <a:br>
              <a:rPr lang="en-US" sz="1800" dirty="0"/>
            </a:br>
            <a:endParaRPr lang="en-IN" sz="1800" dirty="0"/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824B8A32-9AB3-457E-82E1-C85D3203CE35}"/>
              </a:ext>
            </a:extLst>
          </p:cNvPr>
          <p:cNvSpPr txBox="1">
            <a:spLocks/>
          </p:cNvSpPr>
          <p:nvPr/>
        </p:nvSpPr>
        <p:spPr>
          <a:xfrm>
            <a:off x="6400800" y="2794001"/>
            <a:ext cx="3312160" cy="86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0DEFF0-8DEE-4B0B-9B30-675FE9E28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1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88C20CF-C1EE-4092-B52D-FD4AB2A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560" y="2650144"/>
            <a:ext cx="11340000" cy="700114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Thank you…….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97AB1F14-3A1E-4057-A473-9975BA59F0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27865" y="4641925"/>
            <a:ext cx="2139695" cy="1108635"/>
          </a:xfrm>
        </p:spPr>
        <p:txBody>
          <a:bodyPr>
            <a:norm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E212CE24-374D-44D0-8F39-0F5A36E42ED7}"/>
              </a:ext>
            </a:extLst>
          </p:cNvPr>
          <p:cNvSpPr txBox="1">
            <a:spLocks/>
          </p:cNvSpPr>
          <p:nvPr/>
        </p:nvSpPr>
        <p:spPr>
          <a:xfrm>
            <a:off x="878337" y="4134780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/>
          </a:p>
        </p:txBody>
      </p:sp>
      <p:sp>
        <p:nvSpPr>
          <p:cNvPr id="20" name="Text Placeholder 28">
            <a:extLst>
              <a:ext uri="{FF2B5EF4-FFF2-40B4-BE49-F238E27FC236}">
                <a16:creationId xmlns:a16="http://schemas.microsoft.com/office/drawing/2014/main" id="{A09A5BC1-0E62-4E6B-A590-951A87D4B4FE}"/>
              </a:ext>
            </a:extLst>
          </p:cNvPr>
          <p:cNvSpPr txBox="1">
            <a:spLocks/>
          </p:cNvSpPr>
          <p:nvPr/>
        </p:nvSpPr>
        <p:spPr>
          <a:xfrm>
            <a:off x="5353508" y="3962573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id="{9E6B148F-F3B6-4E6B-9B85-645C039858E8}"/>
              </a:ext>
            </a:extLst>
          </p:cNvPr>
          <p:cNvSpPr txBox="1">
            <a:spLocks/>
          </p:cNvSpPr>
          <p:nvPr/>
        </p:nvSpPr>
        <p:spPr>
          <a:xfrm>
            <a:off x="7789163" y="3962572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30" name="Text Placeholder 30">
            <a:extLst>
              <a:ext uri="{FF2B5EF4-FFF2-40B4-BE49-F238E27FC236}">
                <a16:creationId xmlns:a16="http://schemas.microsoft.com/office/drawing/2014/main" id="{D3BF02F6-2753-476A-8046-A85AE3A49748}"/>
              </a:ext>
            </a:extLst>
          </p:cNvPr>
          <p:cNvSpPr txBox="1">
            <a:spLocks/>
          </p:cNvSpPr>
          <p:nvPr/>
        </p:nvSpPr>
        <p:spPr>
          <a:xfrm>
            <a:off x="6096000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B993AB29-3A3A-4473-8AC8-86E859C97321}"/>
              </a:ext>
            </a:extLst>
          </p:cNvPr>
          <p:cNvSpPr txBox="1">
            <a:spLocks/>
          </p:cNvSpPr>
          <p:nvPr/>
        </p:nvSpPr>
        <p:spPr>
          <a:xfrm>
            <a:off x="8591363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3F9E86-2FB3-4DB3-9343-59D594F35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C277FD7-925B-4C3D-A364-1184032015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75013" y="3962573"/>
            <a:ext cx="2139696" cy="344312"/>
          </a:xfrm>
        </p:spPr>
        <p:txBody>
          <a:bodyPr>
            <a:normAutofit fontScale="925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174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1" grpId="0" build="p"/>
      <p:bldP spid="17" grpId="0"/>
      <p:bldP spid="20" grpId="0"/>
      <p:bldP spid="23" grpId="0"/>
      <p:bldP spid="30" grpId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6E4DD1-270B-4C80-AFF0-EB26F132AF3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40716" y="1698274"/>
            <a:ext cx="7883405" cy="4609309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5900" dirty="0"/>
              <a:t>The hospitality industry has undergone significant</a:t>
            </a:r>
          </a:p>
          <a:p>
            <a:pPr marL="0" indent="0">
              <a:buNone/>
            </a:pPr>
            <a:r>
              <a:rPr lang="en-US" sz="5900" dirty="0"/>
              <a:t>transformation with the rise of online platforms facilitating</a:t>
            </a:r>
          </a:p>
          <a:p>
            <a:pPr marL="0" indent="0">
              <a:buNone/>
            </a:pPr>
            <a:r>
              <a:rPr lang="en-US" sz="5900" dirty="0"/>
              <a:t>short-term lodging. Airbnb has revolutionized travel</a:t>
            </a:r>
          </a:p>
          <a:p>
            <a:pPr marL="0" indent="0">
              <a:buNone/>
            </a:pPr>
            <a:r>
              <a:rPr lang="en-US" sz="5900" dirty="0"/>
              <a:t>accommodation, but stakeholders lack comprehensive insights</a:t>
            </a:r>
          </a:p>
          <a:p>
            <a:pPr marL="0" indent="0">
              <a:buNone/>
            </a:pPr>
            <a:r>
              <a:rPr lang="en-US" sz="5900" dirty="0"/>
              <a:t>into market dynamics, pricing strategies, and customer</a:t>
            </a:r>
          </a:p>
          <a:p>
            <a:pPr marL="0" indent="0">
              <a:buNone/>
            </a:pPr>
            <a:r>
              <a:rPr lang="en-US" sz="5900" dirty="0"/>
              <a:t>satisfaction factors in competitive urban markets like New York City.</a:t>
            </a:r>
          </a:p>
          <a:p>
            <a:pPr marL="0" indent="0">
              <a:buNone/>
            </a:pPr>
            <a:endParaRPr lang="en-US" sz="2300" dirty="0"/>
          </a:p>
          <a:p>
            <a:pPr marL="0" indent="0">
              <a:buNone/>
            </a:pPr>
            <a:r>
              <a:rPr lang="en-US" sz="6200" b="1" dirty="0"/>
              <a:t>Key Challenges: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6200" dirty="0"/>
              <a:t>Understanding pricing patterns across different neighborhoods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6200" dirty="0"/>
              <a:t>Identifying factors influencing customer satisfaction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6200" dirty="0"/>
              <a:t>Analyzing host behavior and its impact on listing performance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6200" dirty="0"/>
              <a:t>Optimizing availability and pricing strategies</a:t>
            </a:r>
          </a:p>
          <a:p>
            <a:pPr>
              <a:lnSpc>
                <a:spcPct val="150000"/>
              </a:lnSpc>
            </a:pPr>
            <a:endParaRPr lang="en-IN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7CC02B-F7C6-47A8-8C3E-C57C417D9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2" y="550417"/>
            <a:ext cx="6995604" cy="790111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 STATEMENT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FE02DE-D7B2-433D-BFE4-2F564022A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5440" y="2370723"/>
            <a:ext cx="2760758" cy="32644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6DEFE3-051A-494A-949C-BB2FF86F9E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4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F2FBC7-3552-4F01-BB27-8BEEE74F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537761"/>
            <a:ext cx="6276109" cy="830997"/>
          </a:xfrm>
        </p:spPr>
        <p:txBody>
          <a:bodyPr>
            <a:normAutofit fontScale="90000"/>
          </a:bodyPr>
          <a:lstStyle/>
          <a:p>
            <a:r>
              <a:rPr lang="en-GB" dirty="0"/>
              <a:t>Project Description</a:t>
            </a:r>
            <a:br>
              <a:rPr lang="en-GB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8A2BA-6C1D-4A33-85F2-E44A4FF54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ED3D6A-DC10-4985-B01B-735F2CBA6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762F195-F379-9533-CB17-9DFAEA0DB15B}"/>
              </a:ext>
            </a:extLst>
          </p:cNvPr>
          <p:cNvSpPr txBox="1"/>
          <p:nvPr/>
        </p:nvSpPr>
        <p:spPr>
          <a:xfrm>
            <a:off x="686526" y="1368758"/>
            <a:ext cx="1103811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project conducts a comprehensive analysis of New York City's Airbnb market using a</a:t>
            </a:r>
          </a:p>
          <a:p>
            <a:r>
              <a:rPr lang="en-US" dirty="0"/>
              <a:t> dataset of 102,000+ listings. The analysis aims to uncover valuable insights into:</a:t>
            </a:r>
          </a:p>
          <a:p>
            <a:endParaRPr lang="en-US" dirty="0"/>
          </a:p>
          <a:p>
            <a:r>
              <a:rPr lang="en-US" b="1" dirty="0"/>
              <a:t>Data Analysis Framework: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Data wrangling and cleaning of 26-column dataset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Exploratory Data Analysis (EDA) and statistical modeling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Neighborhood-based pricing and availability analysis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Host behavior and verification impact studies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Customer satisfaction and review pattern analysis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r>
              <a:rPr lang="en-US" b="1" dirty="0"/>
              <a:t>Key Questions Answered: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Property type distribution and market segmentation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Neighborhood performance metrics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Construction year impact on pricing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Host verification and review correlation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Price-service fee relationship analysis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Availability optimization strategies</a:t>
            </a:r>
          </a:p>
          <a:p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4E3B60-2780-459A-8583-F095D5E746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1359" y="1175405"/>
            <a:ext cx="11035212" cy="53464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Primary Stakeholders: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Airbnb Hosts &amp; Property Managers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Real Estate Investors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Tourism and Hospitality Professionals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Urban Planners and Policy Makers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Travelers and Vacation Planners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Secondary Beneficiaries: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Market Researchers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Hospitality Industry Analysts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Academic Researchers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/>
              <a:t>Airbnb Corporate Strategy Teams</a:t>
            </a:r>
          </a:p>
          <a:p>
            <a:pPr algn="just">
              <a:lnSpc>
                <a:spcPct val="150000"/>
              </a:lnSpc>
            </a:pPr>
            <a:endParaRPr lang="en-IN" sz="3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4A072B-83C6-4607-AE6A-5AD61CC7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338" y="372764"/>
            <a:ext cx="10046070" cy="802641"/>
          </a:xfrm>
        </p:spPr>
        <p:txBody>
          <a:bodyPr>
            <a:normAutofit/>
          </a:bodyPr>
          <a:lstStyle/>
          <a:p>
            <a:r>
              <a:rPr lang="en-US" sz="3200" dirty="0"/>
              <a:t>WHO ARE THE END USERS?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B153BB-61B9-403F-8AE5-F75400450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9" y="6176804"/>
            <a:ext cx="21812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7C27C4-3E14-490A-B132-CBBEDA1E9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1FC3E39-8C60-4F64-9838-2A683F25B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0800" y="3820160"/>
            <a:ext cx="1727200" cy="3010024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78241" y="875633"/>
            <a:ext cx="11020721" cy="563713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sz="2300" b="1" dirty="0"/>
              <a:t>Programming &amp; Analysis:</a:t>
            </a:r>
            <a:endParaRPr lang="en-IN" sz="2300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Python 3.x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Pandas for data manipulation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NumPy for numerical computing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 err="1"/>
              <a:t>Scipy</a:t>
            </a:r>
            <a:r>
              <a:rPr lang="en-IN" dirty="0"/>
              <a:t> for statistical testing</a:t>
            </a:r>
          </a:p>
          <a:p>
            <a:pPr marL="0" indent="0">
              <a:buNone/>
            </a:pPr>
            <a:r>
              <a:rPr lang="en-IN" sz="2300" b="1" dirty="0"/>
              <a:t>Visualization &amp; Reporting:</a:t>
            </a:r>
            <a:endParaRPr lang="en-IN" sz="2300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Matplotlib for static visualizations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Seaborn for enhanced graphics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 err="1"/>
              <a:t>Jupyter</a:t>
            </a:r>
            <a:r>
              <a:rPr lang="en-IN" dirty="0"/>
              <a:t> Notebook for interactive analysis</a:t>
            </a:r>
          </a:p>
          <a:p>
            <a:pPr marL="0" indent="0">
              <a:buNone/>
            </a:pPr>
            <a:r>
              <a:rPr lang="en-IN" sz="2300" b="1" dirty="0"/>
              <a:t>Data Management:</a:t>
            </a:r>
            <a:endParaRPr lang="en-IN" sz="2300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Excel data processing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Data cleaning and validation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dirty="0"/>
              <a:t>Statistical analysis and correlation studies</a:t>
            </a:r>
            <a:br>
              <a:rPr lang="en-IN" dirty="0"/>
            </a:br>
            <a:endParaRPr lang="en-IN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754" y="27816"/>
            <a:ext cx="5306291" cy="847817"/>
          </a:xfrm>
        </p:spPr>
        <p:txBody>
          <a:bodyPr>
            <a:normAutofit/>
          </a:bodyPr>
          <a:lstStyle/>
          <a:p>
            <a:r>
              <a:rPr lang="en-US" dirty="0"/>
              <a:t>Technology Used</a:t>
            </a:r>
          </a:p>
        </p:txBody>
      </p:sp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E25373E9-1A26-4A40-9897-E42DE485D8E3}"/>
              </a:ext>
            </a:extLst>
          </p:cNvPr>
          <p:cNvSpPr txBox="1">
            <a:spLocks/>
          </p:cNvSpPr>
          <p:nvPr/>
        </p:nvSpPr>
        <p:spPr>
          <a:xfrm>
            <a:off x="422959" y="6008914"/>
            <a:ext cx="7368102" cy="66607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 </a:t>
            </a:r>
            <a:endParaRPr lang="en-IN" b="0" u="sng" dirty="0">
              <a:solidFill>
                <a:srgbClr val="0070C0"/>
              </a:solidFill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B19D8AC7-3787-4ADB-9212-0808F015C2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4" y="1431693"/>
            <a:ext cx="4275138" cy="47752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905490B-A66D-99F1-1001-533F099A5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164" y="1431693"/>
            <a:ext cx="9126224" cy="4668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2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085070-6EF5-4C97-1CB6-B305FAE39B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0B9ACB5-692A-94FC-37C5-CDD38DCFA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195369"/>
            <a:ext cx="4275138" cy="830997"/>
          </a:xfrm>
        </p:spPr>
        <p:txBody>
          <a:bodyPr/>
          <a:lstStyle/>
          <a:p>
            <a:r>
              <a:rPr lang="en-GB" dirty="0"/>
              <a:t>RESULTS </a:t>
            </a:r>
            <a:endParaRPr lang="en-IN" dirty="0"/>
          </a:p>
        </p:txBody>
      </p:sp>
      <p:pic>
        <p:nvPicPr>
          <p:cNvPr id="10" name="Picture 9" descr="A group of graphs and charts&#10;&#10;AI-generated content may be incorrect.">
            <a:extLst>
              <a:ext uri="{FF2B5EF4-FFF2-40B4-BE49-F238E27FC236}">
                <a16:creationId xmlns:a16="http://schemas.microsoft.com/office/drawing/2014/main" id="{66280968-2A6E-C80F-F0F6-1581ACAC0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00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7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E0EA154-B06B-D039-B160-18C12150690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399" y="2044701"/>
            <a:ext cx="10750939" cy="1062394"/>
          </a:xfrm>
        </p:spPr>
        <p:txBody>
          <a:bodyPr>
            <a:normAutofit fontScale="92500" lnSpcReduction="20000"/>
          </a:bodyPr>
          <a:lstStyle/>
          <a:p>
            <a:endParaRPr lang="en-IN" dirty="0">
              <a:hlinkClick r:id="rId2"/>
            </a:endParaRPr>
          </a:p>
          <a:p>
            <a:endParaRPr lang="en-IN" dirty="0">
              <a:hlinkClick r:id="rId2"/>
            </a:endParaRPr>
          </a:p>
          <a:p>
            <a:r>
              <a:rPr lang="en-IN" dirty="0">
                <a:hlinkClick r:id="rId2"/>
              </a:rPr>
              <a:t>https://github.com/gaurav834149/Airbnb-Hotel-Booking-Analysis.git</a:t>
            </a:r>
            <a:endParaRPr lang="en-IN" dirty="0"/>
          </a:p>
          <a:p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CCF4B12-AE90-5D05-28A8-E8F6688B2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Repositori</a:t>
            </a:r>
            <a:r>
              <a:rPr lang="en-US" dirty="0"/>
              <a:t> Link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7433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A17AC7-84B1-FA3A-30B1-CD894F17AE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33061" y="2940440"/>
            <a:ext cx="10599575" cy="1920810"/>
          </a:xfrm>
        </p:spPr>
        <p:txBody>
          <a:bodyPr/>
          <a:lstStyle/>
          <a:p>
            <a:r>
              <a:rPr lang="en-IN" dirty="0"/>
              <a:t>Email – </a:t>
            </a:r>
            <a:r>
              <a:rPr lang="en-IN" dirty="0">
                <a:hlinkClick r:id="rId2"/>
              </a:rPr>
              <a:t>gaurav87328@gmail.com</a:t>
            </a:r>
            <a:endParaRPr lang="en-IN" dirty="0"/>
          </a:p>
          <a:p>
            <a:r>
              <a:rPr lang="en-IN" dirty="0"/>
              <a:t>LinkedIn Profile - </a:t>
            </a:r>
            <a:r>
              <a:rPr lang="en-IN" dirty="0">
                <a:hlinkClick r:id="rId3"/>
              </a:rPr>
              <a:t>Gaurav| LinkedIn</a:t>
            </a:r>
            <a:endParaRPr lang="en-IN" dirty="0"/>
          </a:p>
          <a:p>
            <a:r>
              <a:rPr lang="en-IN" dirty="0"/>
              <a:t>Git Hub – </a:t>
            </a:r>
            <a:r>
              <a:rPr lang="en-IN" dirty="0">
                <a:hlinkClick r:id="rId4"/>
              </a:rPr>
              <a:t>GitHub</a:t>
            </a:r>
            <a:endParaRPr lang="en-IN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E6C5939-0422-6DE7-61DE-164675A7F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9911184" cy="830997"/>
          </a:xfrm>
        </p:spPr>
        <p:txBody>
          <a:bodyPr/>
          <a:lstStyle/>
          <a:p>
            <a:r>
              <a:rPr lang="en-US" dirty="0" err="1"/>
              <a:t>Contect</a:t>
            </a:r>
            <a:r>
              <a:rPr lang="en-US" dirty="0"/>
              <a:t> information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40944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614</TotalTime>
  <Words>334</Words>
  <Application>Microsoft Office PowerPoint</Application>
  <PresentationFormat>Widescreen</PresentationFormat>
  <Paragraphs>78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Trebuchet MS</vt:lpstr>
      <vt:lpstr>Wingdings</vt:lpstr>
      <vt:lpstr>Wingdings 3</vt:lpstr>
      <vt:lpstr>Facet</vt:lpstr>
      <vt:lpstr>Project Title - Airbnb Hotel Booking Analysis  </vt:lpstr>
      <vt:lpstr>PROBLEM  STATEMENT</vt:lpstr>
      <vt:lpstr>Project Description </vt:lpstr>
      <vt:lpstr>WHO ARE THE END USERS?</vt:lpstr>
      <vt:lpstr>Technology Used</vt:lpstr>
      <vt:lpstr>RESULTS </vt:lpstr>
      <vt:lpstr>RESULTS </vt:lpstr>
      <vt:lpstr>Repositori Link </vt:lpstr>
      <vt:lpstr>Contect information</vt:lpstr>
      <vt:lpstr>Thank you…….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MASKED HUNTERS</dc:title>
  <dc:creator>Venkataswamy</dc:creator>
  <cp:lastModifiedBy>Gaurav .</cp:lastModifiedBy>
  <cp:revision>77</cp:revision>
  <dcterms:created xsi:type="dcterms:W3CDTF">2021-07-11T13:13:15Z</dcterms:created>
  <dcterms:modified xsi:type="dcterms:W3CDTF">2025-10-06T11:16:59Z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