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7"/>
  </p:notesMasterIdLst>
  <p:handoutMasterIdLst>
    <p:handoutMasterId r:id="rId2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41" r:id="rId20"/>
    <p:sldId id="352" r:id="rId21"/>
    <p:sldId id="353" r:id="rId22"/>
    <p:sldId id="354" r:id="rId23"/>
    <p:sldId id="342" r:id="rId24"/>
    <p:sldId id="340" r:id="rId25"/>
    <p:sldId id="30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." userId="d5e3446ffc6b70e1" providerId="LiveId" clId="{A6186F54-822D-45CD-838B-6D94F716B63E}"/>
    <pc:docChg chg="undo custSel addSld modSld">
      <pc:chgData name="Gaurav ." userId="d5e3446ffc6b70e1" providerId="LiveId" clId="{A6186F54-822D-45CD-838B-6D94F716B63E}" dt="2025-10-06T15:13:29.186" v="69" actId="120"/>
      <pc:docMkLst>
        <pc:docMk/>
      </pc:docMkLst>
      <pc:sldChg chg="modSp mod">
        <pc:chgData name="Gaurav ." userId="d5e3446ffc6b70e1" providerId="LiveId" clId="{A6186F54-822D-45CD-838B-6D94F716B63E}" dt="2025-10-06T15:07:36.693" v="27" actId="20577"/>
        <pc:sldMkLst>
          <pc:docMk/>
          <pc:sldMk cId="917433799" sldId="342"/>
        </pc:sldMkLst>
        <pc:spChg chg="mod">
          <ac:chgData name="Gaurav ." userId="d5e3446ffc6b70e1" providerId="LiveId" clId="{A6186F54-822D-45CD-838B-6D94F716B63E}" dt="2025-10-06T15:07:36.693" v="27" actId="20577"/>
          <ac:spMkLst>
            <pc:docMk/>
            <pc:sldMk cId="917433799" sldId="342"/>
            <ac:spMk id="2" creationId="{AE0EA154-B06B-D039-B160-18C121506900}"/>
          </ac:spMkLst>
        </pc:spChg>
      </pc:sldChg>
      <pc:sldChg chg="delSp modSp new mod">
        <pc:chgData name="Gaurav ." userId="d5e3446ffc6b70e1" providerId="LiveId" clId="{A6186F54-822D-45CD-838B-6D94F716B63E}" dt="2025-10-06T15:13:29.186" v="69" actId="120"/>
        <pc:sldMkLst>
          <pc:docMk/>
          <pc:sldMk cId="2840461715" sldId="354"/>
        </pc:sldMkLst>
        <pc:spChg chg="mod">
          <ac:chgData name="Gaurav ." userId="d5e3446ffc6b70e1" providerId="LiveId" clId="{A6186F54-822D-45CD-838B-6D94F716B63E}" dt="2025-10-06T15:13:29.186" v="69" actId="120"/>
          <ac:spMkLst>
            <pc:docMk/>
            <pc:sldMk cId="2840461715" sldId="354"/>
            <ac:spMk id="2" creationId="{5B21539D-27E9-FE69-014B-18C93CF5F6CF}"/>
          </ac:spMkLst>
        </pc:spChg>
        <pc:spChg chg="del">
          <ac:chgData name="Gaurav ." userId="d5e3446ffc6b70e1" providerId="LiveId" clId="{A6186F54-822D-45CD-838B-6D94F716B63E}" dt="2025-10-06T15:07:52.127" v="29" actId="21"/>
          <ac:spMkLst>
            <pc:docMk/>
            <pc:sldMk cId="2840461715" sldId="354"/>
            <ac:spMk id="3" creationId="{20C4D61E-89C9-9BC3-1627-9E4ED8C9E88D}"/>
          </ac:spMkLst>
        </pc:spChg>
        <pc:spChg chg="mod">
          <ac:chgData name="Gaurav ." userId="d5e3446ffc6b70e1" providerId="LiveId" clId="{A6186F54-822D-45CD-838B-6D94F716B63E}" dt="2025-10-06T15:10:29.711" v="33" actId="27636"/>
          <ac:spMkLst>
            <pc:docMk/>
            <pc:sldMk cId="2840461715" sldId="354"/>
            <ac:spMk id="4" creationId="{E88B8CD2-B6DF-6913-FB4D-D2A289E5C1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urav834149/Airbnb-Hotel-Booking-Analysis.git" TargetMode="Externa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aurav-kumar-875a3b317/" TargetMode="External"/><Relationship Id="rId2" Type="http://schemas.openxmlformats.org/officeDocument/2006/relationships/hyperlink" Target="mailto:gaurav87328@gmail.com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7421" y="3224749"/>
            <a:ext cx="7296331" cy="861497"/>
          </a:xfrm>
        </p:spPr>
        <p:txBody>
          <a:bodyPr>
            <a:noAutofit/>
          </a:bodyPr>
          <a:lstStyle/>
          <a:p>
            <a:pPr algn="r"/>
            <a:r>
              <a:rPr lang="en-US" sz="4800" b="0" dirty="0">
                <a:solidFill>
                  <a:schemeClr val="tx1"/>
                </a:solidFill>
              </a:rPr>
              <a:t>[Student Name - Gaurav ]</a:t>
            </a:r>
            <a:endParaRPr lang="en-IN" sz="4800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60" y="374058"/>
            <a:ext cx="11243386" cy="1123821"/>
          </a:xfrm>
        </p:spPr>
        <p:txBody>
          <a:bodyPr>
            <a:noAutofit/>
          </a:bodyPr>
          <a:lstStyle/>
          <a:p>
            <a:r>
              <a:rPr lang="en-GB" sz="4000" dirty="0"/>
              <a:t>Project Title - </a:t>
            </a:r>
            <a:r>
              <a:rPr lang="en-IN" sz="4000" dirty="0"/>
              <a:t>Airbnb Hotel Booking Analysis</a:t>
            </a:r>
            <a:br>
              <a:rPr lang="en-IN" sz="1600" dirty="0"/>
            </a:br>
            <a:br>
              <a:rPr lang="en-US" sz="1800" dirty="0"/>
            </a:br>
            <a:endParaRPr lang="en-IN" sz="18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08CD-6976-5610-4427-972CED89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5" y="124408"/>
            <a:ext cx="4090609" cy="799322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5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A41F5-FE89-0CF4-9B4D-28F218F9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A graph of a graph with green lines&#10;&#10;AI-generated content may be incorrect.">
            <a:extLst>
              <a:ext uri="{FF2B5EF4-FFF2-40B4-BE49-F238E27FC236}">
                <a16:creationId xmlns:a16="http://schemas.microsoft.com/office/drawing/2014/main" id="{AE7D0BEE-846A-4EC2-C297-CEE55007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5" y="923730"/>
            <a:ext cx="9791613" cy="59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9CBE-AAF2-D369-1282-5B4FCCB6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1061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6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9B547-E421-66B6-A301-15AA91C6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graph with colorful bars&#10;&#10;AI-generated content may be incorrect.">
            <a:extLst>
              <a:ext uri="{FF2B5EF4-FFF2-40B4-BE49-F238E27FC236}">
                <a16:creationId xmlns:a16="http://schemas.microsoft.com/office/drawing/2014/main" id="{1221EC50-5057-07C7-529C-DD29AD4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" y="914400"/>
            <a:ext cx="98437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1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E893-9251-04A3-2CCB-A1272056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417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7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BD61C-2E81-FEA9-1EEA-C21E52D6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ED727F1-FA1F-CA4E-473F-3AC56F87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44" y="850956"/>
            <a:ext cx="8114248" cy="60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9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F524-0880-4C8B-30D1-4572FC55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4" y="171062"/>
            <a:ext cx="3045580" cy="706016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8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5ED75-DD25-2223-F4EA-30A532A7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graph of a line&#10;&#10;AI-generated content may be incorrect.">
            <a:extLst>
              <a:ext uri="{FF2B5EF4-FFF2-40B4-BE49-F238E27FC236}">
                <a16:creationId xmlns:a16="http://schemas.microsoft.com/office/drawing/2014/main" id="{33159D45-F2A5-7941-442D-5F205ED5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4" y="877077"/>
            <a:ext cx="8681271" cy="59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3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83C6-0F1D-E796-7219-0CB2B006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77755"/>
            <a:ext cx="3344160" cy="89262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9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002E3-C9CF-C475-06BD-315110E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AB0D04-82A7-DCE6-0296-E1320663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1" y="970385"/>
            <a:ext cx="8154955" cy="5178488"/>
          </a:xfrm>
          <a:prstGeom prst="rect">
            <a:avLst/>
          </a:prstGeom>
        </p:spPr>
      </p:pic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C6985A8B-221C-52DB-BB3E-9AC01434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947"/>
            <a:ext cx="6004065" cy="6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6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1355-299D-F3DD-5E01-A6534B61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6375"/>
            <a:ext cx="4099939" cy="845976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10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A1FA4-71A4-39F1-C709-88C602D9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close-up of a graph&#10;&#10;AI-generated content may be incorrect.">
            <a:extLst>
              <a:ext uri="{FF2B5EF4-FFF2-40B4-BE49-F238E27FC236}">
                <a16:creationId xmlns:a16="http://schemas.microsoft.com/office/drawing/2014/main" id="{A494DE49-B9A0-9569-3DCB-B4781A29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961053"/>
            <a:ext cx="11346024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3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085070-6EF5-4C97-1CB6-B305FAE39B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B9ACB5-692A-94FC-37C5-CDD38DCF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95369"/>
            <a:ext cx="4275138" cy="830997"/>
          </a:xfrm>
        </p:spPr>
        <p:txBody>
          <a:bodyPr>
            <a:normAutofit/>
          </a:bodyPr>
          <a:lstStyle/>
          <a:p>
            <a:r>
              <a:rPr lang="en-GB" sz="3200" dirty="0"/>
              <a:t>RESULTS 11 </a:t>
            </a:r>
            <a:endParaRPr lang="en-IN" sz="3200" dirty="0"/>
          </a:p>
        </p:txBody>
      </p:sp>
      <p:pic>
        <p:nvPicPr>
          <p:cNvPr id="10" name="Picture 9" descr="A group of graphs and charts&#10;&#10;AI-generated content may be incorrect.">
            <a:extLst>
              <a:ext uri="{FF2B5EF4-FFF2-40B4-BE49-F238E27FC236}">
                <a16:creationId xmlns:a16="http://schemas.microsoft.com/office/drawing/2014/main" id="{66280968-2A6E-C80F-F0F6-1581ACAC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66"/>
            <a:ext cx="12191999" cy="58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C3FB57-BBA8-5A28-7A1C-8032C19A7A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14D52F-305A-1054-4B7F-BC6DD4C6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14" y="77426"/>
            <a:ext cx="9771225" cy="830997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Getting started with Basics of Python</a:t>
            </a:r>
            <a:br>
              <a:rPr lang="en-US" b="0" dirty="0"/>
            </a:br>
            <a:endParaRPr lang="en-IN" dirty="0"/>
          </a:p>
        </p:txBody>
      </p:sp>
      <p:pic>
        <p:nvPicPr>
          <p:cNvPr id="8" name="Picture 7" descr="A certificate of completion with a red ribbon and a red badge&#10;&#10;AI-generated content may be incorrect.">
            <a:extLst>
              <a:ext uri="{FF2B5EF4-FFF2-40B4-BE49-F238E27FC236}">
                <a16:creationId xmlns:a16="http://schemas.microsoft.com/office/drawing/2014/main" id="{80E3DA79-A8D3-B548-9EC4-81EC44FC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8" y="908424"/>
            <a:ext cx="9414588" cy="59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D13E9-9516-2A20-4A80-54ADED006F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3CA2A8-3343-E50B-9B6A-2A995853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" y="68095"/>
            <a:ext cx="5628433" cy="830997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Data Visualization</a:t>
            </a:r>
            <a:br>
              <a:rPr lang="en-IN" b="0" dirty="0"/>
            </a:br>
            <a:endParaRPr lang="en-IN" dirty="0"/>
          </a:p>
        </p:txBody>
      </p:sp>
      <p:pic>
        <p:nvPicPr>
          <p:cNvPr id="6" name="Picture 5" descr="A certificate of completion with a red ribbon&#10;&#10;AI-generated content may be incorrect.">
            <a:extLst>
              <a:ext uri="{FF2B5EF4-FFF2-40B4-BE49-F238E27FC236}">
                <a16:creationId xmlns:a16="http://schemas.microsoft.com/office/drawing/2014/main" id="{51CDAAFB-F9CD-1FCD-839B-DAB5FE79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0" y="899092"/>
            <a:ext cx="9593943" cy="59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7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21539D-27E9-FE69-014B-18C93CF5F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1510" y="2399263"/>
            <a:ext cx="6673461" cy="35607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Gaurav</a:t>
            </a:r>
          </a:p>
          <a:p>
            <a:pPr marL="0" indent="0">
              <a:buNone/>
            </a:pPr>
            <a:r>
              <a:rPr lang="en-IN" dirty="0"/>
              <a:t>Internship ID: INTERNSHIP_172663295366ea53f910591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8B8CD2-B6DF-6913-FB4D-D2A289E5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312400" cy="830997"/>
          </a:xfrm>
        </p:spPr>
        <p:txBody>
          <a:bodyPr>
            <a:normAutofit/>
          </a:bodyPr>
          <a:lstStyle/>
          <a:p>
            <a:r>
              <a:rPr lang="en-IN" dirty="0"/>
              <a:t>Airbnb Hotel Booking Analysis</a:t>
            </a:r>
          </a:p>
        </p:txBody>
      </p:sp>
    </p:spTree>
    <p:extLst>
      <p:ext uri="{BB962C8B-B14F-4D97-AF65-F5344CB8AC3E}">
        <p14:creationId xmlns:p14="http://schemas.microsoft.com/office/powerpoint/2010/main" val="284046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16" y="1698274"/>
            <a:ext cx="7883405" cy="460930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900" dirty="0"/>
              <a:t>The hospitality industry has undergone significant</a:t>
            </a:r>
          </a:p>
          <a:p>
            <a:pPr marL="0" indent="0">
              <a:buNone/>
            </a:pPr>
            <a:r>
              <a:rPr lang="en-US" sz="5900" dirty="0"/>
              <a:t>transformation with the rise of online platforms facilitating</a:t>
            </a:r>
          </a:p>
          <a:p>
            <a:pPr marL="0" indent="0">
              <a:buNone/>
            </a:pPr>
            <a:r>
              <a:rPr lang="en-US" sz="5900" dirty="0"/>
              <a:t>short-term lodging. Airbnb has revolutionized travel</a:t>
            </a:r>
          </a:p>
          <a:p>
            <a:pPr marL="0" indent="0">
              <a:buNone/>
            </a:pPr>
            <a:r>
              <a:rPr lang="en-US" sz="5900" dirty="0"/>
              <a:t>accommodation, but stakeholders lack comprehensive insights</a:t>
            </a:r>
          </a:p>
          <a:p>
            <a:pPr marL="0" indent="0">
              <a:buNone/>
            </a:pPr>
            <a:r>
              <a:rPr lang="en-US" sz="5900" dirty="0"/>
              <a:t>into market dynamics, pricing strategies, and customer</a:t>
            </a:r>
          </a:p>
          <a:p>
            <a:pPr marL="0" indent="0">
              <a:buNone/>
            </a:pPr>
            <a:r>
              <a:rPr lang="en-US" sz="5900" dirty="0"/>
              <a:t>satisfaction factors in competitive urban markets like New York City.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6200" b="1" dirty="0"/>
              <a:t>Key Challenges: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Understanding pricing patterns across different neighborhoods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Identifying factors influencing customer satisfaction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Analyzing host behavior and its impact on listing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Optimizing availability and pricing strategies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440" y="2370723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EA154-B06B-D039-B160-18C1215069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1"/>
            <a:ext cx="10750939" cy="1062394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2"/>
              </a:rPr>
              <a:t>https://github.com/gaurav834149/Airbnb-Hotel-Booking-Analysis.git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F4B12-AE90-5D05-28A8-E8F6688B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Repositori</a:t>
            </a:r>
            <a:r>
              <a:rPr lang="en-US" dirty="0"/>
              <a:t> Link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433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17AC7-84B1-FA3A-30B1-CD894F17AE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3061" y="2940440"/>
            <a:ext cx="10599575" cy="1920810"/>
          </a:xfrm>
        </p:spPr>
        <p:txBody>
          <a:bodyPr/>
          <a:lstStyle/>
          <a:p>
            <a:r>
              <a:rPr lang="en-IN" dirty="0"/>
              <a:t>Email – </a:t>
            </a:r>
            <a:r>
              <a:rPr lang="en-IN" dirty="0">
                <a:hlinkClick r:id="rId2"/>
              </a:rPr>
              <a:t>gaurav87328@gmail.com</a:t>
            </a:r>
            <a:endParaRPr lang="en-IN" dirty="0"/>
          </a:p>
          <a:p>
            <a:r>
              <a:rPr lang="en-IN" dirty="0"/>
              <a:t>LinkedIn Profile - </a:t>
            </a:r>
            <a:r>
              <a:rPr lang="en-IN" dirty="0">
                <a:hlinkClick r:id="rId3"/>
              </a:rPr>
              <a:t>Gaurav| LinkedIn</a:t>
            </a:r>
            <a:endParaRPr lang="en-IN" dirty="0"/>
          </a:p>
          <a:p>
            <a:r>
              <a:rPr lang="en-IN" dirty="0"/>
              <a:t>Git Hub – </a:t>
            </a:r>
            <a:r>
              <a:rPr lang="en-IN" dirty="0">
                <a:hlinkClick r:id="rId4"/>
              </a:rPr>
              <a:t>GitHub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6C5939-0422-6DE7-61DE-164675A7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9911184" cy="830997"/>
          </a:xfrm>
        </p:spPr>
        <p:txBody>
          <a:bodyPr/>
          <a:lstStyle/>
          <a:p>
            <a:r>
              <a:rPr lang="en-US" dirty="0" err="1"/>
              <a:t>Contect</a:t>
            </a:r>
            <a:r>
              <a:rPr lang="en-US" dirty="0"/>
              <a:t>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09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60" y="2650144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you…….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37761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62F195-F379-9533-CB17-9DFAEA0DB15B}"/>
              </a:ext>
            </a:extLst>
          </p:cNvPr>
          <p:cNvSpPr txBox="1"/>
          <p:nvPr/>
        </p:nvSpPr>
        <p:spPr>
          <a:xfrm>
            <a:off x="686526" y="1368758"/>
            <a:ext cx="110381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conducts a comprehensive analysis of New York City's Airbnb market using a</a:t>
            </a:r>
          </a:p>
          <a:p>
            <a:r>
              <a:rPr lang="en-US" dirty="0"/>
              <a:t> dataset of 102,000+ listings. The analysis aims to uncover valuable insights into:</a:t>
            </a:r>
          </a:p>
          <a:p>
            <a:endParaRPr lang="en-US" dirty="0"/>
          </a:p>
          <a:p>
            <a:r>
              <a:rPr lang="en-US" b="1" dirty="0"/>
              <a:t>Data Analysis Framework: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wrangling and cleaning of 26-column 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Exploratory Data Analysis (EDA) and statistical modeling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Neighborhood-based pricing and availability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Host behavior and verification impact studies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Customer satisfaction and review pattern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b="1" dirty="0"/>
              <a:t>Key Questions Answered: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Property type distribution and market segmentation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Neighborhood performance metrics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Construction year impact on pricing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Host verification and review correlation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Price-service fee relationship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Availability optimization strategies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175405"/>
            <a:ext cx="11035212" cy="534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Primary Stakeholders: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Airbnb Hosts &amp; Property Managers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Real Estate Investors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Tourism and Hospitality Professionals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Urban Planners and Policy Makers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Travelers and Vacation Planners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Secondary Beneficiaries: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Market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Hospitality Industry Analysts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Academic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Airbnb Corporate Strategy Teams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8" y="372764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8241" y="875633"/>
            <a:ext cx="11020721" cy="56371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300" b="1" dirty="0"/>
              <a:t>Programming &amp; Analysis: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Python 3.x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Pandas for data manipulation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NumPy for numerical computing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Scipy</a:t>
            </a:r>
            <a:r>
              <a:rPr lang="en-IN" dirty="0"/>
              <a:t> for statistical testing</a:t>
            </a:r>
          </a:p>
          <a:p>
            <a:pPr marL="0" indent="0">
              <a:buNone/>
            </a:pPr>
            <a:r>
              <a:rPr lang="en-IN" sz="2300" b="1" dirty="0"/>
              <a:t>Visualization &amp; Reporting: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Matplotlib for static visualizations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Seaborn for enhanced graphics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Jupyter</a:t>
            </a:r>
            <a:r>
              <a:rPr lang="en-IN" dirty="0"/>
              <a:t> Notebook for interactive analysis</a:t>
            </a:r>
          </a:p>
          <a:p>
            <a:pPr marL="0" indent="0">
              <a:buNone/>
            </a:pPr>
            <a:r>
              <a:rPr lang="en-IN" sz="2300" b="1" dirty="0"/>
              <a:t>Data Management: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Excel data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cleaning and validation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Statistical analysis and correlation studies</a:t>
            </a:r>
            <a:br>
              <a:rPr lang="en-IN" dirty="0"/>
            </a:b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54" y="27816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42578"/>
            <a:ext cx="2981643" cy="830997"/>
          </a:xfrm>
        </p:spPr>
        <p:txBody>
          <a:bodyPr>
            <a:normAutofit/>
          </a:bodyPr>
          <a:lstStyle/>
          <a:p>
            <a:r>
              <a:rPr lang="en-GB" sz="3200" dirty="0"/>
              <a:t>RESULTS 1</a:t>
            </a:r>
            <a:endParaRPr lang="en-IN" sz="32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6008914"/>
            <a:ext cx="7368102" cy="6660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05490B-A66D-99F1-1001-533F099A5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64" y="1431693"/>
            <a:ext cx="9126224" cy="46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727EB-5FE0-2E08-775C-10FEB67D29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326C5-2367-FD7B-E5D3-4DDDD2BF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4275138" cy="830997"/>
          </a:xfrm>
        </p:spPr>
        <p:txBody>
          <a:bodyPr>
            <a:normAutofit/>
          </a:bodyPr>
          <a:lstStyle/>
          <a:p>
            <a:r>
              <a:rPr lang="en-GB" sz="3200" dirty="0"/>
              <a:t>RESULTS 2</a:t>
            </a:r>
            <a:endParaRPr lang="en-IN" sz="3200" dirty="0"/>
          </a:p>
        </p:txBody>
      </p:sp>
      <p:pic>
        <p:nvPicPr>
          <p:cNvPr id="10" name="Picture 9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95683C4B-C180-9DA3-CF75-4772B7C3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745"/>
            <a:ext cx="12108024" cy="58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8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828B-0F64-625C-28BF-4955812E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26" y="105747"/>
            <a:ext cx="3409474" cy="659363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3 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B61BCD-176B-A426-01D3-97D1BE77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A graph with colorful bars&#10;&#10;AI-generated content may be incorrect.">
            <a:extLst>
              <a:ext uri="{FF2B5EF4-FFF2-40B4-BE49-F238E27FC236}">
                <a16:creationId xmlns:a16="http://schemas.microsoft.com/office/drawing/2014/main" id="{47EF44B6-0DA6-DBE8-FA3C-34B0ECBD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464"/>
            <a:ext cx="12192000" cy="61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6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C5F6-4797-24C5-0845-D6E3EA2D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49" y="217714"/>
            <a:ext cx="3073571" cy="762000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4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283CF-7DB6-F0A3-8506-8293F5D9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D0B05CF8-7538-15F5-FE17-D28AE0A9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979714"/>
            <a:ext cx="12014717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47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681</TotalTime>
  <Words>383</Words>
  <Application>Microsoft Office PowerPoint</Application>
  <PresentationFormat>Widescreen</PresentationFormat>
  <Paragraphs>100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Wingdings 3</vt:lpstr>
      <vt:lpstr>Facet</vt:lpstr>
      <vt:lpstr>Project Title - Airbnb Hotel Booking Analysis  </vt:lpstr>
      <vt:lpstr>PROBLEM  STATEMENT</vt:lpstr>
      <vt:lpstr>Project Description </vt:lpstr>
      <vt:lpstr>WHO ARE THE END USERS?</vt:lpstr>
      <vt:lpstr>Technology Used</vt:lpstr>
      <vt:lpstr>RESULTS 1</vt:lpstr>
      <vt:lpstr>RESULTS 2</vt:lpstr>
      <vt:lpstr>RESULTS 3 </vt:lpstr>
      <vt:lpstr>RESULTS 4</vt:lpstr>
      <vt:lpstr>RESULTS 5</vt:lpstr>
      <vt:lpstr>RESULTS 6</vt:lpstr>
      <vt:lpstr>RESULTS 7</vt:lpstr>
      <vt:lpstr>RESULTS 8</vt:lpstr>
      <vt:lpstr>RESULTS 9</vt:lpstr>
      <vt:lpstr>RESULTS 10</vt:lpstr>
      <vt:lpstr>RESULTS 11 </vt:lpstr>
      <vt:lpstr>Getting started with Basics of Python </vt:lpstr>
      <vt:lpstr>Data Visualization </vt:lpstr>
      <vt:lpstr>Airbnb Hotel Booking Analysis</vt:lpstr>
      <vt:lpstr>Repositori Link </vt:lpstr>
      <vt:lpstr>Contect information</vt:lpstr>
      <vt:lpstr>Thank you…….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Gaurav .</cp:lastModifiedBy>
  <cp:revision>78</cp:revision>
  <dcterms:created xsi:type="dcterms:W3CDTF">2021-07-11T13:13:15Z</dcterms:created>
  <dcterms:modified xsi:type="dcterms:W3CDTF">2025-10-06T15:14:58Z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