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3" r:id="rId4"/>
    <p:sldId id="260" r:id="rId5"/>
    <p:sldId id="261" r:id="rId6"/>
    <p:sldId id="264" r:id="rId7"/>
    <p:sldId id="276" r:id="rId8"/>
    <p:sldId id="270" r:id="rId9"/>
    <p:sldId id="265" r:id="rId10"/>
    <p:sldId id="266" r:id="rId11"/>
    <p:sldId id="267" r:id="rId12"/>
    <p:sldId id="268" r:id="rId13"/>
    <p:sldId id="272" r:id="rId14"/>
    <p:sldId id="271" r:id="rId15"/>
    <p:sldId id="273" r:id="rId16"/>
    <p:sldId id="277" r:id="rId17"/>
    <p:sldId id="278" r:id="rId18"/>
    <p:sldId id="279" r:id="rId19"/>
    <p:sldId id="280" r:id="rId20"/>
    <p:sldId id="281" r:id="rId21"/>
    <p:sldId id="283" r:id="rId22"/>
    <p:sldId id="274"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788" autoAdjust="0"/>
    <p:restoredTop sz="94660"/>
  </p:normalViewPr>
  <p:slideViewPr>
    <p:cSldViewPr snapToGrid="0">
      <p:cViewPr varScale="1">
        <p:scale>
          <a:sx n="82" d="100"/>
          <a:sy n="82" d="100"/>
        </p:scale>
        <p:origin x="86"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3B966589-B95F-44E5-8364-443B38FD7857}" type="datetimeFigureOut">
              <a:rPr lang="en-IN" smtClean="0"/>
              <a:t>27-04-2022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436D57B-2DE1-4ABE-84C4-1B518F0F4BA8}" type="slidenum">
              <a:rPr lang="en-IN" smtClean="0"/>
              <a:t>‹#›</a:t>
            </a:fld>
            <a:endParaRPr lang="en-IN"/>
          </a:p>
        </p:txBody>
      </p:sp>
    </p:spTree>
    <p:extLst>
      <p:ext uri="{BB962C8B-B14F-4D97-AF65-F5344CB8AC3E}">
        <p14:creationId xmlns:p14="http://schemas.microsoft.com/office/powerpoint/2010/main" val="31841407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66589-B95F-44E5-8364-443B38FD7857}"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6D57B-2DE1-4ABE-84C4-1B518F0F4BA8}"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146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66589-B95F-44E5-8364-443B38FD7857}"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6D57B-2DE1-4ABE-84C4-1B518F0F4BA8}"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141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66589-B95F-44E5-8364-443B38FD7857}"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6D57B-2DE1-4ABE-84C4-1B518F0F4BA8}"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281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966589-B95F-44E5-8364-443B38FD7857}"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6D57B-2DE1-4ABE-84C4-1B518F0F4BA8}"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77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966589-B95F-44E5-8364-443B38FD7857}"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36D57B-2DE1-4ABE-84C4-1B518F0F4BA8}"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576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966589-B95F-44E5-8364-443B38FD7857}" type="datetimeFigureOut">
              <a:rPr lang="en-IN" smtClean="0"/>
              <a:t>27-04-2022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36D57B-2DE1-4ABE-84C4-1B518F0F4BA8}" type="slidenum">
              <a:rPr lang="en-IN" smtClean="0"/>
              <a:t>‹#›</a:t>
            </a:fld>
            <a:endParaRPr lang="en-IN"/>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2813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966589-B95F-44E5-8364-443B38FD7857}" type="datetimeFigureOut">
              <a:rPr lang="en-IN" smtClean="0"/>
              <a:t>27-04-2022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36D57B-2DE1-4ABE-84C4-1B518F0F4BA8}"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6698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66589-B95F-44E5-8364-443B38FD7857}" type="datetimeFigureOut">
              <a:rPr lang="en-IN" smtClean="0"/>
              <a:t>27-04-2022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36D57B-2DE1-4ABE-84C4-1B518F0F4BA8}" type="slidenum">
              <a:rPr lang="en-IN" smtClean="0"/>
              <a:t>‹#›</a:t>
            </a:fld>
            <a:endParaRPr lang="en-IN"/>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417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966589-B95F-44E5-8364-443B38FD7857}"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36D57B-2DE1-4ABE-84C4-1B518F0F4BA8}" type="slidenum">
              <a:rPr lang="en-IN" smtClean="0"/>
              <a:t>‹#›</a:t>
            </a:fld>
            <a:endParaRPr lang="en-IN"/>
          </a:p>
        </p:txBody>
      </p:sp>
    </p:spTree>
    <p:extLst>
      <p:ext uri="{BB962C8B-B14F-4D97-AF65-F5344CB8AC3E}">
        <p14:creationId xmlns:p14="http://schemas.microsoft.com/office/powerpoint/2010/main" val="261651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966589-B95F-44E5-8364-443B38FD7857}"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36D57B-2DE1-4ABE-84C4-1B518F0F4BA8}" type="slidenum">
              <a:rPr lang="en-IN" smtClean="0"/>
              <a:t>‹#›</a:t>
            </a:fld>
            <a:endParaRPr lang="en-IN"/>
          </a:p>
        </p:txBody>
      </p:sp>
    </p:spTree>
    <p:extLst>
      <p:ext uri="{BB962C8B-B14F-4D97-AF65-F5344CB8AC3E}">
        <p14:creationId xmlns:p14="http://schemas.microsoft.com/office/powerpoint/2010/main" val="1858840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3B966589-B95F-44E5-8364-443B38FD7857}" type="datetimeFigureOut">
              <a:rPr lang="en-IN" smtClean="0"/>
              <a:t>27-04-2022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F436D57B-2DE1-4ABE-84C4-1B518F0F4BA8}" type="slidenum">
              <a:rPr lang="en-IN" smtClean="0"/>
              <a:t>‹#›</a:t>
            </a:fld>
            <a:endParaRPr lang="en-IN"/>
          </a:p>
        </p:txBody>
      </p:sp>
    </p:spTree>
    <p:extLst>
      <p:ext uri="{BB962C8B-B14F-4D97-AF65-F5344CB8AC3E}">
        <p14:creationId xmlns:p14="http://schemas.microsoft.com/office/powerpoint/2010/main" val="101128750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hyperlink" Target="https://en.wikipedia.org/wiki/List_of_unicorn_startup_companies" TargetMode="External"/><Relationship Id="rId3" Type="http://schemas.openxmlformats.org/officeDocument/2006/relationships/hyperlink" Target="https://www.kaggle.com/" TargetMode="External"/><Relationship Id="rId7" Type="http://schemas.openxmlformats.org/officeDocument/2006/relationships/hyperlink" Target="https://www.coursera.org/in" TargetMode="External"/><Relationship Id="rId2" Type="http://schemas.openxmlformats.org/officeDocument/2006/relationships/hyperlink" Target="https://towardsdatascience.com/" TargetMode="External"/><Relationship Id="rId1" Type="http://schemas.openxmlformats.org/officeDocument/2006/relationships/slideLayout" Target="../slideLayouts/slideLayout2.xml"/><Relationship Id="rId6" Type="http://schemas.openxmlformats.org/officeDocument/2006/relationships/hyperlink" Target="https://www.statisticssolutions.com/free-resources/directory-of-statistical-analyses/time-series-analysis/" TargetMode="External"/><Relationship Id="rId5" Type="http://schemas.openxmlformats.org/officeDocument/2006/relationships/hyperlink" Target="https://www.irjet.net/archives/V5/i11/IRJET-V5I11297.pdf" TargetMode="External"/><Relationship Id="rId4" Type="http://schemas.openxmlformats.org/officeDocument/2006/relationships/hyperlink" Target="https://www.analyticsvidhya.com/blog/2022/01/10-best-data-science-websites-to-find-datasets-for-your-next-ds-project/" TargetMode="External"/><Relationship Id="rId9" Type="http://schemas.openxmlformats.org/officeDocument/2006/relationships/hyperlink" Target="https://en.wikipedia.org/wiki/Timeline_of_Indian_startup_ecosyste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investopedia.com/terms/t/timeseries.asp" TargetMode="External"/><Relationship Id="rId2" Type="http://schemas.openxmlformats.org/officeDocument/2006/relationships/hyperlink" Target="https://www.investopedia.com/ask/answers/032515/what-does-it-mean-if-correlation-coefficient-positive-negative-or-zero.asp" TargetMode="External"/><Relationship Id="rId1" Type="http://schemas.openxmlformats.org/officeDocument/2006/relationships/slideLayout" Target="../slideLayouts/slideLayout2.xml"/><Relationship Id="rId6" Type="http://schemas.openxmlformats.org/officeDocument/2006/relationships/hyperlink" Target="https://yourstory.com/2022/02/coming-age-indian-startup-ecosystem/amp" TargetMode="External"/><Relationship Id="rId5" Type="http://schemas.openxmlformats.org/officeDocument/2006/relationships/hyperlink" Target="https://www.startupindia.gov.in/content/sih/en/international/go-to-market-guide/indian-startup-ecosystem.html" TargetMode="External"/><Relationship Id="rId4" Type="http://schemas.openxmlformats.org/officeDocument/2006/relationships/hyperlink" Target="https://www.machinelearningplus.com/time-series/time-series-analysis-pyth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19C2-23F0-4C40-9FD9-89858FDBC8E8}"/>
              </a:ext>
            </a:extLst>
          </p:cNvPr>
          <p:cNvSpPr>
            <a:spLocks noGrp="1"/>
          </p:cNvSpPr>
          <p:nvPr>
            <p:ph type="ctrTitle"/>
          </p:nvPr>
        </p:nvSpPr>
        <p:spPr>
          <a:xfrm>
            <a:off x="707010" y="493364"/>
            <a:ext cx="11397006" cy="4041648"/>
          </a:xfrm>
        </p:spPr>
        <p:txBody>
          <a:bodyPr>
            <a:normAutofit/>
          </a:bodyPr>
          <a:lstStyle/>
          <a:p>
            <a:r>
              <a:rPr lang="en-US" sz="5400" dirty="0"/>
              <a:t>Exploratory Data </a:t>
            </a:r>
            <a:br>
              <a:rPr lang="en-US" sz="5400" dirty="0"/>
            </a:br>
            <a:r>
              <a:rPr lang="en-US" sz="5400" dirty="0"/>
              <a:t>Analysis Project</a:t>
            </a:r>
            <a:br>
              <a:rPr lang="en-US" sz="5400" dirty="0"/>
            </a:br>
            <a:br>
              <a:rPr lang="en-US" sz="5400" dirty="0"/>
            </a:br>
            <a:r>
              <a:rPr lang="en-US" sz="5400" dirty="0"/>
              <a:t>‘</a:t>
            </a:r>
            <a:r>
              <a:rPr lang="en-US" sz="4800" dirty="0"/>
              <a:t>Indian Startup Funding Trends’</a:t>
            </a:r>
            <a:endParaRPr lang="en-IN" sz="5400" dirty="0"/>
          </a:p>
        </p:txBody>
      </p:sp>
      <p:sp>
        <p:nvSpPr>
          <p:cNvPr id="3" name="Subtitle 2">
            <a:extLst>
              <a:ext uri="{FF2B5EF4-FFF2-40B4-BE49-F238E27FC236}">
                <a16:creationId xmlns:a16="http://schemas.microsoft.com/office/drawing/2014/main" id="{7E7A2616-C461-41CD-B96A-070A5701B4D1}"/>
              </a:ext>
            </a:extLst>
          </p:cNvPr>
          <p:cNvSpPr>
            <a:spLocks noGrp="1"/>
          </p:cNvSpPr>
          <p:nvPr>
            <p:ph type="subTitle" idx="1"/>
          </p:nvPr>
        </p:nvSpPr>
        <p:spPr>
          <a:xfrm>
            <a:off x="2685696" y="4800600"/>
            <a:ext cx="9418320" cy="1691640"/>
          </a:xfrm>
        </p:spPr>
        <p:txBody>
          <a:bodyPr>
            <a:normAutofit/>
          </a:bodyPr>
          <a:lstStyle/>
          <a:p>
            <a:r>
              <a:rPr lang="en-US" sz="3200" dirty="0">
                <a:solidFill>
                  <a:schemeClr val="bg1">
                    <a:lumMod val="95000"/>
                    <a:lumOff val="5000"/>
                  </a:schemeClr>
                </a:solidFill>
              </a:rPr>
              <a:t>Gaurav Sharan – 20MIA1081 </a:t>
            </a:r>
          </a:p>
          <a:p>
            <a:r>
              <a:rPr lang="en-US" sz="3200" dirty="0" err="1">
                <a:solidFill>
                  <a:schemeClr val="bg1">
                    <a:lumMod val="95000"/>
                    <a:lumOff val="5000"/>
                  </a:schemeClr>
                </a:solidFill>
              </a:rPr>
              <a:t>Anukeerthi</a:t>
            </a:r>
            <a:r>
              <a:rPr lang="en-US" sz="3200" dirty="0">
                <a:solidFill>
                  <a:schemeClr val="bg1">
                    <a:lumMod val="95000"/>
                    <a:lumOff val="5000"/>
                  </a:schemeClr>
                </a:solidFill>
              </a:rPr>
              <a:t> R – 20MIA1160 </a:t>
            </a:r>
            <a:endParaRPr lang="en-IN" sz="3200" dirty="0">
              <a:solidFill>
                <a:schemeClr val="bg1">
                  <a:lumMod val="95000"/>
                  <a:lumOff val="5000"/>
                </a:schemeClr>
              </a:solidFill>
            </a:endParaRPr>
          </a:p>
        </p:txBody>
      </p:sp>
      <p:sp>
        <p:nvSpPr>
          <p:cNvPr id="4" name="Rectangle 3">
            <a:extLst>
              <a:ext uri="{FF2B5EF4-FFF2-40B4-BE49-F238E27FC236}">
                <a16:creationId xmlns:a16="http://schemas.microsoft.com/office/drawing/2014/main" id="{84A0E479-F9F7-4664-845D-75196B48F7E1}"/>
              </a:ext>
            </a:extLst>
          </p:cNvPr>
          <p:cNvSpPr/>
          <p:nvPr/>
        </p:nvSpPr>
        <p:spPr>
          <a:xfrm>
            <a:off x="9511646" y="202771"/>
            <a:ext cx="1564849"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Review 3</a:t>
            </a:r>
            <a:endParaRPr lang="en-IN" sz="2400" dirty="0"/>
          </a:p>
        </p:txBody>
      </p:sp>
    </p:spTree>
    <p:extLst>
      <p:ext uri="{BB962C8B-B14F-4D97-AF65-F5344CB8AC3E}">
        <p14:creationId xmlns:p14="http://schemas.microsoft.com/office/powerpoint/2010/main" val="3801955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0AB-FDD0-46E0-ABDB-D8FC6FB77002}"/>
              </a:ext>
            </a:extLst>
          </p:cNvPr>
          <p:cNvSpPr>
            <a:spLocks noGrp="1"/>
          </p:cNvSpPr>
          <p:nvPr>
            <p:ph type="title"/>
          </p:nvPr>
        </p:nvSpPr>
        <p:spPr>
          <a:xfrm>
            <a:off x="1193533" y="-387029"/>
            <a:ext cx="9692640" cy="1397124"/>
          </a:xfrm>
        </p:spPr>
        <p:txBody>
          <a:bodyPr/>
          <a:lstStyle/>
          <a:p>
            <a:r>
              <a:rPr lang="en-US" dirty="0"/>
              <a:t>5. Result Analysis</a:t>
            </a:r>
            <a:endParaRPr lang="en-IN" dirty="0"/>
          </a:p>
        </p:txBody>
      </p:sp>
      <p:sp>
        <p:nvSpPr>
          <p:cNvPr id="3" name="Content Placeholder 2">
            <a:extLst>
              <a:ext uri="{FF2B5EF4-FFF2-40B4-BE49-F238E27FC236}">
                <a16:creationId xmlns:a16="http://schemas.microsoft.com/office/drawing/2014/main" id="{41B2FE69-A2BA-4AC2-8C66-098904E02C4B}"/>
              </a:ext>
            </a:extLst>
          </p:cNvPr>
          <p:cNvSpPr>
            <a:spLocks noGrp="1"/>
          </p:cNvSpPr>
          <p:nvPr>
            <p:ph idx="1"/>
          </p:nvPr>
        </p:nvSpPr>
        <p:spPr>
          <a:xfrm>
            <a:off x="1474738" y="1253331"/>
            <a:ext cx="9130230" cy="4351337"/>
          </a:xfrm>
        </p:spPr>
        <p:txBody>
          <a:bodyPr>
            <a:normAutofit/>
          </a:bodyPr>
          <a:lstStyle/>
          <a:p>
            <a:pPr marL="0" indent="0">
              <a:buNone/>
            </a:pPr>
            <a:r>
              <a:rPr lang="en-US" sz="2400" b="1" dirty="0"/>
              <a:t>Companies with most numbers of investors?</a:t>
            </a:r>
            <a:endParaRPr lang="en-IN" sz="2400" b="1" dirty="0"/>
          </a:p>
        </p:txBody>
      </p:sp>
      <p:sp>
        <p:nvSpPr>
          <p:cNvPr id="5" name="AutoShape 4">
            <a:extLst>
              <a:ext uri="{FF2B5EF4-FFF2-40B4-BE49-F238E27FC236}">
                <a16:creationId xmlns:a16="http://schemas.microsoft.com/office/drawing/2014/main" id="{1D1C2E38-880D-428C-A9FA-3CA95267CA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76BEC895-0AEB-42B2-86AF-1A51D0679E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0531" y="2163982"/>
            <a:ext cx="7068630" cy="3695642"/>
          </a:xfrm>
          <a:prstGeom prst="rect">
            <a:avLst/>
          </a:prstGeom>
          <a:noFill/>
          <a:ln>
            <a:noFill/>
          </a:ln>
        </p:spPr>
      </p:pic>
    </p:spTree>
    <p:extLst>
      <p:ext uri="{BB962C8B-B14F-4D97-AF65-F5344CB8AC3E}">
        <p14:creationId xmlns:p14="http://schemas.microsoft.com/office/powerpoint/2010/main" val="114382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0AB-FDD0-46E0-ABDB-D8FC6FB77002}"/>
              </a:ext>
            </a:extLst>
          </p:cNvPr>
          <p:cNvSpPr>
            <a:spLocks noGrp="1"/>
          </p:cNvSpPr>
          <p:nvPr>
            <p:ph type="title"/>
          </p:nvPr>
        </p:nvSpPr>
        <p:spPr>
          <a:xfrm>
            <a:off x="948986" y="-244290"/>
            <a:ext cx="9692640" cy="1397124"/>
          </a:xfrm>
        </p:spPr>
        <p:txBody>
          <a:bodyPr/>
          <a:lstStyle/>
          <a:p>
            <a:r>
              <a:rPr lang="en-US" dirty="0"/>
              <a:t>5. Result Analysis</a:t>
            </a:r>
            <a:endParaRPr lang="en-IN" dirty="0"/>
          </a:p>
        </p:txBody>
      </p:sp>
      <p:sp>
        <p:nvSpPr>
          <p:cNvPr id="3" name="Content Placeholder 2">
            <a:extLst>
              <a:ext uri="{FF2B5EF4-FFF2-40B4-BE49-F238E27FC236}">
                <a16:creationId xmlns:a16="http://schemas.microsoft.com/office/drawing/2014/main" id="{41B2FE69-A2BA-4AC2-8C66-098904E02C4B}"/>
              </a:ext>
            </a:extLst>
          </p:cNvPr>
          <p:cNvSpPr>
            <a:spLocks noGrp="1"/>
          </p:cNvSpPr>
          <p:nvPr>
            <p:ph idx="1"/>
          </p:nvPr>
        </p:nvSpPr>
        <p:spPr>
          <a:xfrm>
            <a:off x="989944" y="1405731"/>
            <a:ext cx="10318407" cy="4351337"/>
          </a:xfrm>
        </p:spPr>
        <p:txBody>
          <a:bodyPr>
            <a:normAutofit/>
          </a:bodyPr>
          <a:lstStyle/>
          <a:p>
            <a:pPr marL="0" indent="0">
              <a:buNone/>
            </a:pPr>
            <a:r>
              <a:rPr lang="en-US" sz="2400" b="1" dirty="0"/>
              <a:t>Is Funding depends on the number of investors?</a:t>
            </a:r>
          </a:p>
          <a:p>
            <a:pPr marL="0" indent="0">
              <a:buNone/>
            </a:pPr>
            <a:endParaRPr lang="en-IN" sz="1800" dirty="0"/>
          </a:p>
        </p:txBody>
      </p:sp>
      <p:sp>
        <p:nvSpPr>
          <p:cNvPr id="5" name="AutoShape 4">
            <a:extLst>
              <a:ext uri="{FF2B5EF4-FFF2-40B4-BE49-F238E27FC236}">
                <a16:creationId xmlns:a16="http://schemas.microsoft.com/office/drawing/2014/main" id="{1D1C2E38-880D-428C-A9FA-3CA95267CA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361DD1CF-C1F5-4656-A850-B200948B08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8865" y="2190516"/>
            <a:ext cx="5122463" cy="4154300"/>
          </a:xfrm>
          <a:prstGeom prst="rect">
            <a:avLst/>
          </a:prstGeom>
          <a:noFill/>
          <a:ln>
            <a:noFill/>
          </a:ln>
        </p:spPr>
      </p:pic>
    </p:spTree>
    <p:extLst>
      <p:ext uri="{BB962C8B-B14F-4D97-AF65-F5344CB8AC3E}">
        <p14:creationId xmlns:p14="http://schemas.microsoft.com/office/powerpoint/2010/main" val="361102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0AB-FDD0-46E0-ABDB-D8FC6FB77002}"/>
              </a:ext>
            </a:extLst>
          </p:cNvPr>
          <p:cNvSpPr>
            <a:spLocks noGrp="1"/>
          </p:cNvSpPr>
          <p:nvPr>
            <p:ph type="title"/>
          </p:nvPr>
        </p:nvSpPr>
        <p:spPr>
          <a:xfrm>
            <a:off x="869333" y="-357696"/>
            <a:ext cx="9692640" cy="1397124"/>
          </a:xfrm>
        </p:spPr>
        <p:txBody>
          <a:bodyPr/>
          <a:lstStyle/>
          <a:p>
            <a:r>
              <a:rPr lang="en-US" dirty="0"/>
              <a:t>5. Result Analysis</a:t>
            </a:r>
            <a:endParaRPr lang="en-IN" dirty="0"/>
          </a:p>
        </p:txBody>
      </p:sp>
      <p:sp>
        <p:nvSpPr>
          <p:cNvPr id="3" name="Content Placeholder 2">
            <a:extLst>
              <a:ext uri="{FF2B5EF4-FFF2-40B4-BE49-F238E27FC236}">
                <a16:creationId xmlns:a16="http://schemas.microsoft.com/office/drawing/2014/main" id="{41B2FE69-A2BA-4AC2-8C66-098904E02C4B}"/>
              </a:ext>
            </a:extLst>
          </p:cNvPr>
          <p:cNvSpPr>
            <a:spLocks noGrp="1"/>
          </p:cNvSpPr>
          <p:nvPr>
            <p:ph idx="1"/>
          </p:nvPr>
        </p:nvSpPr>
        <p:spPr>
          <a:xfrm>
            <a:off x="869333" y="1178686"/>
            <a:ext cx="10318407" cy="4351337"/>
          </a:xfrm>
        </p:spPr>
        <p:txBody>
          <a:bodyPr>
            <a:normAutofit/>
          </a:bodyPr>
          <a:lstStyle/>
          <a:p>
            <a:pPr marL="102870" indent="0">
              <a:spcAft>
                <a:spcPts val="600"/>
              </a:spcAft>
              <a:buNone/>
            </a:pPr>
            <a:r>
              <a:rPr lang="en-US" sz="2800" b="1" i="0" dirty="0">
                <a:solidFill>
                  <a:schemeClr val="tx1"/>
                </a:solidFill>
                <a:effectLst/>
                <a:latin typeface="+mj-lt"/>
              </a:rPr>
              <a:t>(Time Series Part)</a:t>
            </a:r>
          </a:p>
          <a:p>
            <a:pPr marL="102870" indent="0">
              <a:spcAft>
                <a:spcPts val="600"/>
              </a:spcAft>
              <a:buNone/>
            </a:pPr>
            <a:r>
              <a:rPr lang="en-US" sz="2400" dirty="0"/>
              <a:t> </a:t>
            </a:r>
            <a:r>
              <a:rPr lang="en-US" sz="2400" b="1" dirty="0"/>
              <a:t>How does the funding ecosystem change with respect to time?</a:t>
            </a:r>
          </a:p>
          <a:p>
            <a:pPr marL="102870" indent="0" defTabSz="914400">
              <a:spcAft>
                <a:spcPts val="600"/>
              </a:spcAft>
              <a:buClr>
                <a:schemeClr val="accent1"/>
              </a:buClr>
              <a:buNone/>
            </a:pPr>
            <a:endParaRPr lang="en-US" sz="2400" dirty="0"/>
          </a:p>
          <a:p>
            <a:pPr marL="0" indent="0">
              <a:buNone/>
            </a:pPr>
            <a:endParaRPr lang="en-IN" sz="1800" dirty="0"/>
          </a:p>
        </p:txBody>
      </p:sp>
      <p:sp>
        <p:nvSpPr>
          <p:cNvPr id="5" name="AutoShape 4">
            <a:extLst>
              <a:ext uri="{FF2B5EF4-FFF2-40B4-BE49-F238E27FC236}">
                <a16:creationId xmlns:a16="http://schemas.microsoft.com/office/drawing/2014/main" id="{1D1C2E38-880D-428C-A9FA-3CA95267CA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96DA76A-C3E0-4263-9EA1-8933DCBE2F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3998" y="2573208"/>
            <a:ext cx="7863855" cy="4038219"/>
          </a:xfrm>
          <a:prstGeom prst="rect">
            <a:avLst/>
          </a:prstGeom>
          <a:noFill/>
        </p:spPr>
      </p:pic>
    </p:spTree>
    <p:extLst>
      <p:ext uri="{BB962C8B-B14F-4D97-AF65-F5344CB8AC3E}">
        <p14:creationId xmlns:p14="http://schemas.microsoft.com/office/powerpoint/2010/main" val="2825385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0AB-FDD0-46E0-ABDB-D8FC6FB77002}"/>
              </a:ext>
            </a:extLst>
          </p:cNvPr>
          <p:cNvSpPr>
            <a:spLocks noGrp="1"/>
          </p:cNvSpPr>
          <p:nvPr>
            <p:ph type="title"/>
          </p:nvPr>
        </p:nvSpPr>
        <p:spPr>
          <a:xfrm>
            <a:off x="778042" y="-378408"/>
            <a:ext cx="9692640" cy="1397124"/>
          </a:xfrm>
        </p:spPr>
        <p:txBody>
          <a:bodyPr/>
          <a:lstStyle/>
          <a:p>
            <a:r>
              <a:rPr lang="en-US" dirty="0"/>
              <a:t>5. Result Analysis</a:t>
            </a:r>
            <a:endParaRPr lang="en-IN" dirty="0"/>
          </a:p>
        </p:txBody>
      </p:sp>
      <p:sp>
        <p:nvSpPr>
          <p:cNvPr id="3" name="Content Placeholder 2">
            <a:extLst>
              <a:ext uri="{FF2B5EF4-FFF2-40B4-BE49-F238E27FC236}">
                <a16:creationId xmlns:a16="http://schemas.microsoft.com/office/drawing/2014/main" id="{41B2FE69-A2BA-4AC2-8C66-098904E02C4B}"/>
              </a:ext>
            </a:extLst>
          </p:cNvPr>
          <p:cNvSpPr>
            <a:spLocks noGrp="1"/>
          </p:cNvSpPr>
          <p:nvPr>
            <p:ph idx="1"/>
          </p:nvPr>
        </p:nvSpPr>
        <p:spPr>
          <a:xfrm>
            <a:off x="936796" y="1166327"/>
            <a:ext cx="10318407" cy="4351337"/>
          </a:xfrm>
        </p:spPr>
        <p:txBody>
          <a:bodyPr>
            <a:normAutofit/>
          </a:bodyPr>
          <a:lstStyle/>
          <a:p>
            <a:pPr marL="0" indent="0">
              <a:buNone/>
            </a:pPr>
            <a:r>
              <a:rPr lang="en-US" sz="2800" b="1" i="0" dirty="0">
                <a:solidFill>
                  <a:schemeClr val="tx1"/>
                </a:solidFill>
                <a:effectLst/>
                <a:latin typeface="+mj-lt"/>
              </a:rPr>
              <a:t>(Time Series Part)</a:t>
            </a:r>
          </a:p>
          <a:p>
            <a:pPr marL="0" indent="0">
              <a:buNone/>
            </a:pPr>
            <a:r>
              <a:rPr lang="en-US" sz="2800" b="1" dirty="0"/>
              <a:t>What is the amount(in USD) startups are getting year quarter and year monthly wise?</a:t>
            </a:r>
          </a:p>
          <a:p>
            <a:pPr marL="0" indent="0">
              <a:buNone/>
            </a:pPr>
            <a:r>
              <a:rPr lang="en-US" sz="2800" b="1" i="0" dirty="0">
                <a:solidFill>
                  <a:schemeClr val="tx1"/>
                </a:solidFill>
                <a:effectLst/>
                <a:latin typeface="+mj-lt"/>
              </a:rPr>
              <a:t>    </a:t>
            </a:r>
          </a:p>
          <a:p>
            <a:pPr marL="0" indent="0">
              <a:buNone/>
            </a:pPr>
            <a:endParaRPr lang="en-IN" sz="1800" dirty="0"/>
          </a:p>
        </p:txBody>
      </p:sp>
      <p:sp>
        <p:nvSpPr>
          <p:cNvPr id="5" name="AutoShape 4">
            <a:extLst>
              <a:ext uri="{FF2B5EF4-FFF2-40B4-BE49-F238E27FC236}">
                <a16:creationId xmlns:a16="http://schemas.microsoft.com/office/drawing/2014/main" id="{1D1C2E38-880D-428C-A9FA-3CA95267CA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74BA7BCF-FBF3-439F-A63A-AC83612AEA7B}"/>
              </a:ext>
            </a:extLst>
          </p:cNvPr>
          <p:cNvPicPr>
            <a:picLocks noChangeAspect="1"/>
          </p:cNvPicPr>
          <p:nvPr/>
        </p:nvPicPr>
        <p:blipFill>
          <a:blip r:embed="rId2"/>
          <a:stretch>
            <a:fillRect/>
          </a:stretch>
        </p:blipFill>
        <p:spPr>
          <a:xfrm>
            <a:off x="2231870" y="2862335"/>
            <a:ext cx="7248032" cy="3361184"/>
          </a:xfrm>
          <a:prstGeom prst="rect">
            <a:avLst/>
          </a:prstGeom>
        </p:spPr>
      </p:pic>
    </p:spTree>
    <p:extLst>
      <p:ext uri="{BB962C8B-B14F-4D97-AF65-F5344CB8AC3E}">
        <p14:creationId xmlns:p14="http://schemas.microsoft.com/office/powerpoint/2010/main" val="110741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0AB-FDD0-46E0-ABDB-D8FC6FB77002}"/>
              </a:ext>
            </a:extLst>
          </p:cNvPr>
          <p:cNvSpPr>
            <a:spLocks noGrp="1"/>
          </p:cNvSpPr>
          <p:nvPr>
            <p:ph type="title"/>
          </p:nvPr>
        </p:nvSpPr>
        <p:spPr>
          <a:xfrm>
            <a:off x="1019276" y="-269175"/>
            <a:ext cx="9692640" cy="1397124"/>
          </a:xfrm>
        </p:spPr>
        <p:txBody>
          <a:bodyPr/>
          <a:lstStyle/>
          <a:p>
            <a:r>
              <a:rPr lang="en-US" dirty="0"/>
              <a:t>5. Result Analysis</a:t>
            </a:r>
            <a:endParaRPr lang="en-IN" dirty="0"/>
          </a:p>
        </p:txBody>
      </p:sp>
      <p:sp>
        <p:nvSpPr>
          <p:cNvPr id="3" name="Content Placeholder 2">
            <a:extLst>
              <a:ext uri="{FF2B5EF4-FFF2-40B4-BE49-F238E27FC236}">
                <a16:creationId xmlns:a16="http://schemas.microsoft.com/office/drawing/2014/main" id="{41B2FE69-A2BA-4AC2-8C66-098904E02C4B}"/>
              </a:ext>
            </a:extLst>
          </p:cNvPr>
          <p:cNvSpPr>
            <a:spLocks noGrp="1"/>
          </p:cNvSpPr>
          <p:nvPr>
            <p:ph idx="1"/>
          </p:nvPr>
        </p:nvSpPr>
        <p:spPr>
          <a:xfrm>
            <a:off x="936796" y="1334277"/>
            <a:ext cx="10318407" cy="4351337"/>
          </a:xfrm>
        </p:spPr>
        <p:txBody>
          <a:bodyPr>
            <a:normAutofit/>
          </a:bodyPr>
          <a:lstStyle/>
          <a:p>
            <a:pPr marL="0" indent="0">
              <a:buNone/>
            </a:pPr>
            <a:r>
              <a:rPr lang="en-US" sz="2800" b="1" i="0" dirty="0">
                <a:solidFill>
                  <a:schemeClr val="tx1"/>
                </a:solidFill>
                <a:effectLst/>
                <a:latin typeface="+mj-lt"/>
              </a:rPr>
              <a:t>(Time Series Part)</a:t>
            </a:r>
            <a:endParaRPr lang="en-US" sz="2800" b="1" dirty="0"/>
          </a:p>
          <a:p>
            <a:pPr marL="0" indent="0">
              <a:buNone/>
            </a:pPr>
            <a:r>
              <a:rPr lang="en-US" sz="1800" b="1" dirty="0"/>
              <a:t> </a:t>
            </a:r>
            <a:r>
              <a:rPr lang="en-US" sz="2400" b="1" dirty="0"/>
              <a:t>When funding was declared?</a:t>
            </a:r>
          </a:p>
          <a:p>
            <a:pPr marL="0" indent="0">
              <a:buNone/>
            </a:pPr>
            <a:endParaRPr lang="en-IN" sz="1800" dirty="0"/>
          </a:p>
        </p:txBody>
      </p:sp>
      <p:sp>
        <p:nvSpPr>
          <p:cNvPr id="5" name="AutoShape 4">
            <a:extLst>
              <a:ext uri="{FF2B5EF4-FFF2-40B4-BE49-F238E27FC236}">
                <a16:creationId xmlns:a16="http://schemas.microsoft.com/office/drawing/2014/main" id="{1D1C2E38-880D-428C-A9FA-3CA95267CA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CB3B1E0F-02FF-4D15-A726-16284053F625}"/>
              </a:ext>
            </a:extLst>
          </p:cNvPr>
          <p:cNvPicPr>
            <a:picLocks noChangeAspect="1"/>
          </p:cNvPicPr>
          <p:nvPr/>
        </p:nvPicPr>
        <p:blipFill>
          <a:blip r:embed="rId2"/>
          <a:stretch>
            <a:fillRect/>
          </a:stretch>
        </p:blipFill>
        <p:spPr>
          <a:xfrm>
            <a:off x="3005979" y="2526748"/>
            <a:ext cx="5489575" cy="3838575"/>
          </a:xfrm>
          <a:prstGeom prst="rect">
            <a:avLst/>
          </a:prstGeom>
        </p:spPr>
      </p:pic>
    </p:spTree>
    <p:extLst>
      <p:ext uri="{BB962C8B-B14F-4D97-AF65-F5344CB8AC3E}">
        <p14:creationId xmlns:p14="http://schemas.microsoft.com/office/powerpoint/2010/main" val="2604766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0AB-FDD0-46E0-ABDB-D8FC6FB77002}"/>
              </a:ext>
            </a:extLst>
          </p:cNvPr>
          <p:cNvSpPr>
            <a:spLocks noGrp="1"/>
          </p:cNvSpPr>
          <p:nvPr>
            <p:ph type="title"/>
          </p:nvPr>
        </p:nvSpPr>
        <p:spPr>
          <a:xfrm>
            <a:off x="851325" y="-241183"/>
            <a:ext cx="9692640" cy="1397124"/>
          </a:xfrm>
        </p:spPr>
        <p:txBody>
          <a:bodyPr/>
          <a:lstStyle/>
          <a:p>
            <a:r>
              <a:rPr lang="en-US" dirty="0"/>
              <a:t>5. Result Analysis</a:t>
            </a:r>
            <a:endParaRPr lang="en-IN" dirty="0"/>
          </a:p>
        </p:txBody>
      </p:sp>
      <p:sp>
        <p:nvSpPr>
          <p:cNvPr id="3" name="Content Placeholder 2">
            <a:extLst>
              <a:ext uri="{FF2B5EF4-FFF2-40B4-BE49-F238E27FC236}">
                <a16:creationId xmlns:a16="http://schemas.microsoft.com/office/drawing/2014/main" id="{41B2FE69-A2BA-4AC2-8C66-098904E02C4B}"/>
              </a:ext>
            </a:extLst>
          </p:cNvPr>
          <p:cNvSpPr>
            <a:spLocks noGrp="1"/>
          </p:cNvSpPr>
          <p:nvPr>
            <p:ph idx="1"/>
          </p:nvPr>
        </p:nvSpPr>
        <p:spPr>
          <a:xfrm>
            <a:off x="936796" y="1405731"/>
            <a:ext cx="10318407" cy="4351337"/>
          </a:xfrm>
        </p:spPr>
        <p:txBody>
          <a:bodyPr>
            <a:normAutofit/>
          </a:bodyPr>
          <a:lstStyle/>
          <a:p>
            <a:pPr marL="0" indent="0">
              <a:buNone/>
            </a:pPr>
            <a:r>
              <a:rPr lang="en-US" sz="2800" b="1" i="0" dirty="0">
                <a:solidFill>
                  <a:schemeClr val="tx1"/>
                </a:solidFill>
                <a:effectLst/>
                <a:latin typeface="+mj-lt"/>
              </a:rPr>
              <a:t>(Time Series Part)</a:t>
            </a:r>
            <a:endParaRPr lang="en-US" sz="2800" b="1" dirty="0"/>
          </a:p>
          <a:p>
            <a:pPr marL="0" indent="0">
              <a:buNone/>
            </a:pPr>
            <a:r>
              <a:rPr lang="en-US" sz="1400" b="1" dirty="0"/>
              <a:t> </a:t>
            </a:r>
            <a:r>
              <a:rPr lang="en-IN" sz="2400" b="1" dirty="0">
                <a:latin typeface="+mj-lt"/>
              </a:rPr>
              <a:t>Total variation of funding amount per month in period of 2015-2017?</a:t>
            </a:r>
          </a:p>
          <a:p>
            <a:pPr marL="0" indent="0">
              <a:buNone/>
            </a:pPr>
            <a:endParaRPr lang="en-IN" sz="1800" dirty="0"/>
          </a:p>
        </p:txBody>
      </p:sp>
      <p:sp>
        <p:nvSpPr>
          <p:cNvPr id="5" name="AutoShape 4">
            <a:extLst>
              <a:ext uri="{FF2B5EF4-FFF2-40B4-BE49-F238E27FC236}">
                <a16:creationId xmlns:a16="http://schemas.microsoft.com/office/drawing/2014/main" id="{1D1C2E38-880D-428C-A9FA-3CA95267CA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A999ECFD-0886-4583-8E82-BEA6FDBAE0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3958" y="3059638"/>
            <a:ext cx="7360000" cy="2781405"/>
          </a:xfrm>
          <a:prstGeom prst="rect">
            <a:avLst/>
          </a:prstGeom>
          <a:noFill/>
          <a:ln>
            <a:noFill/>
          </a:ln>
        </p:spPr>
      </p:pic>
    </p:spTree>
    <p:extLst>
      <p:ext uri="{BB962C8B-B14F-4D97-AF65-F5344CB8AC3E}">
        <p14:creationId xmlns:p14="http://schemas.microsoft.com/office/powerpoint/2010/main" val="2316972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405F-DD32-4395-9E5F-19F5DB209DE1}"/>
              </a:ext>
            </a:extLst>
          </p:cNvPr>
          <p:cNvSpPr>
            <a:spLocks noGrp="1"/>
          </p:cNvSpPr>
          <p:nvPr>
            <p:ph type="title"/>
          </p:nvPr>
        </p:nvSpPr>
        <p:spPr>
          <a:xfrm>
            <a:off x="1121913" y="-355367"/>
            <a:ext cx="9692640" cy="1397124"/>
          </a:xfrm>
        </p:spPr>
        <p:txBody>
          <a:bodyPr/>
          <a:lstStyle/>
          <a:p>
            <a:r>
              <a:rPr lang="en-US" dirty="0"/>
              <a:t>5. Result Analysis</a:t>
            </a:r>
          </a:p>
        </p:txBody>
      </p:sp>
      <p:sp>
        <p:nvSpPr>
          <p:cNvPr id="3" name="Content Placeholder 2">
            <a:extLst>
              <a:ext uri="{FF2B5EF4-FFF2-40B4-BE49-F238E27FC236}">
                <a16:creationId xmlns:a16="http://schemas.microsoft.com/office/drawing/2014/main" id="{2E27AEBA-2114-45D0-8187-BA8D12D59FC7}"/>
              </a:ext>
            </a:extLst>
          </p:cNvPr>
          <p:cNvSpPr>
            <a:spLocks noGrp="1"/>
          </p:cNvSpPr>
          <p:nvPr>
            <p:ph idx="1"/>
          </p:nvPr>
        </p:nvSpPr>
        <p:spPr>
          <a:xfrm>
            <a:off x="1121913" y="1253331"/>
            <a:ext cx="9692640" cy="4351337"/>
          </a:xfrm>
        </p:spPr>
        <p:txBody>
          <a:bodyPr/>
          <a:lstStyle/>
          <a:p>
            <a:pPr marL="0" indent="0">
              <a:buNone/>
            </a:pPr>
            <a:r>
              <a:rPr lang="en-US" sz="2800" b="1" i="0" dirty="0">
                <a:solidFill>
                  <a:schemeClr val="tx1"/>
                </a:solidFill>
                <a:effectLst/>
                <a:latin typeface="+mj-lt"/>
              </a:rPr>
              <a:t>(Time Series Part)</a:t>
            </a:r>
            <a:endParaRPr lang="en-US" sz="2800" b="1" dirty="0"/>
          </a:p>
          <a:p>
            <a:pPr marL="0" indent="0">
              <a:buNone/>
            </a:pPr>
            <a:r>
              <a:rPr lang="en-US" sz="1100" b="1" dirty="0"/>
              <a:t> </a:t>
            </a:r>
            <a:r>
              <a:rPr lang="en-IN" sz="2400" b="1" i="0" dirty="0">
                <a:effectLst/>
                <a:latin typeface="+mj-lt"/>
              </a:rPr>
              <a:t>How funding changed in 2015-2017 when it reached the p</a:t>
            </a:r>
            <a:r>
              <a:rPr lang="en-IN" sz="2400" b="1" dirty="0">
                <a:latin typeface="+mj-lt"/>
              </a:rPr>
              <a:t>eak monthly and quarterly wise?</a:t>
            </a:r>
          </a:p>
          <a:p>
            <a:pPr marL="0" indent="0">
              <a:buNone/>
            </a:pPr>
            <a:r>
              <a:rPr lang="en-IN" sz="2400" b="1" i="0" dirty="0">
                <a:solidFill>
                  <a:schemeClr val="tx1"/>
                </a:solidFill>
                <a:effectLst/>
                <a:latin typeface="+mj-lt"/>
              </a:rPr>
              <a:t>2015:</a:t>
            </a:r>
          </a:p>
          <a:p>
            <a:pPr marL="0" indent="0">
              <a:buNone/>
            </a:pPr>
            <a:r>
              <a:rPr lang="en-IN" sz="2400" b="1" dirty="0">
                <a:solidFill>
                  <a:schemeClr val="tx1"/>
                </a:solidFill>
                <a:latin typeface="+mj-lt"/>
              </a:rPr>
              <a:t>  </a:t>
            </a:r>
            <a:endParaRPr lang="en-IN" sz="2400" b="1" i="0" dirty="0">
              <a:solidFill>
                <a:schemeClr val="tx1"/>
              </a:solidFill>
              <a:effectLst/>
              <a:latin typeface="+mj-lt"/>
            </a:endParaRPr>
          </a:p>
          <a:p>
            <a:pPr marL="0" indent="0">
              <a:buNone/>
            </a:pPr>
            <a:endParaRPr lang="en-US" dirty="0"/>
          </a:p>
        </p:txBody>
      </p:sp>
      <p:pic>
        <p:nvPicPr>
          <p:cNvPr id="4" name="Picture 3">
            <a:extLst>
              <a:ext uri="{FF2B5EF4-FFF2-40B4-BE49-F238E27FC236}">
                <a16:creationId xmlns:a16="http://schemas.microsoft.com/office/drawing/2014/main" id="{64896755-D493-4229-BA71-B57384CCFD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5927" y="3429000"/>
            <a:ext cx="7417720" cy="2757196"/>
          </a:xfrm>
          <a:prstGeom prst="rect">
            <a:avLst/>
          </a:prstGeom>
          <a:noFill/>
          <a:ln>
            <a:noFill/>
          </a:ln>
        </p:spPr>
      </p:pic>
    </p:spTree>
    <p:extLst>
      <p:ext uri="{BB962C8B-B14F-4D97-AF65-F5344CB8AC3E}">
        <p14:creationId xmlns:p14="http://schemas.microsoft.com/office/powerpoint/2010/main" val="1540764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2701F2-F6B5-4D5E-8435-FEFB588CDA0A}"/>
              </a:ext>
            </a:extLst>
          </p:cNvPr>
          <p:cNvSpPr txBox="1"/>
          <p:nvPr/>
        </p:nvSpPr>
        <p:spPr>
          <a:xfrm>
            <a:off x="951722" y="625151"/>
            <a:ext cx="9881119" cy="3323987"/>
          </a:xfrm>
          <a:prstGeom prst="rect">
            <a:avLst/>
          </a:prstGeom>
          <a:noFill/>
        </p:spPr>
        <p:txBody>
          <a:bodyPr wrap="square" rtlCol="0">
            <a:spAutoFit/>
          </a:bodyPr>
          <a:lstStyle/>
          <a:p>
            <a:r>
              <a:rPr lang="en-US" sz="4400" b="1" dirty="0">
                <a:solidFill>
                  <a:schemeClr val="accent1"/>
                </a:solidFill>
              </a:rPr>
              <a:t>5. Result Analysis</a:t>
            </a:r>
          </a:p>
          <a:p>
            <a:endParaRPr lang="en-US" dirty="0"/>
          </a:p>
          <a:p>
            <a:r>
              <a:rPr lang="en-US" dirty="0"/>
              <a:t>  </a:t>
            </a:r>
            <a:r>
              <a:rPr lang="en-US" sz="2800" b="1" i="0" dirty="0">
                <a:solidFill>
                  <a:schemeClr val="tx1"/>
                </a:solidFill>
                <a:effectLst/>
                <a:latin typeface="+mj-lt"/>
              </a:rPr>
              <a:t>(Time Series Part)</a:t>
            </a:r>
          </a:p>
          <a:p>
            <a:endParaRPr lang="en-US" sz="2800" b="1" dirty="0">
              <a:latin typeface="+mj-lt"/>
            </a:endParaRPr>
          </a:p>
          <a:p>
            <a:r>
              <a:rPr lang="en-US" sz="2800" b="1" dirty="0">
                <a:latin typeface="+mj-lt"/>
              </a:rPr>
              <a:t>  </a:t>
            </a:r>
            <a:r>
              <a:rPr lang="en-IN" sz="2800" b="1" i="0" dirty="0">
                <a:solidFill>
                  <a:schemeClr val="tx1"/>
                </a:solidFill>
                <a:effectLst/>
                <a:latin typeface="+mj-lt"/>
              </a:rPr>
              <a:t>2015:</a:t>
            </a:r>
          </a:p>
          <a:p>
            <a:endParaRPr lang="en-US" sz="2800" b="1" dirty="0"/>
          </a:p>
          <a:p>
            <a:endParaRPr lang="en-US" dirty="0"/>
          </a:p>
          <a:p>
            <a:endParaRPr lang="en-US" dirty="0"/>
          </a:p>
        </p:txBody>
      </p:sp>
      <p:pic>
        <p:nvPicPr>
          <p:cNvPr id="5" name="Picture 4">
            <a:extLst>
              <a:ext uri="{FF2B5EF4-FFF2-40B4-BE49-F238E27FC236}">
                <a16:creationId xmlns:a16="http://schemas.microsoft.com/office/drawing/2014/main" id="{C9B136E9-6021-42D4-8229-499FFED2BA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330" y="3351673"/>
            <a:ext cx="8106450" cy="2302678"/>
          </a:xfrm>
          <a:prstGeom prst="rect">
            <a:avLst/>
          </a:prstGeom>
          <a:noFill/>
          <a:ln>
            <a:noFill/>
          </a:ln>
        </p:spPr>
      </p:pic>
    </p:spTree>
    <p:extLst>
      <p:ext uri="{BB962C8B-B14F-4D97-AF65-F5344CB8AC3E}">
        <p14:creationId xmlns:p14="http://schemas.microsoft.com/office/powerpoint/2010/main" val="2070915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A7802B-EC25-411C-9D46-45D88D09FEF6}"/>
              </a:ext>
            </a:extLst>
          </p:cNvPr>
          <p:cNvSpPr txBox="1"/>
          <p:nvPr/>
        </p:nvSpPr>
        <p:spPr>
          <a:xfrm>
            <a:off x="933061" y="457200"/>
            <a:ext cx="6792686" cy="1754326"/>
          </a:xfrm>
          <a:prstGeom prst="rect">
            <a:avLst/>
          </a:prstGeom>
          <a:noFill/>
        </p:spPr>
        <p:txBody>
          <a:bodyPr wrap="square" rtlCol="0">
            <a:spAutoFit/>
          </a:bodyPr>
          <a:lstStyle/>
          <a:p>
            <a:r>
              <a:rPr lang="en-US" sz="4400" b="1" dirty="0">
                <a:solidFill>
                  <a:schemeClr val="accent1"/>
                </a:solidFill>
              </a:rPr>
              <a:t>5. Result Analysis</a:t>
            </a:r>
          </a:p>
          <a:p>
            <a:endParaRPr lang="en-US" dirty="0"/>
          </a:p>
          <a:p>
            <a:r>
              <a:rPr lang="en-US" sz="2400" dirty="0"/>
              <a:t>  </a:t>
            </a:r>
            <a:r>
              <a:rPr lang="en-US" sz="2400" b="1" dirty="0">
                <a:latin typeface="+mj-lt"/>
              </a:rPr>
              <a:t> </a:t>
            </a:r>
            <a:r>
              <a:rPr lang="en-IN" sz="2800" b="1" i="0" dirty="0">
                <a:solidFill>
                  <a:schemeClr val="tx1"/>
                </a:solidFill>
                <a:effectLst/>
                <a:latin typeface="+mj-lt"/>
              </a:rPr>
              <a:t>2016:</a:t>
            </a:r>
          </a:p>
          <a:p>
            <a:endParaRPr lang="en-US" dirty="0"/>
          </a:p>
        </p:txBody>
      </p:sp>
      <p:pic>
        <p:nvPicPr>
          <p:cNvPr id="3" name="Picture 2">
            <a:extLst>
              <a:ext uri="{FF2B5EF4-FFF2-40B4-BE49-F238E27FC236}">
                <a16:creationId xmlns:a16="http://schemas.microsoft.com/office/drawing/2014/main" id="{D510DDA8-B870-48ED-89F7-2C483BAC5B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1119" y="2022968"/>
            <a:ext cx="5731510" cy="1972310"/>
          </a:xfrm>
          <a:prstGeom prst="rect">
            <a:avLst/>
          </a:prstGeom>
          <a:noFill/>
          <a:ln>
            <a:noFill/>
          </a:ln>
        </p:spPr>
      </p:pic>
      <p:pic>
        <p:nvPicPr>
          <p:cNvPr id="4" name="Picture 3">
            <a:extLst>
              <a:ext uri="{FF2B5EF4-FFF2-40B4-BE49-F238E27FC236}">
                <a16:creationId xmlns:a16="http://schemas.microsoft.com/office/drawing/2014/main" id="{D016286D-EA3E-4588-A9E3-4C41137CBD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61552" y="4193015"/>
            <a:ext cx="5731510" cy="1905635"/>
          </a:xfrm>
          <a:prstGeom prst="rect">
            <a:avLst/>
          </a:prstGeom>
          <a:noFill/>
          <a:ln>
            <a:noFill/>
          </a:ln>
        </p:spPr>
      </p:pic>
    </p:spTree>
    <p:extLst>
      <p:ext uri="{BB962C8B-B14F-4D97-AF65-F5344CB8AC3E}">
        <p14:creationId xmlns:p14="http://schemas.microsoft.com/office/powerpoint/2010/main" val="1699898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675F7-9C07-415D-8965-005C6E48A77C}"/>
              </a:ext>
            </a:extLst>
          </p:cNvPr>
          <p:cNvSpPr txBox="1"/>
          <p:nvPr/>
        </p:nvSpPr>
        <p:spPr>
          <a:xfrm>
            <a:off x="681135" y="485192"/>
            <a:ext cx="8332236" cy="1754326"/>
          </a:xfrm>
          <a:prstGeom prst="rect">
            <a:avLst/>
          </a:prstGeom>
          <a:noFill/>
        </p:spPr>
        <p:txBody>
          <a:bodyPr wrap="square" rtlCol="0">
            <a:spAutoFit/>
          </a:bodyPr>
          <a:lstStyle/>
          <a:p>
            <a:r>
              <a:rPr lang="en-US" sz="4400" b="1" dirty="0">
                <a:solidFill>
                  <a:schemeClr val="accent1"/>
                </a:solidFill>
              </a:rPr>
              <a:t>5. Result Analysis</a:t>
            </a:r>
          </a:p>
          <a:p>
            <a:endParaRPr lang="en-US" dirty="0"/>
          </a:p>
          <a:p>
            <a:r>
              <a:rPr lang="en-US" sz="2800" dirty="0"/>
              <a:t>  </a:t>
            </a:r>
            <a:r>
              <a:rPr lang="en-US" sz="2800" b="1" dirty="0">
                <a:latin typeface="+mj-lt"/>
              </a:rPr>
              <a:t> </a:t>
            </a:r>
            <a:r>
              <a:rPr lang="en-IN" sz="2800" b="1" i="0" dirty="0">
                <a:solidFill>
                  <a:schemeClr val="tx1"/>
                </a:solidFill>
                <a:effectLst/>
                <a:latin typeface="+mj-lt"/>
              </a:rPr>
              <a:t>2017:</a:t>
            </a:r>
          </a:p>
          <a:p>
            <a:endParaRPr lang="en-US" dirty="0"/>
          </a:p>
        </p:txBody>
      </p:sp>
      <p:pic>
        <p:nvPicPr>
          <p:cNvPr id="3" name="Picture 2">
            <a:extLst>
              <a:ext uri="{FF2B5EF4-FFF2-40B4-BE49-F238E27FC236}">
                <a16:creationId xmlns:a16="http://schemas.microsoft.com/office/drawing/2014/main" id="{A32D0CB7-658D-4B22-975F-925F899279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82376" y="1997159"/>
            <a:ext cx="5731510" cy="2154555"/>
          </a:xfrm>
          <a:prstGeom prst="rect">
            <a:avLst/>
          </a:prstGeom>
          <a:noFill/>
          <a:ln>
            <a:noFill/>
          </a:ln>
        </p:spPr>
      </p:pic>
      <p:pic>
        <p:nvPicPr>
          <p:cNvPr id="4" name="Picture 3">
            <a:extLst>
              <a:ext uri="{FF2B5EF4-FFF2-40B4-BE49-F238E27FC236}">
                <a16:creationId xmlns:a16="http://schemas.microsoft.com/office/drawing/2014/main" id="{E5537C55-9909-4B84-9BF5-61E48FBBD5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03673" y="4411579"/>
            <a:ext cx="5731510" cy="1886585"/>
          </a:xfrm>
          <a:prstGeom prst="rect">
            <a:avLst/>
          </a:prstGeom>
          <a:noFill/>
          <a:ln>
            <a:noFill/>
          </a:ln>
        </p:spPr>
      </p:pic>
    </p:spTree>
    <p:extLst>
      <p:ext uri="{BB962C8B-B14F-4D97-AF65-F5344CB8AC3E}">
        <p14:creationId xmlns:p14="http://schemas.microsoft.com/office/powerpoint/2010/main" val="47123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4" name="Picture 10" descr="See the source image">
            <a:extLst>
              <a:ext uri="{FF2B5EF4-FFF2-40B4-BE49-F238E27FC236}">
                <a16:creationId xmlns:a16="http://schemas.microsoft.com/office/drawing/2014/main" id="{3D3CCA63-A207-4CB7-87FE-63D33CB32F5F}"/>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6122" b="960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EE7CBB-B9D4-4FFC-B4B8-67E49AD95DBC}"/>
              </a:ext>
            </a:extLst>
          </p:cNvPr>
          <p:cNvSpPr>
            <a:spLocks noGrp="1"/>
          </p:cNvSpPr>
          <p:nvPr>
            <p:ph type="title"/>
          </p:nvPr>
        </p:nvSpPr>
        <p:spPr/>
        <p:txBody>
          <a:bodyPr>
            <a:normAutofit/>
          </a:bodyPr>
          <a:lstStyle/>
          <a:p>
            <a:r>
              <a:rPr lang="en-US" dirty="0">
                <a:solidFill>
                  <a:schemeClr val="accent1">
                    <a:lumMod val="60000"/>
                    <a:lumOff val="40000"/>
                  </a:schemeClr>
                </a:solidFill>
              </a:rPr>
              <a:t>1. Introduction</a:t>
            </a: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6714FE22-5A9D-4E9C-8A0E-2600F648CEE4}"/>
              </a:ext>
            </a:extLst>
          </p:cNvPr>
          <p:cNvSpPr>
            <a:spLocks noGrp="1"/>
          </p:cNvSpPr>
          <p:nvPr>
            <p:ph idx="1"/>
          </p:nvPr>
        </p:nvSpPr>
        <p:spPr>
          <a:xfrm>
            <a:off x="1610543" y="2098992"/>
            <a:ext cx="8595360" cy="4351337"/>
          </a:xfrm>
        </p:spPr>
        <p:txBody>
          <a:bodyPr>
            <a:normAutofit/>
          </a:bodyPr>
          <a:lstStyle/>
          <a:p>
            <a:r>
              <a:rPr lang="en-US" sz="4000" b="1">
                <a:solidFill>
                  <a:schemeClr val="accent1">
                    <a:lumMod val="60000"/>
                    <a:lumOff val="40000"/>
                  </a:schemeClr>
                </a:solidFill>
              </a:rPr>
              <a:t>Title</a:t>
            </a:r>
            <a:r>
              <a:rPr lang="en-US" sz="4000"/>
              <a:t> -  Indian Startup Funding Trends</a:t>
            </a:r>
          </a:p>
          <a:p>
            <a:r>
              <a:rPr lang="en-US" sz="4000" b="1">
                <a:solidFill>
                  <a:schemeClr val="accent1">
                    <a:lumMod val="60000"/>
                    <a:lumOff val="40000"/>
                  </a:schemeClr>
                </a:solidFill>
              </a:rPr>
              <a:t>Broad Area</a:t>
            </a:r>
            <a:r>
              <a:rPr lang="en-US" sz="4000">
                <a:solidFill>
                  <a:schemeClr val="accent1">
                    <a:lumMod val="60000"/>
                    <a:lumOff val="40000"/>
                  </a:schemeClr>
                </a:solidFill>
              </a:rPr>
              <a:t> </a:t>
            </a:r>
            <a:r>
              <a:rPr lang="en-US" sz="4000"/>
              <a:t>– Analyzing investment pattern for Indian Startup ecosystem</a:t>
            </a:r>
            <a:endParaRPr lang="en-US" sz="4000" dirty="0"/>
          </a:p>
        </p:txBody>
      </p:sp>
      <p:sp>
        <p:nvSpPr>
          <p:cNvPr id="4" name="AutoShape 8" descr="See the source image">
            <a:extLst>
              <a:ext uri="{FF2B5EF4-FFF2-40B4-BE49-F238E27FC236}">
                <a16:creationId xmlns:a16="http://schemas.microsoft.com/office/drawing/2014/main" id="{8512FF89-4489-45A0-B86F-C15268CE251A}"/>
              </a:ext>
            </a:extLst>
          </p:cNvPr>
          <p:cNvSpPr>
            <a:spLocks noChangeAspect="1" noChangeArrowheads="1"/>
          </p:cNvSpPr>
          <p:nvPr/>
        </p:nvSpPr>
        <p:spPr bwMode="auto">
          <a:xfrm>
            <a:off x="5908223" y="3507095"/>
            <a:ext cx="351607" cy="3516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62960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28C75-6ECB-45AD-AA23-6A775D976081}"/>
              </a:ext>
            </a:extLst>
          </p:cNvPr>
          <p:cNvSpPr txBox="1"/>
          <p:nvPr/>
        </p:nvSpPr>
        <p:spPr>
          <a:xfrm>
            <a:off x="755779" y="0"/>
            <a:ext cx="9638523" cy="6632393"/>
          </a:xfrm>
          <a:prstGeom prst="rect">
            <a:avLst/>
          </a:prstGeom>
          <a:noFill/>
        </p:spPr>
        <p:txBody>
          <a:bodyPr wrap="square" rtlCol="0">
            <a:spAutoFit/>
          </a:bodyPr>
          <a:lstStyle/>
          <a:p>
            <a:r>
              <a:rPr lang="en-US" sz="4000" b="1" dirty="0">
                <a:solidFill>
                  <a:schemeClr val="accent1"/>
                </a:solidFill>
              </a:rPr>
              <a:t>6. Conclusion</a:t>
            </a:r>
          </a:p>
          <a:p>
            <a:endParaRPr lang="en-US" sz="2400" b="1" dirty="0">
              <a:solidFill>
                <a:schemeClr val="tx1">
                  <a:lumMod val="65000"/>
                  <a:lumOff val="35000"/>
                </a:schemeClr>
              </a:solidFill>
            </a:endParaRPr>
          </a:p>
          <a:p>
            <a:pPr marL="285750" marR="0" indent="-285750">
              <a:lnSpc>
                <a:spcPct val="107000"/>
              </a:lnSpc>
              <a:spcBef>
                <a:spcPts val="0"/>
              </a:spcBef>
              <a:spcAft>
                <a:spcPts val="800"/>
              </a:spcAft>
              <a:buFont typeface="Arial" panose="020B0604020202020204" pitchFamily="34" charset="0"/>
              <a:buChar char="•"/>
            </a:pPr>
            <a:r>
              <a:rPr lang="en-IN" sz="2200" dirty="0">
                <a:effectLst/>
                <a:ea typeface="Calibri" panose="020F0502020204030204" pitchFamily="34" charset="0"/>
                <a:cs typeface="Times New Roman" panose="02020603050405020304" pitchFamily="18" charset="0"/>
              </a:rPr>
              <a:t>Technology-based start-ups which provide their services to the everyday consumer are very probable to get a lot of funding.</a:t>
            </a:r>
          </a:p>
          <a:p>
            <a:pPr marL="285750" marR="0" indent="-285750">
              <a:lnSpc>
                <a:spcPct val="107000"/>
              </a:lnSpc>
              <a:spcBef>
                <a:spcPts val="0"/>
              </a:spcBef>
              <a:spcAft>
                <a:spcPts val="800"/>
              </a:spcAft>
              <a:buFont typeface="Arial" panose="020B0604020202020204" pitchFamily="34" charset="0"/>
              <a:buChar char="•"/>
            </a:pPr>
            <a:r>
              <a:rPr lang="en-IN" sz="2200" dirty="0">
                <a:effectLst/>
                <a:ea typeface="Calibri" panose="020F0502020204030204" pitchFamily="34" charset="0"/>
                <a:cs typeface="Times New Roman" panose="02020603050405020304" pitchFamily="18" charset="0"/>
              </a:rPr>
              <a:t>A large number of Start-ups based in metropolitan cities are funded, which may be due to the fact of easy accessibility to all resources. </a:t>
            </a:r>
          </a:p>
          <a:p>
            <a:pPr marL="285750" marR="0" indent="-285750">
              <a:lnSpc>
                <a:spcPct val="107000"/>
              </a:lnSpc>
              <a:spcBef>
                <a:spcPts val="0"/>
              </a:spcBef>
              <a:spcAft>
                <a:spcPts val="800"/>
              </a:spcAft>
              <a:buFont typeface="Arial" panose="020B0604020202020204" pitchFamily="34" charset="0"/>
              <a:buChar char="•"/>
            </a:pPr>
            <a:r>
              <a:rPr lang="en-IN" sz="2200" dirty="0">
                <a:effectLst/>
                <a:ea typeface="Calibri" panose="020F0502020204030204" pitchFamily="34" charset="0"/>
                <a:cs typeface="Times New Roman" panose="02020603050405020304" pitchFamily="18" charset="0"/>
              </a:rPr>
              <a:t>Most of the fundings are either of Private Equity and Seed Funding type.</a:t>
            </a:r>
            <a:endParaRPr lang="en-US" sz="2200" dirty="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IN" sz="2200" dirty="0">
                <a:effectLst/>
                <a:ea typeface="Calibri" panose="020F0502020204030204" pitchFamily="34" charset="0"/>
                <a:cs typeface="Times New Roman" panose="02020603050405020304" pitchFamily="18" charset="0"/>
              </a:rPr>
              <a:t>Ratan Tata, Indian Angel Network, and </a:t>
            </a:r>
            <a:r>
              <a:rPr lang="en-IN" sz="2200" dirty="0" err="1">
                <a:effectLst/>
                <a:ea typeface="Calibri" panose="020F0502020204030204" pitchFamily="34" charset="0"/>
                <a:cs typeface="Times New Roman" panose="02020603050405020304" pitchFamily="18" charset="0"/>
              </a:rPr>
              <a:t>Kalaari</a:t>
            </a:r>
            <a:r>
              <a:rPr lang="en-IN" sz="2200" dirty="0">
                <a:effectLst/>
                <a:ea typeface="Calibri" panose="020F0502020204030204" pitchFamily="34" charset="0"/>
                <a:cs typeface="Times New Roman" panose="02020603050405020304" pitchFamily="18" charset="0"/>
              </a:rPr>
              <a:t> Capital are some of the top investors in the Indian </a:t>
            </a:r>
            <a:r>
              <a:rPr lang="en-IN" sz="2200" dirty="0" err="1">
                <a:effectLst/>
                <a:ea typeface="Calibri" panose="020F0502020204030204" pitchFamily="34" charset="0"/>
                <a:cs typeface="Times New Roman" panose="02020603050405020304" pitchFamily="18" charset="0"/>
              </a:rPr>
              <a:t>startup</a:t>
            </a:r>
            <a:r>
              <a:rPr lang="en-IN" sz="2200" dirty="0">
                <a:effectLst/>
                <a:ea typeface="Calibri" panose="020F0502020204030204" pitchFamily="34" charset="0"/>
                <a:cs typeface="Times New Roman" panose="02020603050405020304" pitchFamily="18" charset="0"/>
              </a:rPr>
              <a:t> ecosystem.</a:t>
            </a:r>
            <a:endParaRPr lang="en-US" sz="2200" dirty="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IN" sz="2200" dirty="0">
                <a:effectLst/>
                <a:ea typeface="Calibri" panose="020F0502020204030204" pitchFamily="34" charset="0"/>
                <a:cs typeface="Times New Roman" panose="02020603050405020304" pitchFamily="18" charset="0"/>
              </a:rPr>
              <a:t>There was 50% relation between funded amount and number of investors per </a:t>
            </a:r>
            <a:r>
              <a:rPr lang="en-IN" sz="2200" dirty="0" err="1">
                <a:effectLst/>
                <a:ea typeface="Calibri" panose="020F0502020204030204" pitchFamily="34" charset="0"/>
                <a:cs typeface="Times New Roman" panose="02020603050405020304" pitchFamily="18" charset="0"/>
              </a:rPr>
              <a:t>startup</a:t>
            </a:r>
            <a:r>
              <a:rPr lang="en-IN" sz="2200" dirty="0">
                <a:effectLst/>
                <a:ea typeface="Calibri" panose="020F0502020204030204" pitchFamily="34" charset="0"/>
                <a:cs typeface="Times New Roman" panose="02020603050405020304" pitchFamily="18" charset="0"/>
              </a:rPr>
              <a:t>.</a:t>
            </a:r>
            <a:endParaRPr lang="en-US" sz="2200" dirty="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IN" sz="2200" dirty="0">
                <a:effectLst/>
                <a:ea typeface="Calibri" panose="020F0502020204030204" pitchFamily="34" charset="0"/>
                <a:cs typeface="Times New Roman" panose="02020603050405020304" pitchFamily="18" charset="0"/>
              </a:rPr>
              <a:t>2016 had highest amount of investments. Over the year, during some periods the funding gets increased too much like 3rd quarter in 2015, September in 2016, March to May in 2017. The period is highly unpredictable.</a:t>
            </a:r>
            <a:endParaRPr lang="en-US" sz="2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8438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AF33DC-0C8D-402A-9FA0-8EC3C94E0876}"/>
              </a:ext>
            </a:extLst>
          </p:cNvPr>
          <p:cNvSpPr txBox="1"/>
          <p:nvPr/>
        </p:nvSpPr>
        <p:spPr>
          <a:xfrm>
            <a:off x="1138335" y="923731"/>
            <a:ext cx="8966718" cy="2923877"/>
          </a:xfrm>
          <a:prstGeom prst="rect">
            <a:avLst/>
          </a:prstGeom>
          <a:noFill/>
        </p:spPr>
        <p:txBody>
          <a:bodyPr wrap="square" rtlCol="0">
            <a:spAutoFit/>
          </a:bodyPr>
          <a:lstStyle/>
          <a:p>
            <a:r>
              <a:rPr lang="en-US" sz="4400" b="1" dirty="0">
                <a:solidFill>
                  <a:schemeClr val="accent1"/>
                </a:solidFill>
              </a:rPr>
              <a:t> Future Work: </a:t>
            </a:r>
          </a:p>
          <a:p>
            <a:r>
              <a:rPr lang="en-US" sz="2800" b="1" dirty="0"/>
              <a:t>              </a:t>
            </a:r>
          </a:p>
          <a:p>
            <a:r>
              <a:rPr lang="en-US" sz="2800" b="1" dirty="0"/>
              <a:t>              </a:t>
            </a:r>
          </a:p>
          <a:p>
            <a:pPr marL="1371600" lvl="2" indent="-457200">
              <a:buFont typeface="Wingdings" panose="05000000000000000000" pitchFamily="2" charset="2"/>
              <a:buChar char="Ø"/>
            </a:pPr>
            <a:r>
              <a:rPr lang="en-IN" sz="2800" b="1" dirty="0">
                <a:solidFill>
                  <a:schemeClr val="tx1">
                    <a:lumMod val="75000"/>
                    <a:lumOff val="25000"/>
                  </a:schemeClr>
                </a:solidFill>
                <a:effectLst/>
                <a:ea typeface="Calibri" panose="020F0502020204030204" pitchFamily="34" charset="0"/>
                <a:cs typeface="Times New Roman" panose="02020603050405020304" pitchFamily="18" charset="0"/>
              </a:rPr>
              <a:t>In future we will apply machine learning algorithms for prediction analysis of fundings of start-ups.</a:t>
            </a:r>
            <a:r>
              <a:rPr lang="en-US" sz="2800" b="1" dirty="0">
                <a:solidFill>
                  <a:schemeClr val="tx1">
                    <a:lumMod val="75000"/>
                    <a:lumOff val="25000"/>
                  </a:schemeClr>
                </a:solidFill>
              </a:rPr>
              <a:t> </a:t>
            </a:r>
          </a:p>
        </p:txBody>
      </p:sp>
    </p:spTree>
    <p:extLst>
      <p:ext uri="{BB962C8B-B14F-4D97-AF65-F5344CB8AC3E}">
        <p14:creationId xmlns:p14="http://schemas.microsoft.com/office/powerpoint/2010/main" val="1296207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0AB-FDD0-46E0-ABDB-D8FC6FB77002}"/>
              </a:ext>
            </a:extLst>
          </p:cNvPr>
          <p:cNvSpPr>
            <a:spLocks noGrp="1"/>
          </p:cNvSpPr>
          <p:nvPr>
            <p:ph type="title"/>
          </p:nvPr>
        </p:nvSpPr>
        <p:spPr>
          <a:xfrm>
            <a:off x="1097280" y="-325159"/>
            <a:ext cx="9692640" cy="1397124"/>
          </a:xfrm>
        </p:spPr>
        <p:txBody>
          <a:bodyPr/>
          <a:lstStyle/>
          <a:p>
            <a:r>
              <a:rPr lang="en-US" dirty="0"/>
              <a:t>6. References</a:t>
            </a:r>
            <a:endParaRPr lang="en-IN" dirty="0"/>
          </a:p>
        </p:txBody>
      </p:sp>
      <p:sp>
        <p:nvSpPr>
          <p:cNvPr id="3" name="Content Placeholder 2">
            <a:extLst>
              <a:ext uri="{FF2B5EF4-FFF2-40B4-BE49-F238E27FC236}">
                <a16:creationId xmlns:a16="http://schemas.microsoft.com/office/drawing/2014/main" id="{41B2FE69-A2BA-4AC2-8C66-098904E02C4B}"/>
              </a:ext>
            </a:extLst>
          </p:cNvPr>
          <p:cNvSpPr>
            <a:spLocks noGrp="1"/>
          </p:cNvSpPr>
          <p:nvPr>
            <p:ph idx="1"/>
          </p:nvPr>
        </p:nvSpPr>
        <p:spPr>
          <a:xfrm>
            <a:off x="673428" y="1253331"/>
            <a:ext cx="10308704" cy="5212783"/>
          </a:xfrm>
        </p:spPr>
        <p:txBody>
          <a:bodyPr>
            <a:normAutofit/>
          </a:bodyPr>
          <a:lstStyle/>
          <a:p>
            <a:pPr lvl="1"/>
            <a:r>
              <a:rPr lang="en-IN" sz="2400" b="0" i="0" dirty="0">
                <a:solidFill>
                  <a:schemeClr val="tx1"/>
                </a:solidFill>
                <a:effectLst/>
                <a:hlinkClick r:id="rId2"/>
              </a:rPr>
              <a:t>https://towardsdatascience.com/</a:t>
            </a:r>
            <a:endParaRPr lang="en-IN" sz="2400" b="0" i="0" dirty="0">
              <a:solidFill>
                <a:schemeClr val="tx1"/>
              </a:solidFill>
              <a:effectLst/>
            </a:endParaRPr>
          </a:p>
          <a:p>
            <a:pPr lvl="1"/>
            <a:r>
              <a:rPr lang="en-IN" sz="2400" b="0" i="0" dirty="0">
                <a:solidFill>
                  <a:schemeClr val="tx1"/>
                </a:solidFill>
                <a:effectLst/>
                <a:hlinkClick r:id="rId3"/>
              </a:rPr>
              <a:t>https://www.kaggle.com/</a:t>
            </a:r>
            <a:endParaRPr lang="en-IN" sz="2400" dirty="0">
              <a:solidFill>
                <a:schemeClr val="tx1"/>
              </a:solidFill>
            </a:endParaRPr>
          </a:p>
          <a:p>
            <a:pPr lvl="1"/>
            <a:r>
              <a:rPr lang="en-IN" sz="2400" b="0" i="0" dirty="0">
                <a:solidFill>
                  <a:schemeClr val="tx1"/>
                </a:solidFill>
                <a:effectLst/>
                <a:hlinkClick r:id="rId4"/>
              </a:rPr>
              <a:t>https://www.analyticsvidhya.com/blog/2022/01/10-best-data-science-websites-to-find-datasets-for-your-next-ds-project/</a:t>
            </a:r>
            <a:endParaRPr lang="en-IN" sz="2400" b="0" i="0" dirty="0">
              <a:solidFill>
                <a:schemeClr val="tx1"/>
              </a:solidFill>
              <a:effectLst/>
            </a:endParaRPr>
          </a:p>
          <a:p>
            <a:pPr lvl="1"/>
            <a:r>
              <a:rPr lang="en-IN" sz="2400" b="0" i="0" dirty="0">
                <a:solidFill>
                  <a:schemeClr val="tx1"/>
                </a:solidFill>
                <a:effectLst/>
                <a:hlinkClick r:id="rId5"/>
              </a:rPr>
              <a:t>https://www.irjet.net/archives/V5/i11/IRJET-V5I11297.pdf</a:t>
            </a:r>
            <a:endParaRPr lang="en-IN" sz="2400" dirty="0">
              <a:solidFill>
                <a:schemeClr val="tx1"/>
              </a:solidFill>
            </a:endParaRPr>
          </a:p>
          <a:p>
            <a:pPr lvl="1"/>
            <a:r>
              <a:rPr lang="en-IN" sz="2400" b="0" i="0" dirty="0">
                <a:solidFill>
                  <a:schemeClr val="tx1"/>
                </a:solidFill>
                <a:effectLst/>
                <a:hlinkClick r:id="rId6"/>
              </a:rPr>
              <a:t>https://www.statisticssolutions.com/free-resources/directory-of-statistical-analyses/time-series-analysis/</a:t>
            </a:r>
            <a:endParaRPr lang="en-IN" sz="2400" b="0" i="0" dirty="0">
              <a:solidFill>
                <a:schemeClr val="tx1"/>
              </a:solidFill>
              <a:effectLst/>
            </a:endParaRPr>
          </a:p>
          <a:p>
            <a:pPr lvl="1"/>
            <a:r>
              <a:rPr lang="en-IN" sz="2400" b="0" i="0" dirty="0">
                <a:solidFill>
                  <a:schemeClr val="tx1"/>
                </a:solidFill>
                <a:effectLst/>
                <a:hlinkClick r:id="rId7"/>
              </a:rPr>
              <a:t>https://www.coursera.org/in</a:t>
            </a:r>
            <a:endParaRPr lang="en-IN" sz="2400" b="0" i="0" dirty="0">
              <a:solidFill>
                <a:schemeClr val="tx1"/>
              </a:solidFill>
              <a:effectLst/>
            </a:endParaRPr>
          </a:p>
          <a:p>
            <a:pPr lvl="1"/>
            <a:r>
              <a:rPr lang="en-IN" sz="2400" u="sng" dirty="0">
                <a:solidFill>
                  <a:srgbClr val="0563C1"/>
                </a:solidFill>
                <a:effectLst/>
                <a:ea typeface="Calibri" panose="020F0502020204030204" pitchFamily="34" charset="0"/>
                <a:cs typeface="Times New Roman" panose="02020603050405020304" pitchFamily="18" charset="0"/>
                <a:hlinkClick r:id="rId6"/>
              </a:rPr>
              <a:t>https://www.statisticssolutions.com/free-resources/directory-of-statistical-analyses/time-series-analysis/</a:t>
            </a:r>
            <a:endParaRPr lang="en-IN" sz="2400" u="sng" dirty="0">
              <a:solidFill>
                <a:srgbClr val="0563C1"/>
              </a:solidFill>
              <a:effectLst/>
              <a:ea typeface="Calibri" panose="020F0502020204030204" pitchFamily="34" charset="0"/>
              <a:cs typeface="Times New Roman" panose="02020603050405020304" pitchFamily="18" charset="0"/>
            </a:endParaRPr>
          </a:p>
          <a:p>
            <a:pPr lvl="1"/>
            <a:r>
              <a:rPr lang="en-IN" sz="2400" u="sng" dirty="0">
                <a:solidFill>
                  <a:srgbClr val="0563C1"/>
                </a:solidFill>
                <a:effectLst/>
                <a:ea typeface="Calibri" panose="020F0502020204030204" pitchFamily="34" charset="0"/>
                <a:cs typeface="Times New Roman" panose="02020603050405020304" pitchFamily="18" charset="0"/>
                <a:hlinkClick r:id="rId8"/>
              </a:rPr>
              <a:t>https://en.wikipedia.org/wiki/List_of_unicorn_startup_companies</a:t>
            </a:r>
            <a:endParaRPr lang="en-IN" sz="2400" u="sng" dirty="0">
              <a:solidFill>
                <a:srgbClr val="0563C1"/>
              </a:solidFill>
              <a:effectLst/>
              <a:ea typeface="Calibri" panose="020F0502020204030204" pitchFamily="34" charset="0"/>
              <a:cs typeface="Times New Roman" panose="02020603050405020304" pitchFamily="18" charset="0"/>
            </a:endParaRPr>
          </a:p>
          <a:p>
            <a:pPr lvl="1"/>
            <a:r>
              <a:rPr lang="en-IN" sz="2400" u="sng" dirty="0">
                <a:solidFill>
                  <a:srgbClr val="0563C1"/>
                </a:solidFill>
                <a:effectLst/>
                <a:ea typeface="Calibri" panose="020F0502020204030204" pitchFamily="34" charset="0"/>
                <a:cs typeface="Times New Roman" panose="02020603050405020304" pitchFamily="18" charset="0"/>
                <a:hlinkClick r:id="rId9"/>
              </a:rPr>
              <a:t>https://en.wikipedia.org/wiki/Timeline_of_Indian_startup_ecosystem</a:t>
            </a:r>
            <a:endParaRPr lang="en-US" sz="2400" dirty="0">
              <a:effectLst/>
              <a:ea typeface="Calibri" panose="020F0502020204030204" pitchFamily="34" charset="0"/>
              <a:cs typeface="Times New Roman" panose="02020603050405020304" pitchFamily="18" charset="0"/>
            </a:endParaRPr>
          </a:p>
          <a:p>
            <a:pPr lvl="1"/>
            <a:endParaRPr lang="en-IN" sz="2400" u="sng" dirty="0">
              <a:solidFill>
                <a:srgbClr val="0563C1"/>
              </a:solidFill>
              <a:effectLst/>
              <a:ea typeface="Calibri" panose="020F0502020204030204" pitchFamily="34" charset="0"/>
              <a:cs typeface="Times New Roman" panose="02020603050405020304" pitchFamily="18" charset="0"/>
            </a:endParaRPr>
          </a:p>
          <a:p>
            <a:pPr lvl="1"/>
            <a:endParaRPr lang="en-US" sz="2400" dirty="0">
              <a:effectLst/>
              <a:ea typeface="Calibri" panose="020F0502020204030204" pitchFamily="34" charset="0"/>
              <a:cs typeface="Times New Roman" panose="02020603050405020304" pitchFamily="18" charset="0"/>
            </a:endParaRPr>
          </a:p>
          <a:p>
            <a:pPr lvl="1"/>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sz="2400" b="0" i="0" dirty="0">
              <a:solidFill>
                <a:schemeClr val="tx1"/>
              </a:solidFill>
              <a:effectLst/>
              <a:latin typeface="+mj-lt"/>
            </a:endParaRPr>
          </a:p>
          <a:p>
            <a:pPr lvl="1"/>
            <a:endParaRPr lang="en-IN" sz="2400" b="0" i="0" dirty="0">
              <a:solidFill>
                <a:schemeClr val="tx1"/>
              </a:solidFill>
              <a:effectLst/>
              <a:latin typeface="+mj-lt"/>
            </a:endParaRPr>
          </a:p>
          <a:p>
            <a:pPr lvl="1"/>
            <a:endParaRPr lang="en-IN" sz="2400" b="0" i="0" dirty="0">
              <a:solidFill>
                <a:schemeClr val="tx1"/>
              </a:solidFill>
              <a:effectLst/>
              <a:latin typeface="+mj-lt"/>
            </a:endParaRPr>
          </a:p>
          <a:p>
            <a:pPr lvl="1"/>
            <a:endParaRPr lang="en-IN" sz="2400" b="0" i="0" dirty="0">
              <a:solidFill>
                <a:schemeClr val="tx1"/>
              </a:solidFill>
              <a:effectLst/>
              <a:latin typeface="+mj-lt"/>
            </a:endParaRPr>
          </a:p>
          <a:p>
            <a:pPr marL="0" indent="0">
              <a:buNone/>
            </a:pPr>
            <a:endParaRPr lang="en-IN" sz="1800" dirty="0"/>
          </a:p>
        </p:txBody>
      </p:sp>
      <p:sp>
        <p:nvSpPr>
          <p:cNvPr id="5" name="AutoShape 4">
            <a:extLst>
              <a:ext uri="{FF2B5EF4-FFF2-40B4-BE49-F238E27FC236}">
                <a16:creationId xmlns:a16="http://schemas.microsoft.com/office/drawing/2014/main" id="{1D1C2E38-880D-428C-A9FA-3CA95267CA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42304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7239-5B08-4E63-A737-825D09D87D29}"/>
              </a:ext>
            </a:extLst>
          </p:cNvPr>
          <p:cNvSpPr>
            <a:spLocks noGrp="1"/>
          </p:cNvSpPr>
          <p:nvPr>
            <p:ph type="title"/>
          </p:nvPr>
        </p:nvSpPr>
        <p:spPr>
          <a:xfrm>
            <a:off x="1249680" y="-20699"/>
            <a:ext cx="9692640" cy="1397124"/>
          </a:xfrm>
        </p:spPr>
        <p:txBody>
          <a:bodyPr/>
          <a:lstStyle/>
          <a:p>
            <a:r>
              <a:rPr lang="en-US" dirty="0"/>
              <a:t>6. References</a:t>
            </a:r>
          </a:p>
        </p:txBody>
      </p:sp>
      <p:sp>
        <p:nvSpPr>
          <p:cNvPr id="3" name="Content Placeholder 2">
            <a:extLst>
              <a:ext uri="{FF2B5EF4-FFF2-40B4-BE49-F238E27FC236}">
                <a16:creationId xmlns:a16="http://schemas.microsoft.com/office/drawing/2014/main" id="{3C28C70E-3661-489D-AA38-466CA712C249}"/>
              </a:ext>
            </a:extLst>
          </p:cNvPr>
          <p:cNvSpPr>
            <a:spLocks noGrp="1"/>
          </p:cNvSpPr>
          <p:nvPr>
            <p:ph idx="1"/>
          </p:nvPr>
        </p:nvSpPr>
        <p:spPr/>
        <p:txBody>
          <a:bodyPr>
            <a:normAutofit fontScale="92500"/>
          </a:bodyPr>
          <a:lstStyle/>
          <a:p>
            <a:pPr marL="742950" marR="0" lvl="1" indent="-285750">
              <a:lnSpc>
                <a:spcPct val="107000"/>
              </a:lnSpc>
              <a:spcBef>
                <a:spcPts val="0"/>
              </a:spcBef>
              <a:spcAft>
                <a:spcPts val="800"/>
              </a:spcAft>
              <a:buFont typeface="Wingdings 2" panose="05020102010507070707" pitchFamily="18" charset="2"/>
              <a:buChar char=""/>
              <a:tabLst>
                <a:tab pos="914400" algn="l"/>
              </a:tabLst>
            </a:pPr>
            <a:r>
              <a:rPr lang="en-IN" sz="2400" u="sng" dirty="0">
                <a:solidFill>
                  <a:srgbClr val="0563C1"/>
                </a:solidFill>
                <a:effectLst/>
                <a:ea typeface="Calibri" panose="020F0502020204030204" pitchFamily="34" charset="0"/>
                <a:cs typeface="Times New Roman" panose="02020603050405020304" pitchFamily="18" charset="0"/>
                <a:hlinkClick r:id="rId2"/>
              </a:rPr>
              <a:t>https://www.investopedia.com/ask/answers/032515/what-does-it-mean-if-correlation-coefficient-positive-negative-or-zero.asp</a:t>
            </a:r>
            <a:endParaRPr lang="en-US" sz="24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2" panose="05020102010507070707" pitchFamily="18" charset="2"/>
              <a:buChar char=""/>
              <a:tabLst>
                <a:tab pos="914400" algn="l"/>
              </a:tabLst>
            </a:pPr>
            <a:r>
              <a:rPr lang="en-IN" sz="2400" u="sng" dirty="0">
                <a:solidFill>
                  <a:srgbClr val="0563C1"/>
                </a:solidFill>
                <a:effectLst/>
                <a:ea typeface="Calibri" panose="020F0502020204030204" pitchFamily="34" charset="0"/>
                <a:cs typeface="Times New Roman" panose="02020603050405020304" pitchFamily="18" charset="0"/>
                <a:hlinkClick r:id="rId3"/>
              </a:rPr>
              <a:t>https://www.investopedia.com/terms/t/timeseries.asp</a:t>
            </a:r>
            <a:endParaRPr lang="en-US" sz="24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2" panose="05020102010507070707" pitchFamily="18" charset="2"/>
              <a:buChar char=""/>
              <a:tabLst>
                <a:tab pos="914400" algn="l"/>
              </a:tabLst>
            </a:pPr>
            <a:r>
              <a:rPr lang="en-IN" sz="2400" u="sng" dirty="0">
                <a:solidFill>
                  <a:srgbClr val="0563C1"/>
                </a:solidFill>
                <a:effectLst/>
                <a:ea typeface="Calibri" panose="020F0502020204030204" pitchFamily="34" charset="0"/>
                <a:cs typeface="Times New Roman" panose="02020603050405020304" pitchFamily="18" charset="0"/>
                <a:hlinkClick r:id="rId4"/>
              </a:rPr>
              <a:t>https://www.machinelearningplus.com/time-series/time-series-analysis-python/</a:t>
            </a:r>
            <a:endParaRPr lang="en-US" sz="24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2" panose="05020102010507070707" pitchFamily="18" charset="2"/>
              <a:buChar char=""/>
              <a:tabLst>
                <a:tab pos="914400" algn="l"/>
              </a:tabLst>
            </a:pPr>
            <a:r>
              <a:rPr lang="en-IN" sz="2400" u="sng" dirty="0">
                <a:solidFill>
                  <a:srgbClr val="0563C1"/>
                </a:solidFill>
                <a:effectLst/>
                <a:ea typeface="Calibri" panose="020F0502020204030204" pitchFamily="34" charset="0"/>
                <a:cs typeface="Times New Roman" panose="02020603050405020304" pitchFamily="18" charset="0"/>
                <a:hlinkClick r:id="rId5"/>
              </a:rPr>
              <a:t>https://www.startupindia.gov.in/content/sih/en/international/go-to-market-guide/indian-startup-ecosystem.html</a:t>
            </a:r>
            <a:endParaRPr lang="en-US" sz="24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2" panose="05020102010507070707" pitchFamily="18" charset="2"/>
              <a:buChar char=""/>
              <a:tabLst>
                <a:tab pos="914400" algn="l"/>
              </a:tabLst>
            </a:pPr>
            <a:r>
              <a:rPr lang="en-IN" sz="2400" u="sng" dirty="0">
                <a:solidFill>
                  <a:srgbClr val="0563C1"/>
                </a:solidFill>
                <a:effectLst/>
                <a:ea typeface="Calibri" panose="020F0502020204030204" pitchFamily="34" charset="0"/>
                <a:cs typeface="Times New Roman" panose="02020603050405020304" pitchFamily="18" charset="0"/>
                <a:hlinkClick r:id="rId6"/>
              </a:rPr>
              <a:t>https://yourstory.com/2022/02/coming-age-indian-startup-ecosystem/amp</a:t>
            </a:r>
            <a:endParaRPr lang="en-US" sz="24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0902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EBB507A-4CD7-4FB2-A45B-AA83624A2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27CB19DE-D478-4EF9-A63B-D47EC43BA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8" descr="See the source image">
            <a:extLst>
              <a:ext uri="{FF2B5EF4-FFF2-40B4-BE49-F238E27FC236}">
                <a16:creationId xmlns:a16="http://schemas.microsoft.com/office/drawing/2014/main" id="{9F806B52-1940-46A8-B9D0-E789981E1C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16"/>
          <a:stretch/>
        </p:blipFill>
        <p:spPr bwMode="auto">
          <a:xfrm>
            <a:off x="20" y="9341"/>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EC4B4171-0843-4DDE-B758-07EB1C323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4905EC63-0558-4691-A232-E63FDB30EC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37169" cy="6858000"/>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32" name="Rectangle 31">
            <a:extLst>
              <a:ext uri="{FF2B5EF4-FFF2-40B4-BE49-F238E27FC236}">
                <a16:creationId xmlns:a16="http://schemas.microsoft.com/office/drawing/2014/main" id="{BA3E2951-F9B8-49D7-9FCE-91545B53F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1D063BF7-E5D7-4B12-B219-AEC5C1A1785E}"/>
              </a:ext>
            </a:extLst>
          </p:cNvPr>
          <p:cNvSpPr txBox="1"/>
          <p:nvPr/>
        </p:nvSpPr>
        <p:spPr>
          <a:xfrm>
            <a:off x="3909527" y="205273"/>
            <a:ext cx="7044611" cy="6643386"/>
          </a:xfrm>
          <a:prstGeom prst="rect">
            <a:avLst/>
          </a:prstGeom>
        </p:spPr>
        <p:txBody>
          <a:bodyPr vert="horz" lIns="91440" tIns="45720" rIns="91440" bIns="45720" rtlCol="0">
            <a:normAutofit/>
          </a:bodyPr>
          <a:lstStyle/>
          <a:p>
            <a:pPr indent="-182880" defTabSz="914400">
              <a:spcAft>
                <a:spcPts val="600"/>
              </a:spcAft>
              <a:buClr>
                <a:schemeClr val="accent1"/>
              </a:buClr>
            </a:pPr>
            <a:r>
              <a:rPr lang="en-US" sz="4400" b="1" dirty="0">
                <a:solidFill>
                  <a:schemeClr val="accent1"/>
                </a:solidFill>
              </a:rPr>
              <a:t>2. Problem Statement &amp; Objectives</a:t>
            </a:r>
          </a:p>
          <a:p>
            <a:pPr indent="-182880" defTabSz="914400">
              <a:spcAft>
                <a:spcPts val="600"/>
              </a:spcAft>
              <a:buClr>
                <a:schemeClr val="accent1"/>
              </a:buClr>
            </a:pPr>
            <a:endParaRPr lang="en-US" dirty="0">
              <a:solidFill>
                <a:schemeClr val="tx1">
                  <a:lumMod val="65000"/>
                  <a:lumOff val="35000"/>
                </a:schemeClr>
              </a:solidFill>
            </a:endParaRPr>
          </a:p>
          <a:p>
            <a:pPr marL="285750" indent="-182880" defTabSz="914400">
              <a:spcAft>
                <a:spcPts val="600"/>
              </a:spcAft>
              <a:buClr>
                <a:schemeClr val="accent1"/>
              </a:buClr>
              <a:buFont typeface="Arial" panose="020B0604020202020204" pitchFamily="34" charset="0"/>
              <a:buChar char="•"/>
            </a:pPr>
            <a:r>
              <a:rPr lang="en-US" sz="2400" dirty="0"/>
              <a:t>Does location also play a role in determining the growth of a startup?</a:t>
            </a:r>
          </a:p>
          <a:p>
            <a:pPr marL="285750" indent="-182880" defTabSz="914400">
              <a:spcAft>
                <a:spcPts val="600"/>
              </a:spcAft>
              <a:buClr>
                <a:schemeClr val="accent1"/>
              </a:buClr>
              <a:buFont typeface="Arial" panose="020B0604020202020204" pitchFamily="34" charset="0"/>
              <a:buChar char="•"/>
            </a:pPr>
            <a:r>
              <a:rPr lang="en-US" sz="2400" dirty="0"/>
              <a:t>Who plays the main role in Indian startups ecosystem?</a:t>
            </a:r>
          </a:p>
          <a:p>
            <a:pPr marL="285750" indent="-182880" defTabSz="914400">
              <a:spcAft>
                <a:spcPts val="600"/>
              </a:spcAft>
              <a:buClr>
                <a:schemeClr val="accent1"/>
              </a:buClr>
              <a:buFont typeface="Arial" panose="020B0604020202020204" pitchFamily="34" charset="0"/>
              <a:buChar char="•"/>
            </a:pPr>
            <a:r>
              <a:rPr lang="en-US" sz="2400" dirty="0"/>
              <a:t>What are the different types of funding for startups?</a:t>
            </a:r>
          </a:p>
          <a:p>
            <a:pPr marL="285750" indent="-182880" defTabSz="914400">
              <a:spcAft>
                <a:spcPts val="600"/>
              </a:spcAft>
              <a:buClr>
                <a:schemeClr val="accent1"/>
              </a:buClr>
              <a:buFont typeface="Arial" panose="020B0604020202020204" pitchFamily="34" charset="0"/>
              <a:buChar char="•"/>
            </a:pPr>
            <a:r>
              <a:rPr lang="en-IN" sz="2400" b="0" i="0" dirty="0">
                <a:solidFill>
                  <a:schemeClr val="tx1"/>
                </a:solidFill>
                <a:effectLst/>
                <a:latin typeface="+mj-lt"/>
              </a:rPr>
              <a:t>Is heavy count in seed funding also means heavy amount?</a:t>
            </a:r>
          </a:p>
          <a:p>
            <a:pPr marL="285750" indent="-182880" defTabSz="914400">
              <a:spcAft>
                <a:spcPts val="600"/>
              </a:spcAft>
              <a:buClr>
                <a:schemeClr val="accent1"/>
              </a:buClr>
              <a:buFont typeface="Arial" panose="020B0604020202020204" pitchFamily="34" charset="0"/>
              <a:buChar char="•"/>
            </a:pPr>
            <a:r>
              <a:rPr lang="en-US" sz="2400" dirty="0"/>
              <a:t>Companies with most numbers of investors?</a:t>
            </a:r>
          </a:p>
          <a:p>
            <a:pPr marL="285750" indent="-182880" defTabSz="914400">
              <a:spcAft>
                <a:spcPts val="600"/>
              </a:spcAft>
              <a:buClr>
                <a:schemeClr val="accent1"/>
              </a:buClr>
              <a:buFont typeface="Arial" panose="020B0604020202020204" pitchFamily="34" charset="0"/>
              <a:buChar char="•"/>
            </a:pPr>
            <a:r>
              <a:rPr lang="en-US" sz="2400" dirty="0"/>
              <a:t>Is Funding depends on the number of investors?</a:t>
            </a:r>
          </a:p>
          <a:p>
            <a:pPr marL="285750" indent="-182880" defTabSz="914400">
              <a:spcAft>
                <a:spcPts val="600"/>
              </a:spcAft>
              <a:buClr>
                <a:schemeClr val="accent1"/>
              </a:buClr>
              <a:buFont typeface="Arial" panose="020B0604020202020204" pitchFamily="34" charset="0"/>
              <a:buChar char="•"/>
            </a:pPr>
            <a:endParaRPr lang="en-US" sz="2400" dirty="0"/>
          </a:p>
          <a:p>
            <a:pPr marL="285750" indent="-182880" defTabSz="914400">
              <a:spcAft>
                <a:spcPts val="600"/>
              </a:spcAft>
              <a:buClr>
                <a:schemeClr val="accent1"/>
              </a:buClr>
              <a:buFont typeface="Arial" panose="020B0604020202020204" pitchFamily="34" charset="0"/>
              <a:buChar char="•"/>
            </a:pPr>
            <a:endParaRPr lang="en-IN" sz="2400" b="0" i="0" dirty="0">
              <a:solidFill>
                <a:schemeClr val="tx1"/>
              </a:solidFill>
              <a:effectLst/>
              <a:latin typeface="+mj-lt"/>
            </a:endParaRPr>
          </a:p>
          <a:p>
            <a:pPr marL="285750" indent="-182880" defTabSz="914400">
              <a:spcAft>
                <a:spcPts val="600"/>
              </a:spcAft>
              <a:buClr>
                <a:schemeClr val="accent1"/>
              </a:buClr>
              <a:buFont typeface="Arial" panose="020B0604020202020204" pitchFamily="34" charset="0"/>
              <a:buChar char="•"/>
            </a:pPr>
            <a:endParaRPr lang="en-US" sz="2400" dirty="0"/>
          </a:p>
          <a:p>
            <a:pPr indent="-182880" defTabSz="914400">
              <a:spcAft>
                <a:spcPts val="600"/>
              </a:spcAft>
              <a:buClr>
                <a:schemeClr val="accent1"/>
              </a:buClr>
            </a:pPr>
            <a:endParaRPr lang="en-US" dirty="0">
              <a:solidFill>
                <a:schemeClr val="tx1">
                  <a:lumMod val="65000"/>
                  <a:lumOff val="35000"/>
                </a:schemeClr>
              </a:solidFill>
            </a:endParaRPr>
          </a:p>
        </p:txBody>
      </p:sp>
    </p:spTree>
    <p:extLst>
      <p:ext uri="{BB962C8B-B14F-4D97-AF65-F5344CB8AC3E}">
        <p14:creationId xmlns:p14="http://schemas.microsoft.com/office/powerpoint/2010/main" val="333552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0AB-FDD0-46E0-ABDB-D8FC6FB77002}"/>
              </a:ext>
            </a:extLst>
          </p:cNvPr>
          <p:cNvSpPr>
            <a:spLocks noGrp="1"/>
          </p:cNvSpPr>
          <p:nvPr>
            <p:ph type="title"/>
          </p:nvPr>
        </p:nvSpPr>
        <p:spPr>
          <a:xfrm>
            <a:off x="839755" y="-368409"/>
            <a:ext cx="10282335" cy="1320129"/>
          </a:xfrm>
        </p:spPr>
        <p:txBody>
          <a:bodyPr>
            <a:normAutofit/>
          </a:bodyPr>
          <a:lstStyle/>
          <a:p>
            <a:pPr indent="-182880" defTabSz="914400">
              <a:spcAft>
                <a:spcPts val="600"/>
              </a:spcAft>
              <a:buClr>
                <a:schemeClr val="accent1"/>
              </a:buClr>
            </a:pPr>
            <a:r>
              <a:rPr lang="en-US" dirty="0"/>
              <a:t>3. </a:t>
            </a:r>
            <a:r>
              <a:rPr lang="en-US" sz="4400" dirty="0">
                <a:solidFill>
                  <a:schemeClr val="accent1"/>
                </a:solidFill>
              </a:rPr>
              <a:t>Problem Statement &amp; Objectives</a:t>
            </a:r>
          </a:p>
        </p:txBody>
      </p:sp>
      <p:sp>
        <p:nvSpPr>
          <p:cNvPr id="3" name="Content Placeholder 2">
            <a:extLst>
              <a:ext uri="{FF2B5EF4-FFF2-40B4-BE49-F238E27FC236}">
                <a16:creationId xmlns:a16="http://schemas.microsoft.com/office/drawing/2014/main" id="{41B2FE69-A2BA-4AC2-8C66-098904E02C4B}"/>
              </a:ext>
            </a:extLst>
          </p:cNvPr>
          <p:cNvSpPr>
            <a:spLocks noGrp="1"/>
          </p:cNvSpPr>
          <p:nvPr>
            <p:ph idx="1"/>
          </p:nvPr>
        </p:nvSpPr>
        <p:spPr>
          <a:xfrm>
            <a:off x="1093921" y="1156997"/>
            <a:ext cx="10028169" cy="5467738"/>
          </a:xfrm>
        </p:spPr>
        <p:txBody>
          <a:bodyPr>
            <a:normAutofit/>
          </a:bodyPr>
          <a:lstStyle/>
          <a:p>
            <a:pPr marL="274320" lvl="1" indent="0">
              <a:buNone/>
            </a:pPr>
            <a:r>
              <a:rPr lang="en-US" sz="2400" b="1" i="0" dirty="0">
                <a:solidFill>
                  <a:schemeClr val="tx1"/>
                </a:solidFill>
                <a:effectLst/>
                <a:latin typeface="+mj-lt"/>
              </a:rPr>
              <a:t>(Time Series Part)</a:t>
            </a:r>
          </a:p>
          <a:p>
            <a:pPr lvl="1"/>
            <a:r>
              <a:rPr lang="en-IN" sz="2400" b="0" i="0" dirty="0">
                <a:solidFill>
                  <a:schemeClr val="tx1"/>
                </a:solidFill>
                <a:effectLst/>
                <a:latin typeface="+mj-lt"/>
              </a:rPr>
              <a:t>Total investments over time(in USD)</a:t>
            </a:r>
          </a:p>
          <a:p>
            <a:pPr lvl="2"/>
            <a:r>
              <a:rPr lang="en-US" sz="2200" dirty="0">
                <a:solidFill>
                  <a:schemeClr val="tx1"/>
                </a:solidFill>
                <a:latin typeface="+mj-lt"/>
              </a:rPr>
              <a:t>Year Quarter No – Year Month</a:t>
            </a:r>
          </a:p>
          <a:p>
            <a:pPr lvl="1"/>
            <a:r>
              <a:rPr lang="en-US" sz="2400" b="0" i="0" dirty="0">
                <a:solidFill>
                  <a:schemeClr val="tx1"/>
                </a:solidFill>
                <a:effectLst/>
                <a:latin typeface="+mj-lt"/>
              </a:rPr>
              <a:t>Count of Investments over time</a:t>
            </a:r>
          </a:p>
          <a:p>
            <a:pPr lvl="2"/>
            <a:r>
              <a:rPr lang="en-US" sz="2200" dirty="0">
                <a:solidFill>
                  <a:schemeClr val="tx1"/>
                </a:solidFill>
                <a:latin typeface="+mj-lt"/>
              </a:rPr>
              <a:t>Year Quarter No – Year Month</a:t>
            </a:r>
          </a:p>
          <a:p>
            <a:pPr lvl="1"/>
            <a:r>
              <a:rPr lang="en-IN" sz="2400" b="0" i="0" dirty="0">
                <a:solidFill>
                  <a:schemeClr val="tx1"/>
                </a:solidFill>
                <a:effectLst/>
                <a:latin typeface="+mj-lt"/>
              </a:rPr>
              <a:t>When funding was declared?</a:t>
            </a:r>
          </a:p>
          <a:p>
            <a:pPr lvl="1"/>
            <a:r>
              <a:rPr lang="en-IN" sz="2400" dirty="0">
                <a:solidFill>
                  <a:schemeClr val="tx1"/>
                </a:solidFill>
                <a:latin typeface="+mj-lt"/>
              </a:rPr>
              <a:t>What is the amount(in USD) start-ups are getting year quarter and year monthly wise?</a:t>
            </a:r>
            <a:endParaRPr lang="en-IN" sz="2400" b="0" i="0" dirty="0">
              <a:solidFill>
                <a:schemeClr val="tx1"/>
              </a:solidFill>
              <a:effectLst/>
              <a:latin typeface="+mj-lt"/>
            </a:endParaRPr>
          </a:p>
          <a:p>
            <a:pPr lvl="1"/>
            <a:r>
              <a:rPr lang="en-IN" sz="2400" dirty="0">
                <a:solidFill>
                  <a:schemeClr val="tx1"/>
                </a:solidFill>
                <a:latin typeface="+mj-lt"/>
              </a:rPr>
              <a:t>Total variation of funding amount per month in period of 2015-2017?</a:t>
            </a:r>
          </a:p>
          <a:p>
            <a:pPr lvl="1"/>
            <a:r>
              <a:rPr lang="en-IN" sz="2400" b="0" i="0" dirty="0">
                <a:solidFill>
                  <a:schemeClr val="tx1"/>
                </a:solidFill>
                <a:effectLst/>
                <a:latin typeface="+mj-lt"/>
              </a:rPr>
              <a:t>How funding changed in 2015-2017 when it reached the p</a:t>
            </a:r>
            <a:r>
              <a:rPr lang="en-IN" sz="2400" dirty="0">
                <a:solidFill>
                  <a:schemeClr val="tx1"/>
                </a:solidFill>
                <a:latin typeface="+mj-lt"/>
              </a:rPr>
              <a:t>eak monthly and quarterly wise?</a:t>
            </a:r>
          </a:p>
          <a:p>
            <a:pPr lvl="1"/>
            <a:r>
              <a:rPr lang="en-IN" sz="2400" b="0" i="0" dirty="0">
                <a:solidFill>
                  <a:schemeClr val="tx1"/>
                </a:solidFill>
                <a:effectLst/>
                <a:latin typeface="+mj-lt"/>
              </a:rPr>
              <a:t>How does Funding ecosys</a:t>
            </a:r>
            <a:r>
              <a:rPr lang="en-IN" sz="2400" dirty="0">
                <a:solidFill>
                  <a:schemeClr val="tx1"/>
                </a:solidFill>
                <a:latin typeface="+mj-lt"/>
              </a:rPr>
              <a:t>tem change with respect to time?</a:t>
            </a:r>
            <a:endParaRPr lang="en-IN" sz="2400" b="0" i="0" dirty="0">
              <a:solidFill>
                <a:schemeClr val="tx1"/>
              </a:solidFill>
              <a:effectLst/>
              <a:latin typeface="+mj-lt"/>
            </a:endParaRPr>
          </a:p>
          <a:p>
            <a:pPr marL="274320" lvl="1" indent="0">
              <a:buNone/>
            </a:pPr>
            <a:r>
              <a:rPr lang="en-IN" sz="2400" b="0" i="0" dirty="0">
                <a:solidFill>
                  <a:schemeClr val="tx1"/>
                </a:solidFill>
                <a:effectLst/>
                <a:latin typeface="+mj-lt"/>
              </a:rPr>
              <a:t> </a:t>
            </a:r>
          </a:p>
          <a:p>
            <a:pPr lvl="1"/>
            <a:endParaRPr lang="en-US" sz="2400" dirty="0">
              <a:solidFill>
                <a:schemeClr val="tx1"/>
              </a:solidFill>
              <a:latin typeface="+mj-lt"/>
            </a:endParaRPr>
          </a:p>
          <a:p>
            <a:pPr lvl="1"/>
            <a:endParaRPr lang="en-US" sz="2400" dirty="0">
              <a:solidFill>
                <a:schemeClr val="tx1"/>
              </a:solidFill>
              <a:latin typeface="+mj-lt"/>
            </a:endParaRPr>
          </a:p>
          <a:p>
            <a:pPr lvl="1"/>
            <a:endParaRPr lang="en-IN" sz="2400" dirty="0">
              <a:solidFill>
                <a:schemeClr val="tx1"/>
              </a:solidFill>
              <a:latin typeface="+mj-lt"/>
            </a:endParaRPr>
          </a:p>
          <a:p>
            <a:endParaRPr lang="en-IN" sz="1800" dirty="0">
              <a:solidFill>
                <a:schemeClr val="tx1"/>
              </a:solidFill>
              <a:latin typeface="+mj-lt"/>
            </a:endParaRPr>
          </a:p>
        </p:txBody>
      </p:sp>
    </p:spTree>
    <p:extLst>
      <p:ext uri="{BB962C8B-B14F-4D97-AF65-F5344CB8AC3E}">
        <p14:creationId xmlns:p14="http://schemas.microsoft.com/office/powerpoint/2010/main" val="146052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0AB-FDD0-46E0-ABDB-D8FC6FB77002}"/>
              </a:ext>
            </a:extLst>
          </p:cNvPr>
          <p:cNvSpPr>
            <a:spLocks noGrp="1"/>
          </p:cNvSpPr>
          <p:nvPr>
            <p:ph type="title"/>
          </p:nvPr>
        </p:nvSpPr>
        <p:spPr>
          <a:xfrm>
            <a:off x="1261872" y="265322"/>
            <a:ext cx="9692640" cy="1397124"/>
          </a:xfrm>
        </p:spPr>
        <p:txBody>
          <a:bodyPr/>
          <a:lstStyle/>
          <a:p>
            <a:r>
              <a:rPr lang="en-US" dirty="0"/>
              <a:t>4. Proposed Model/Diagram</a:t>
            </a:r>
            <a:endParaRPr lang="en-IN" dirty="0"/>
          </a:p>
        </p:txBody>
      </p:sp>
      <p:sp>
        <p:nvSpPr>
          <p:cNvPr id="3" name="Content Placeholder 2">
            <a:extLst>
              <a:ext uri="{FF2B5EF4-FFF2-40B4-BE49-F238E27FC236}">
                <a16:creationId xmlns:a16="http://schemas.microsoft.com/office/drawing/2014/main" id="{41B2FE69-A2BA-4AC2-8C66-098904E02C4B}"/>
              </a:ext>
            </a:extLst>
          </p:cNvPr>
          <p:cNvSpPr>
            <a:spLocks noGrp="1"/>
          </p:cNvSpPr>
          <p:nvPr>
            <p:ph idx="1"/>
          </p:nvPr>
        </p:nvSpPr>
        <p:spPr>
          <a:xfrm>
            <a:off x="1728403" y="1847461"/>
            <a:ext cx="8595360" cy="4351337"/>
          </a:xfrm>
        </p:spPr>
        <p:txBody>
          <a:bodyPr>
            <a:normAutofit/>
          </a:bodyPr>
          <a:lstStyle/>
          <a:p>
            <a:pPr marL="0" indent="0">
              <a:buNone/>
            </a:pPr>
            <a:r>
              <a:rPr lang="en-US" sz="2400" b="1" dirty="0"/>
              <a:t>Tentative Techniques:</a:t>
            </a:r>
            <a:r>
              <a:rPr lang="en-US" sz="2400" dirty="0"/>
              <a:t> </a:t>
            </a:r>
          </a:p>
          <a:p>
            <a:r>
              <a:rPr lang="en-US" sz="2400" dirty="0"/>
              <a:t>  Data Cleaning – handling missing data</a:t>
            </a:r>
          </a:p>
          <a:p>
            <a:r>
              <a:rPr lang="en-US" sz="2400" dirty="0"/>
              <a:t>  Multivariate Visualization</a:t>
            </a:r>
          </a:p>
          <a:p>
            <a:r>
              <a:rPr lang="en-US" sz="2400" dirty="0"/>
              <a:t>  Descriptive Analysis</a:t>
            </a:r>
          </a:p>
          <a:p>
            <a:r>
              <a:rPr lang="en-US" sz="2400" dirty="0"/>
              <a:t>  Time series Analysis</a:t>
            </a:r>
          </a:p>
          <a:p>
            <a:pPr marL="0" indent="0">
              <a:buNone/>
            </a:pPr>
            <a:r>
              <a:rPr lang="en-US" sz="2400" dirty="0"/>
              <a:t>         </a:t>
            </a:r>
          </a:p>
          <a:p>
            <a:pPr lvl="1"/>
            <a:endParaRPr lang="en-IN" sz="2400" dirty="0"/>
          </a:p>
          <a:p>
            <a:pPr marL="0" indent="0">
              <a:buNone/>
            </a:pPr>
            <a:endParaRPr lang="en-IN" sz="1800" dirty="0"/>
          </a:p>
        </p:txBody>
      </p:sp>
    </p:spTree>
    <p:extLst>
      <p:ext uri="{BB962C8B-B14F-4D97-AF65-F5344CB8AC3E}">
        <p14:creationId xmlns:p14="http://schemas.microsoft.com/office/powerpoint/2010/main" val="365275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0AB-FDD0-46E0-ABDB-D8FC6FB77002}"/>
              </a:ext>
            </a:extLst>
          </p:cNvPr>
          <p:cNvSpPr>
            <a:spLocks noGrp="1"/>
          </p:cNvSpPr>
          <p:nvPr>
            <p:ph type="title"/>
          </p:nvPr>
        </p:nvSpPr>
        <p:spPr>
          <a:xfrm>
            <a:off x="912328" y="-369160"/>
            <a:ext cx="9692640" cy="1397124"/>
          </a:xfrm>
        </p:spPr>
        <p:txBody>
          <a:bodyPr/>
          <a:lstStyle/>
          <a:p>
            <a:r>
              <a:rPr lang="en-US" dirty="0"/>
              <a:t>5. Result Analysis</a:t>
            </a:r>
            <a:endParaRPr lang="en-IN" dirty="0"/>
          </a:p>
        </p:txBody>
      </p:sp>
      <p:sp>
        <p:nvSpPr>
          <p:cNvPr id="3" name="Content Placeholder 2">
            <a:extLst>
              <a:ext uri="{FF2B5EF4-FFF2-40B4-BE49-F238E27FC236}">
                <a16:creationId xmlns:a16="http://schemas.microsoft.com/office/drawing/2014/main" id="{41B2FE69-A2BA-4AC2-8C66-098904E02C4B}"/>
              </a:ext>
            </a:extLst>
          </p:cNvPr>
          <p:cNvSpPr>
            <a:spLocks noGrp="1"/>
          </p:cNvSpPr>
          <p:nvPr>
            <p:ph idx="1"/>
          </p:nvPr>
        </p:nvSpPr>
        <p:spPr>
          <a:xfrm>
            <a:off x="1193533" y="1670179"/>
            <a:ext cx="9130230" cy="4351337"/>
          </a:xfrm>
        </p:spPr>
        <p:txBody>
          <a:bodyPr>
            <a:normAutofit/>
          </a:bodyPr>
          <a:lstStyle/>
          <a:p>
            <a:pPr marL="0" indent="0">
              <a:buNone/>
            </a:pPr>
            <a:r>
              <a:rPr lang="en-US" sz="2400" b="1" dirty="0"/>
              <a:t>Does location also play a role in determining the growth of a startup?</a:t>
            </a:r>
          </a:p>
          <a:p>
            <a:pPr marL="0" indent="0">
              <a:buNone/>
            </a:pPr>
            <a:endParaRPr lang="en-US" sz="2400" b="1" dirty="0"/>
          </a:p>
          <a:p>
            <a:pPr marL="0" indent="0">
              <a:buNone/>
            </a:pPr>
            <a:r>
              <a:rPr lang="en-US" sz="1800" dirty="0"/>
              <a:t>                    </a:t>
            </a:r>
          </a:p>
          <a:p>
            <a:pPr marL="0" indent="0">
              <a:buNone/>
            </a:pPr>
            <a:endParaRPr lang="en-IN" sz="1800" dirty="0"/>
          </a:p>
        </p:txBody>
      </p:sp>
      <p:pic>
        <p:nvPicPr>
          <p:cNvPr id="6" name="Picture 5">
            <a:extLst>
              <a:ext uri="{FF2B5EF4-FFF2-40B4-BE49-F238E27FC236}">
                <a16:creationId xmlns:a16="http://schemas.microsoft.com/office/drawing/2014/main" id="{8BFF72CE-1C4A-4654-A85B-4AC1E440CA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4353" y="2900901"/>
            <a:ext cx="6804565" cy="2893410"/>
          </a:xfrm>
          <a:prstGeom prst="rect">
            <a:avLst/>
          </a:prstGeom>
          <a:noFill/>
        </p:spPr>
      </p:pic>
    </p:spTree>
    <p:extLst>
      <p:ext uri="{BB962C8B-B14F-4D97-AF65-F5344CB8AC3E}">
        <p14:creationId xmlns:p14="http://schemas.microsoft.com/office/powerpoint/2010/main" val="202274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0AB-FDD0-46E0-ABDB-D8FC6FB77002}"/>
              </a:ext>
            </a:extLst>
          </p:cNvPr>
          <p:cNvSpPr>
            <a:spLocks noGrp="1"/>
          </p:cNvSpPr>
          <p:nvPr>
            <p:ph type="title"/>
          </p:nvPr>
        </p:nvSpPr>
        <p:spPr>
          <a:xfrm>
            <a:off x="1193533" y="-39360"/>
            <a:ext cx="9692640" cy="1397124"/>
          </a:xfrm>
        </p:spPr>
        <p:txBody>
          <a:bodyPr/>
          <a:lstStyle/>
          <a:p>
            <a:r>
              <a:rPr lang="en-US" dirty="0"/>
              <a:t>5. Result Analysis</a:t>
            </a:r>
            <a:endParaRPr lang="en-IN" dirty="0"/>
          </a:p>
        </p:txBody>
      </p:sp>
      <p:sp>
        <p:nvSpPr>
          <p:cNvPr id="3" name="Content Placeholder 2">
            <a:extLst>
              <a:ext uri="{FF2B5EF4-FFF2-40B4-BE49-F238E27FC236}">
                <a16:creationId xmlns:a16="http://schemas.microsoft.com/office/drawing/2014/main" id="{41B2FE69-A2BA-4AC2-8C66-098904E02C4B}"/>
              </a:ext>
            </a:extLst>
          </p:cNvPr>
          <p:cNvSpPr>
            <a:spLocks noGrp="1"/>
          </p:cNvSpPr>
          <p:nvPr>
            <p:ph idx="1"/>
          </p:nvPr>
        </p:nvSpPr>
        <p:spPr>
          <a:xfrm>
            <a:off x="1193533" y="1847461"/>
            <a:ext cx="9130230" cy="4351337"/>
          </a:xfrm>
        </p:spPr>
        <p:txBody>
          <a:bodyPr>
            <a:normAutofit/>
          </a:bodyPr>
          <a:lstStyle/>
          <a:p>
            <a:pPr marL="0" indent="0">
              <a:buNone/>
            </a:pPr>
            <a:r>
              <a:rPr lang="en-US" sz="2400" b="1" dirty="0"/>
              <a:t>Who plays the main role in Indian startups ecosystem?</a:t>
            </a:r>
          </a:p>
          <a:p>
            <a:pPr marL="0" indent="0">
              <a:buNone/>
            </a:pPr>
            <a:endParaRPr lang="en-US" sz="2400" b="1" dirty="0"/>
          </a:p>
          <a:p>
            <a:pPr marL="0" indent="0">
              <a:buNone/>
            </a:pPr>
            <a:endParaRPr lang="en-IN" sz="1800" dirty="0"/>
          </a:p>
        </p:txBody>
      </p:sp>
      <p:pic>
        <p:nvPicPr>
          <p:cNvPr id="5" name="Picture 4">
            <a:extLst>
              <a:ext uri="{FF2B5EF4-FFF2-40B4-BE49-F238E27FC236}">
                <a16:creationId xmlns:a16="http://schemas.microsoft.com/office/drawing/2014/main" id="{996CCC87-A5CA-4A2C-9B81-2E65E36981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8541" y="2720426"/>
            <a:ext cx="6638887" cy="3348003"/>
          </a:xfrm>
          <a:prstGeom prst="rect">
            <a:avLst/>
          </a:prstGeom>
          <a:noFill/>
        </p:spPr>
      </p:pic>
    </p:spTree>
    <p:extLst>
      <p:ext uri="{BB962C8B-B14F-4D97-AF65-F5344CB8AC3E}">
        <p14:creationId xmlns:p14="http://schemas.microsoft.com/office/powerpoint/2010/main" val="92923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0AB-FDD0-46E0-ABDB-D8FC6FB77002}"/>
              </a:ext>
            </a:extLst>
          </p:cNvPr>
          <p:cNvSpPr>
            <a:spLocks noGrp="1"/>
          </p:cNvSpPr>
          <p:nvPr>
            <p:ph type="title"/>
          </p:nvPr>
        </p:nvSpPr>
        <p:spPr>
          <a:xfrm>
            <a:off x="1193533" y="-39360"/>
            <a:ext cx="9692640" cy="1397124"/>
          </a:xfrm>
        </p:spPr>
        <p:txBody>
          <a:bodyPr/>
          <a:lstStyle/>
          <a:p>
            <a:r>
              <a:rPr lang="en-US" dirty="0"/>
              <a:t>5. Result Analysis</a:t>
            </a:r>
            <a:endParaRPr lang="en-IN" dirty="0"/>
          </a:p>
        </p:txBody>
      </p:sp>
      <p:sp>
        <p:nvSpPr>
          <p:cNvPr id="3" name="Content Placeholder 2">
            <a:extLst>
              <a:ext uri="{FF2B5EF4-FFF2-40B4-BE49-F238E27FC236}">
                <a16:creationId xmlns:a16="http://schemas.microsoft.com/office/drawing/2014/main" id="{41B2FE69-A2BA-4AC2-8C66-098904E02C4B}"/>
              </a:ext>
            </a:extLst>
          </p:cNvPr>
          <p:cNvSpPr>
            <a:spLocks noGrp="1"/>
          </p:cNvSpPr>
          <p:nvPr>
            <p:ph idx="1"/>
          </p:nvPr>
        </p:nvSpPr>
        <p:spPr>
          <a:xfrm>
            <a:off x="1193533" y="1595534"/>
            <a:ext cx="9130230" cy="4351337"/>
          </a:xfrm>
        </p:spPr>
        <p:txBody>
          <a:bodyPr>
            <a:normAutofit/>
          </a:bodyPr>
          <a:lstStyle/>
          <a:p>
            <a:pPr marL="0" indent="0">
              <a:buNone/>
            </a:pPr>
            <a:r>
              <a:rPr lang="en-US" sz="2400" b="1" dirty="0"/>
              <a:t>What are the different types of funding for startups?</a:t>
            </a:r>
          </a:p>
          <a:p>
            <a:pPr marL="0" indent="0">
              <a:buNone/>
            </a:pPr>
            <a:endParaRPr lang="en-US" sz="2400" b="1" dirty="0"/>
          </a:p>
          <a:p>
            <a:pPr marL="0" indent="0">
              <a:buNone/>
            </a:pPr>
            <a:endParaRPr lang="en-IN" sz="1800" dirty="0"/>
          </a:p>
        </p:txBody>
      </p:sp>
      <p:sp>
        <p:nvSpPr>
          <p:cNvPr id="4" name="AutoShape 2">
            <a:extLst>
              <a:ext uri="{FF2B5EF4-FFF2-40B4-BE49-F238E27FC236}">
                <a16:creationId xmlns:a16="http://schemas.microsoft.com/office/drawing/2014/main" id="{0E7B49CF-B91D-47AE-9B1D-FB127766FD8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575ADFFA-0A53-420C-B754-B541EFDA8F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6426" y="2287243"/>
            <a:ext cx="5801795" cy="4083777"/>
          </a:xfrm>
          <a:prstGeom prst="rect">
            <a:avLst/>
          </a:prstGeom>
          <a:noFill/>
        </p:spPr>
      </p:pic>
    </p:spTree>
    <p:extLst>
      <p:ext uri="{BB962C8B-B14F-4D97-AF65-F5344CB8AC3E}">
        <p14:creationId xmlns:p14="http://schemas.microsoft.com/office/powerpoint/2010/main" val="157199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0AB-FDD0-46E0-ABDB-D8FC6FB77002}"/>
              </a:ext>
            </a:extLst>
          </p:cNvPr>
          <p:cNvSpPr>
            <a:spLocks noGrp="1"/>
          </p:cNvSpPr>
          <p:nvPr>
            <p:ph type="title"/>
          </p:nvPr>
        </p:nvSpPr>
        <p:spPr>
          <a:xfrm>
            <a:off x="1249680" y="-322507"/>
            <a:ext cx="9692640" cy="1397124"/>
          </a:xfrm>
        </p:spPr>
        <p:txBody>
          <a:bodyPr/>
          <a:lstStyle/>
          <a:p>
            <a:r>
              <a:rPr lang="en-US" dirty="0"/>
              <a:t>5. Result Analysis</a:t>
            </a:r>
            <a:endParaRPr lang="en-IN" dirty="0"/>
          </a:p>
        </p:txBody>
      </p:sp>
      <p:sp>
        <p:nvSpPr>
          <p:cNvPr id="3" name="Content Placeholder 2">
            <a:extLst>
              <a:ext uri="{FF2B5EF4-FFF2-40B4-BE49-F238E27FC236}">
                <a16:creationId xmlns:a16="http://schemas.microsoft.com/office/drawing/2014/main" id="{41B2FE69-A2BA-4AC2-8C66-098904E02C4B}"/>
              </a:ext>
            </a:extLst>
          </p:cNvPr>
          <p:cNvSpPr>
            <a:spLocks noGrp="1"/>
          </p:cNvSpPr>
          <p:nvPr>
            <p:ph idx="1"/>
          </p:nvPr>
        </p:nvSpPr>
        <p:spPr>
          <a:xfrm>
            <a:off x="1184202" y="1405731"/>
            <a:ext cx="9130230" cy="4351337"/>
          </a:xfrm>
        </p:spPr>
        <p:txBody>
          <a:bodyPr>
            <a:normAutofit/>
          </a:bodyPr>
          <a:lstStyle/>
          <a:p>
            <a:pPr marL="0" indent="0">
              <a:buNone/>
            </a:pPr>
            <a:r>
              <a:rPr lang="en-IN" sz="2400" b="1" i="0" dirty="0">
                <a:effectLst/>
                <a:latin typeface="+mj-lt"/>
              </a:rPr>
              <a:t>Is heavy count in seed funding also means heavy amount?</a:t>
            </a:r>
          </a:p>
          <a:p>
            <a:pPr marL="0" indent="0">
              <a:buNone/>
            </a:pPr>
            <a:endParaRPr lang="en-IN" sz="1800" dirty="0"/>
          </a:p>
        </p:txBody>
      </p:sp>
      <p:sp>
        <p:nvSpPr>
          <p:cNvPr id="5" name="AutoShape 4">
            <a:extLst>
              <a:ext uri="{FF2B5EF4-FFF2-40B4-BE49-F238E27FC236}">
                <a16:creationId xmlns:a16="http://schemas.microsoft.com/office/drawing/2014/main" id="{1D1C2E38-880D-428C-A9FA-3CA95267CA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7765C741-B791-416A-ACDC-D2D48C9E2CC0}"/>
              </a:ext>
            </a:extLst>
          </p:cNvPr>
          <p:cNvPicPr>
            <a:picLocks noChangeAspect="1"/>
          </p:cNvPicPr>
          <p:nvPr/>
        </p:nvPicPr>
        <p:blipFill>
          <a:blip r:embed="rId2"/>
          <a:stretch>
            <a:fillRect/>
          </a:stretch>
        </p:blipFill>
        <p:spPr>
          <a:xfrm>
            <a:off x="2740186" y="2422583"/>
            <a:ext cx="5228156" cy="4011422"/>
          </a:xfrm>
          <a:prstGeom prst="rect">
            <a:avLst/>
          </a:prstGeom>
        </p:spPr>
      </p:pic>
    </p:spTree>
    <p:extLst>
      <p:ext uri="{BB962C8B-B14F-4D97-AF65-F5344CB8AC3E}">
        <p14:creationId xmlns:p14="http://schemas.microsoft.com/office/powerpoint/2010/main" val="4186325406"/>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540</TotalTime>
  <Words>826</Words>
  <Application>Microsoft Office PowerPoint</Application>
  <PresentationFormat>Widescreen</PresentationFormat>
  <Paragraphs>116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Schoolbook</vt:lpstr>
      <vt:lpstr>Wingdings</vt:lpstr>
      <vt:lpstr>Wingdings 2</vt:lpstr>
      <vt:lpstr>View</vt:lpstr>
      <vt:lpstr>Exploratory Data  Analysis Project  ‘Indian Startup Funding Trends’</vt:lpstr>
      <vt:lpstr>1. Introduction</vt:lpstr>
      <vt:lpstr>PowerPoint Presentation</vt:lpstr>
      <vt:lpstr>3. Problem Statement &amp; Objectives</vt:lpstr>
      <vt:lpstr>4. Proposed Model/Diagram</vt:lpstr>
      <vt:lpstr>5. Result Analysis</vt:lpstr>
      <vt:lpstr>5. Result Analysis</vt:lpstr>
      <vt:lpstr>5. Result Analysis</vt:lpstr>
      <vt:lpstr>5. Result Analysis</vt:lpstr>
      <vt:lpstr>5. Result Analysis</vt:lpstr>
      <vt:lpstr>5. Result Analysis</vt:lpstr>
      <vt:lpstr>5. Result Analysis</vt:lpstr>
      <vt:lpstr>5. Result Analysis</vt:lpstr>
      <vt:lpstr>5. Result Analysis</vt:lpstr>
      <vt:lpstr>5. Result Analysis</vt:lpstr>
      <vt:lpstr>5. Result Analysis</vt:lpstr>
      <vt:lpstr>PowerPoint Presentation</vt:lpstr>
      <vt:lpstr>PowerPoint Presentation</vt:lpstr>
      <vt:lpstr>PowerPoint Presentation</vt:lpstr>
      <vt:lpstr>PowerPoint Presentation</vt:lpstr>
      <vt:lpstr>PowerPoint Presentation</vt:lpstr>
      <vt:lpstr>6. References</vt:lpstr>
      <vt:lpstr>6.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Project  ‘Indian Startup Funding Trends’</dc:title>
  <dc:creator>Aditya Adhyan</dc:creator>
  <cp:lastModifiedBy>ANU KEERTHI R</cp:lastModifiedBy>
  <cp:revision>17</cp:revision>
  <dcterms:created xsi:type="dcterms:W3CDTF">2022-02-07T19:27:55Z</dcterms:created>
  <dcterms:modified xsi:type="dcterms:W3CDTF">2022-04-27T05:21:18Z</dcterms:modified>
</cp:coreProperties>
</file>