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handoutMasterIdLst>
    <p:handoutMasterId r:id="rId26"/>
  </p:handoutMasterIdLst>
  <p:sldIdLst>
    <p:sldId id="256" r:id="rId5"/>
    <p:sldId id="257" r:id="rId6"/>
    <p:sldId id="260" r:id="rId7"/>
    <p:sldId id="258" r:id="rId8"/>
    <p:sldId id="285" r:id="rId9"/>
    <p:sldId id="261" r:id="rId10"/>
    <p:sldId id="264" r:id="rId11"/>
    <p:sldId id="286" r:id="rId12"/>
    <p:sldId id="287" r:id="rId13"/>
    <p:sldId id="288" r:id="rId14"/>
    <p:sldId id="302" r:id="rId15"/>
    <p:sldId id="303" r:id="rId16"/>
    <p:sldId id="306" r:id="rId17"/>
    <p:sldId id="296" r:id="rId18"/>
    <p:sldId id="298" r:id="rId19"/>
    <p:sldId id="304" r:id="rId20"/>
    <p:sldId id="299" r:id="rId21"/>
    <p:sldId id="305" r:id="rId22"/>
    <p:sldId id="300" r:id="rId23"/>
    <p:sldId id="30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50" autoAdjust="0"/>
    <p:restoredTop sz="94660"/>
  </p:normalViewPr>
  <p:slideViewPr>
    <p:cSldViewPr snapToGrid="0">
      <p:cViewPr varScale="1">
        <p:scale>
          <a:sx n="67" d="100"/>
          <a:sy n="67" d="100"/>
        </p:scale>
        <p:origin x="678" y="7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11/22/2021</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0-04T19:45:04.995"/>
    </inkml:context>
    <inkml:brush xml:id="br0">
      <inkml:brushProperty name="width" value="0.4" units="cm"/>
      <inkml:brushProperty name="height" value="0.8" units="cm"/>
      <inkml:brushProperty name="color" value="#0069AF"/>
      <inkml:brushProperty name="tip" value="rectangle"/>
      <inkml:brushProperty name="rasterOp" value="maskPen"/>
      <inkml:brushProperty name="ignorePressure" value="1"/>
    </inkml:brush>
  </inkml:definitions>
  <inkml:trace contextRef="#ctx0" brushRef="#br0">9 8,'-4'-3,"0"-1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11/22/2021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hyperlink" Target="https://www.sciencedirect.com/science/article/abs/pii/S1568494616301752?via%3Dihub" TargetMode="Externa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hyperlink" Target="https://www.sciencedirect.com/science/article/abs/pii/S0045790621001324" TargetMode="Externa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hyperlink" Target="https://link.springer.com/article/10.1007%2Fs11042-021-11367-0" TargetMode="Externa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1643061" y="300037"/>
            <a:ext cx="10401301" cy="1924812"/>
          </a:xfrm>
        </p:spPr>
        <p:txBody>
          <a:bodyPr/>
          <a:lstStyle/>
          <a:p>
            <a:r>
              <a:rPr lang="en-US" sz="4000" dirty="0">
                <a:solidFill>
                  <a:schemeClr val="bg1"/>
                </a:solidFill>
                <a:effectLst/>
                <a:latin typeface="Times New Roman" panose="02020603050405020304" pitchFamily="18" charset="0"/>
              </a:rPr>
              <a:t>Face position detection using ML algorithms</a:t>
            </a:r>
            <a:endParaRPr lang="en-US" sz="4000" dirty="0">
              <a:solidFill>
                <a:schemeClr val="bg1"/>
              </a:solidFill>
            </a:endParaRP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04338" y="2764346"/>
            <a:ext cx="7077456" cy="1764792"/>
          </a:xfrm>
        </p:spPr>
        <p:txBody>
          <a:bodyPr/>
          <a:lstStyle/>
          <a:p>
            <a:pPr marL="0" indent="0">
              <a:buNone/>
            </a:pPr>
            <a:r>
              <a:rPr lang="en-US" u="sng" dirty="0"/>
              <a:t>Supervised By</a:t>
            </a:r>
            <a:r>
              <a:rPr lang="en-US" dirty="0"/>
              <a:t> : </a:t>
            </a:r>
            <a:r>
              <a:rPr lang="en-US" i="1" dirty="0"/>
              <a:t>Dr. Moumita Roy</a:t>
            </a:r>
          </a:p>
          <a:p>
            <a:pPr marL="0" indent="0">
              <a:buNone/>
            </a:pPr>
            <a:r>
              <a:rPr lang="en-US" u="sng" dirty="0"/>
              <a:t>Instructor</a:t>
            </a:r>
            <a:r>
              <a:rPr lang="en-US" dirty="0"/>
              <a:t> : </a:t>
            </a:r>
            <a:r>
              <a:rPr lang="en-US" i="1" dirty="0"/>
              <a:t>Veronica Naosekpam</a:t>
            </a:r>
          </a:p>
          <a:p>
            <a:pPr marL="0" indent="0">
              <a:buNone/>
            </a:pPr>
            <a:r>
              <a:rPr lang="en-US" u="sng" dirty="0"/>
              <a:t>Presented By</a:t>
            </a:r>
            <a:r>
              <a:rPr lang="en-US" dirty="0"/>
              <a:t> : </a:t>
            </a:r>
            <a:r>
              <a:rPr lang="en-US" i="1" dirty="0"/>
              <a:t>Gaurav Kumar</a:t>
            </a:r>
          </a:p>
          <a:p>
            <a:pPr marL="0" indent="0">
              <a:buNone/>
            </a:pPr>
            <a:r>
              <a:rPr lang="en-US" u="sng" dirty="0"/>
              <a:t>Roll no</a:t>
            </a:r>
            <a:r>
              <a:rPr lang="en-US" dirty="0"/>
              <a:t>. : </a:t>
            </a:r>
            <a:r>
              <a:rPr lang="en-US" i="1" dirty="0"/>
              <a:t>1901069</a:t>
            </a:r>
          </a:p>
        </p:txBody>
      </p: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E2ACCC28-8FCC-4813-822A-3BAB5A3115BB}"/>
                  </a:ext>
                </a:extLst>
              </p14:cNvPr>
              <p14:cNvContentPartPr/>
              <p14:nvPr/>
            </p14:nvContentPartPr>
            <p14:xfrm>
              <a:off x="889717" y="3603982"/>
              <a:ext cx="3240" cy="3240"/>
            </p14:xfrm>
          </p:contentPart>
        </mc:Choice>
        <mc:Fallback xmlns="">
          <p:pic>
            <p:nvPicPr>
              <p:cNvPr id="10" name="Ink 9">
                <a:extLst>
                  <a:ext uri="{FF2B5EF4-FFF2-40B4-BE49-F238E27FC236}">
                    <a16:creationId xmlns:a16="http://schemas.microsoft.com/office/drawing/2014/main" id="{E2ACCC28-8FCC-4813-822A-3BAB5A3115BB}"/>
                  </a:ext>
                </a:extLst>
              </p:cNvPr>
              <p:cNvPicPr/>
              <p:nvPr/>
            </p:nvPicPr>
            <p:blipFill>
              <a:blip r:embed="rId3"/>
              <a:stretch>
                <a:fillRect/>
              </a:stretch>
            </p:blipFill>
            <p:spPr>
              <a:xfrm>
                <a:off x="818077" y="3460342"/>
                <a:ext cx="146880" cy="290880"/>
              </a:xfrm>
              <a:prstGeom prst="rect">
                <a:avLst/>
              </a:prstGeom>
            </p:spPr>
          </p:pic>
        </mc:Fallback>
      </mc:AlternateContent>
      <p:pic>
        <p:nvPicPr>
          <p:cNvPr id="13" name="Graphic 12" descr="Head with gears">
            <a:extLst>
              <a:ext uri="{FF2B5EF4-FFF2-40B4-BE49-F238E27FC236}">
                <a16:creationId xmlns:a16="http://schemas.microsoft.com/office/drawing/2014/main" id="{A582EF00-F436-4E78-953B-A9A9F64B8DC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28661" y="1310449"/>
            <a:ext cx="914400" cy="914400"/>
          </a:xfrm>
          <a:prstGeom prst="rect">
            <a:avLst/>
          </a:prstGeom>
        </p:spPr>
      </p:pic>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CBACABA-56B6-4035-A302-20F295F56B28}"/>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3" name="TextBox 2">
            <a:extLst>
              <a:ext uri="{FF2B5EF4-FFF2-40B4-BE49-F238E27FC236}">
                <a16:creationId xmlns:a16="http://schemas.microsoft.com/office/drawing/2014/main" id="{344CB7AD-F7B0-423E-9D23-225AF685681D}"/>
              </a:ext>
            </a:extLst>
          </p:cNvPr>
          <p:cNvSpPr txBox="1"/>
          <p:nvPr/>
        </p:nvSpPr>
        <p:spPr>
          <a:xfrm>
            <a:off x="314325" y="442913"/>
            <a:ext cx="7900988" cy="769441"/>
          </a:xfrm>
          <a:prstGeom prst="rect">
            <a:avLst/>
          </a:prstGeom>
          <a:noFill/>
        </p:spPr>
        <p:txBody>
          <a:bodyPr wrap="square" rtlCol="0">
            <a:spAutoFit/>
          </a:bodyPr>
          <a:lstStyle/>
          <a:p>
            <a:r>
              <a:rPr kumimoji="0" lang="en-US" sz="4400" b="1" i="0" u="none" strike="noStrike" kern="1200" cap="none" spc="-70" normalizeH="0" baseline="0" noProof="0" dirty="0">
                <a:ln>
                  <a:noFill/>
                </a:ln>
                <a:solidFill>
                  <a:srgbClr val="FFFFFF"/>
                </a:solidFill>
                <a:effectLst/>
                <a:uLnTx/>
                <a:uFillTx/>
                <a:latin typeface="Trebuchet MS"/>
                <a:ea typeface="+mj-ea"/>
                <a:cs typeface="+mj-cs"/>
              </a:rPr>
              <a:t>Literature</a:t>
            </a:r>
            <a:r>
              <a:rPr kumimoji="0" lang="en-US" sz="3200" b="1" i="0" u="none" strike="noStrike" kern="1200" cap="none" spc="-70" normalizeH="0" baseline="0" noProof="0" dirty="0">
                <a:ln>
                  <a:noFill/>
                </a:ln>
                <a:solidFill>
                  <a:srgbClr val="FFFFFF"/>
                </a:solidFill>
                <a:effectLst/>
                <a:uLnTx/>
                <a:uFillTx/>
                <a:latin typeface="Trebuchet MS"/>
                <a:ea typeface="+mj-ea"/>
                <a:cs typeface="+mj-cs"/>
              </a:rPr>
              <a:t> </a:t>
            </a:r>
            <a:r>
              <a:rPr kumimoji="0" lang="en-US" sz="4400" b="1" i="0" u="none" strike="noStrike" kern="1200" cap="none" spc="-70" normalizeH="0" baseline="0" noProof="0" dirty="0">
                <a:ln>
                  <a:noFill/>
                </a:ln>
                <a:solidFill>
                  <a:srgbClr val="FFFFFF"/>
                </a:solidFill>
                <a:effectLst/>
                <a:uLnTx/>
                <a:uFillTx/>
                <a:latin typeface="Trebuchet MS"/>
                <a:ea typeface="+mj-ea"/>
                <a:cs typeface="+mj-cs"/>
              </a:rPr>
              <a:t>Survey</a:t>
            </a:r>
            <a:r>
              <a:rPr kumimoji="0" lang="en-US" sz="3200" b="1" i="0" u="none" strike="noStrike" kern="1200" cap="none" spc="-70" normalizeH="0" baseline="0" noProof="0" dirty="0">
                <a:ln>
                  <a:noFill/>
                </a:ln>
                <a:solidFill>
                  <a:srgbClr val="FFFFFF"/>
                </a:solidFill>
                <a:effectLst/>
                <a:uLnTx/>
                <a:uFillTx/>
                <a:latin typeface="Trebuchet MS"/>
                <a:ea typeface="+mj-ea"/>
                <a:cs typeface="+mj-cs"/>
              </a:rPr>
              <a:t> :</a:t>
            </a:r>
            <a:endParaRPr lang="en-IN" dirty="0"/>
          </a:p>
        </p:txBody>
      </p:sp>
      <p:sp>
        <p:nvSpPr>
          <p:cNvPr id="4" name="TextBox 3">
            <a:extLst>
              <a:ext uri="{FF2B5EF4-FFF2-40B4-BE49-F238E27FC236}">
                <a16:creationId xmlns:a16="http://schemas.microsoft.com/office/drawing/2014/main" id="{126AC751-9501-495B-9A51-7EA7EC9FBE2B}"/>
              </a:ext>
            </a:extLst>
          </p:cNvPr>
          <p:cNvSpPr txBox="1"/>
          <p:nvPr/>
        </p:nvSpPr>
        <p:spPr>
          <a:xfrm>
            <a:off x="314325" y="1400175"/>
            <a:ext cx="10558463" cy="5478423"/>
          </a:xfrm>
          <a:prstGeom prst="rect">
            <a:avLst/>
          </a:prstGeom>
          <a:noFill/>
        </p:spPr>
        <p:txBody>
          <a:bodyPr wrap="square" rtlCol="0">
            <a:spAutoFit/>
          </a:bodyPr>
          <a:lstStyle/>
          <a:p>
            <a:r>
              <a:rPr lang="en-US" sz="2800" b="0" i="0" u="sng" dirty="0">
                <a:solidFill>
                  <a:schemeClr val="bg1"/>
                </a:solidFill>
                <a:effectLst/>
                <a:latin typeface="NexusSerif"/>
              </a:rPr>
              <a:t>A reduced feature set for driver head pose estimation (2016)</a:t>
            </a:r>
          </a:p>
          <a:p>
            <a:endParaRPr lang="en-US" sz="2800" b="0" i="0" u="sng" dirty="0">
              <a:solidFill>
                <a:schemeClr val="bg1"/>
              </a:solidFill>
              <a:effectLst/>
              <a:latin typeface="NexusSerif"/>
            </a:endParaRPr>
          </a:p>
          <a:p>
            <a:r>
              <a:rPr lang="en-US" sz="2000" b="0" i="0" dirty="0">
                <a:solidFill>
                  <a:schemeClr val="bg1"/>
                </a:solidFill>
                <a:effectLst/>
                <a:latin typeface="NexusSerif"/>
              </a:rPr>
              <a:t>Link : </a:t>
            </a:r>
            <a:r>
              <a:rPr lang="en-US" sz="2000" b="0" i="0" dirty="0">
                <a:solidFill>
                  <a:schemeClr val="accent6">
                    <a:lumMod val="60000"/>
                    <a:lumOff val="40000"/>
                  </a:schemeClr>
                </a:solidFill>
                <a:effectLst/>
                <a:latin typeface="NexusSerif"/>
                <a:hlinkClick r:id="rId2">
                  <a:extLst>
                    <a:ext uri="{A12FA001-AC4F-418D-AE19-62706E023703}">
                      <ahyp:hlinkClr xmlns:ahyp="http://schemas.microsoft.com/office/drawing/2018/hyperlinkcolor" val="tx"/>
                    </a:ext>
                  </a:extLst>
                </a:hlinkClick>
              </a:rPr>
              <a:t>https://www.sciencedirect.com/science/article/abs/pii/S1568494616301752?via%3Dihub</a:t>
            </a:r>
            <a:endParaRPr lang="en-US" sz="2000" b="0" i="0" dirty="0">
              <a:solidFill>
                <a:schemeClr val="accent6">
                  <a:lumMod val="60000"/>
                  <a:lumOff val="40000"/>
                </a:schemeClr>
              </a:solidFill>
              <a:effectLst/>
              <a:latin typeface="NexusSerif"/>
            </a:endParaRPr>
          </a:p>
          <a:p>
            <a:endParaRPr lang="en-IN" sz="2000" dirty="0">
              <a:solidFill>
                <a:schemeClr val="bg1"/>
              </a:solidFill>
            </a:endParaRPr>
          </a:p>
          <a:p>
            <a:r>
              <a:rPr lang="en-US" dirty="0">
                <a:solidFill>
                  <a:schemeClr val="bg1"/>
                </a:solidFill>
              </a:rPr>
              <a:t>This paper proposes a new automatic method for coarse and fine head’s yaw angle estimation of the driver</a:t>
            </a:r>
            <a:r>
              <a:rPr lang="en-IN" dirty="0">
                <a:solidFill>
                  <a:schemeClr val="bg1"/>
                </a:solidFill>
              </a:rPr>
              <a:t>. </a:t>
            </a:r>
            <a:r>
              <a:rPr lang="en-US" dirty="0">
                <a:solidFill>
                  <a:schemeClr val="bg1"/>
                </a:solidFill>
              </a:rPr>
              <a:t>We rely on a set of geometric features computed from just three representative facial key points, namely the center of the eyes and the nose tip.</a:t>
            </a:r>
            <a:endParaRPr lang="en-IN" dirty="0">
              <a:solidFill>
                <a:schemeClr val="bg1"/>
              </a:solidFill>
            </a:endParaRPr>
          </a:p>
          <a:p>
            <a:r>
              <a:rPr lang="en-US" dirty="0">
                <a:solidFill>
                  <a:schemeClr val="bg1"/>
                </a:solidFill>
              </a:rPr>
              <a:t>Regression methods apply a regression model on a training set</a:t>
            </a:r>
          </a:p>
          <a:p>
            <a:r>
              <a:rPr lang="en-US" dirty="0">
                <a:solidFill>
                  <a:schemeClr val="bg1"/>
                </a:solidFill>
              </a:rPr>
              <a:t>in one or more directions (angles). </a:t>
            </a:r>
          </a:p>
          <a:p>
            <a:endParaRPr lang="en-US" dirty="0">
              <a:solidFill>
                <a:schemeClr val="bg1"/>
              </a:solidFill>
            </a:endParaRPr>
          </a:p>
          <a:p>
            <a:r>
              <a:rPr lang="en-US" dirty="0">
                <a:solidFill>
                  <a:schemeClr val="bg1"/>
                </a:solidFill>
              </a:rPr>
              <a:t>Conclusion :</a:t>
            </a:r>
          </a:p>
          <a:p>
            <a:r>
              <a:rPr lang="en-US" dirty="0">
                <a:solidFill>
                  <a:schemeClr val="bg1"/>
                </a:solidFill>
              </a:rPr>
              <a:t>A new methodology for driver coarse and fine head’s yaw angle estimation by using a feature set generated from a reduced set of facial key points. The approach is based on a combination of subspace methods, as PCA and FLD, and multiple linear regression. we can conclude that 3 facial key points, corresponding to the center of both eyes and the nose tip, are enough to extract 10</a:t>
            </a:r>
          </a:p>
          <a:p>
            <a:r>
              <a:rPr lang="en-US" dirty="0">
                <a:solidFill>
                  <a:schemeClr val="bg1"/>
                </a:solidFill>
              </a:rPr>
              <a:t>geometric features based on angles and Euclidean distances and obtain accurate and precise results for both coarse and fine head pose estimation.</a:t>
            </a:r>
            <a:endParaRPr lang="en-IN" dirty="0">
              <a:solidFill>
                <a:schemeClr val="bg1"/>
              </a:solidFill>
            </a:endParaRPr>
          </a:p>
          <a:p>
            <a:endParaRPr lang="en-US" sz="2000" b="0" i="0" dirty="0">
              <a:solidFill>
                <a:schemeClr val="bg1"/>
              </a:solidFill>
              <a:effectLst/>
              <a:latin typeface="NexusSerif"/>
            </a:endParaRPr>
          </a:p>
        </p:txBody>
      </p:sp>
    </p:spTree>
    <p:extLst>
      <p:ext uri="{BB962C8B-B14F-4D97-AF65-F5344CB8AC3E}">
        <p14:creationId xmlns:p14="http://schemas.microsoft.com/office/powerpoint/2010/main" val="1972943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CBACABA-56B6-4035-A302-20F295F56B28}"/>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sp>
        <p:nvSpPr>
          <p:cNvPr id="3" name="TextBox 2">
            <a:extLst>
              <a:ext uri="{FF2B5EF4-FFF2-40B4-BE49-F238E27FC236}">
                <a16:creationId xmlns:a16="http://schemas.microsoft.com/office/drawing/2014/main" id="{344CB7AD-F7B0-423E-9D23-225AF685681D}"/>
              </a:ext>
            </a:extLst>
          </p:cNvPr>
          <p:cNvSpPr txBox="1"/>
          <p:nvPr/>
        </p:nvSpPr>
        <p:spPr>
          <a:xfrm>
            <a:off x="314325" y="442913"/>
            <a:ext cx="7900988" cy="769441"/>
          </a:xfrm>
          <a:prstGeom prst="rect">
            <a:avLst/>
          </a:prstGeom>
          <a:noFill/>
        </p:spPr>
        <p:txBody>
          <a:bodyPr wrap="square" rtlCol="0">
            <a:spAutoFit/>
          </a:bodyPr>
          <a:lstStyle/>
          <a:p>
            <a:r>
              <a:rPr kumimoji="0" lang="en-US" sz="4400" b="1" i="0" u="none" strike="noStrike" kern="1200" cap="none" spc="-70" normalizeH="0" baseline="0" noProof="0" dirty="0">
                <a:ln>
                  <a:noFill/>
                </a:ln>
                <a:solidFill>
                  <a:srgbClr val="FFFFFF"/>
                </a:solidFill>
                <a:effectLst/>
                <a:uLnTx/>
                <a:uFillTx/>
                <a:latin typeface="Trebuchet MS"/>
                <a:ea typeface="+mj-ea"/>
                <a:cs typeface="+mj-cs"/>
              </a:rPr>
              <a:t>Literature</a:t>
            </a:r>
            <a:r>
              <a:rPr kumimoji="0" lang="en-US" sz="3200" b="1" i="0" u="none" strike="noStrike" kern="1200" cap="none" spc="-70" normalizeH="0" baseline="0" noProof="0" dirty="0">
                <a:ln>
                  <a:noFill/>
                </a:ln>
                <a:solidFill>
                  <a:srgbClr val="FFFFFF"/>
                </a:solidFill>
                <a:effectLst/>
                <a:uLnTx/>
                <a:uFillTx/>
                <a:latin typeface="Trebuchet MS"/>
                <a:ea typeface="+mj-ea"/>
                <a:cs typeface="+mj-cs"/>
              </a:rPr>
              <a:t> </a:t>
            </a:r>
            <a:r>
              <a:rPr kumimoji="0" lang="en-US" sz="4400" b="1" i="0" u="none" strike="noStrike" kern="1200" cap="none" spc="-70" normalizeH="0" baseline="0" noProof="0" dirty="0">
                <a:ln>
                  <a:noFill/>
                </a:ln>
                <a:solidFill>
                  <a:srgbClr val="FFFFFF"/>
                </a:solidFill>
                <a:effectLst/>
                <a:uLnTx/>
                <a:uFillTx/>
                <a:latin typeface="Trebuchet MS"/>
                <a:ea typeface="+mj-ea"/>
                <a:cs typeface="+mj-cs"/>
              </a:rPr>
              <a:t>Survey</a:t>
            </a:r>
            <a:r>
              <a:rPr kumimoji="0" lang="en-US" sz="3200" b="1" i="0" u="none" strike="noStrike" kern="1200" cap="none" spc="-70" normalizeH="0" baseline="0" noProof="0" dirty="0">
                <a:ln>
                  <a:noFill/>
                </a:ln>
                <a:solidFill>
                  <a:srgbClr val="FFFFFF"/>
                </a:solidFill>
                <a:effectLst/>
                <a:uLnTx/>
                <a:uFillTx/>
                <a:latin typeface="Trebuchet MS"/>
                <a:ea typeface="+mj-ea"/>
                <a:cs typeface="+mj-cs"/>
              </a:rPr>
              <a:t> :</a:t>
            </a:r>
            <a:endParaRPr lang="en-IN" dirty="0"/>
          </a:p>
        </p:txBody>
      </p:sp>
      <p:sp>
        <p:nvSpPr>
          <p:cNvPr id="4" name="TextBox 3">
            <a:extLst>
              <a:ext uri="{FF2B5EF4-FFF2-40B4-BE49-F238E27FC236}">
                <a16:creationId xmlns:a16="http://schemas.microsoft.com/office/drawing/2014/main" id="{126AC751-9501-495B-9A51-7EA7EC9FBE2B}"/>
              </a:ext>
            </a:extLst>
          </p:cNvPr>
          <p:cNvSpPr txBox="1"/>
          <p:nvPr/>
        </p:nvSpPr>
        <p:spPr>
          <a:xfrm>
            <a:off x="185738" y="1400175"/>
            <a:ext cx="11858625" cy="5078313"/>
          </a:xfrm>
          <a:prstGeom prst="rect">
            <a:avLst/>
          </a:prstGeom>
          <a:noFill/>
        </p:spPr>
        <p:txBody>
          <a:bodyPr wrap="square" rtlCol="0">
            <a:spAutoFit/>
          </a:bodyPr>
          <a:lstStyle/>
          <a:p>
            <a:r>
              <a:rPr lang="en-US" sz="2800" b="0" i="0" u="sng" dirty="0">
                <a:solidFill>
                  <a:schemeClr val="bg1"/>
                </a:solidFill>
                <a:effectLst/>
                <a:latin typeface="NexusSerif"/>
              </a:rPr>
              <a:t>Face recognition framework based on effective computing and  adversarial neural network and its implementation in machine vision for social robots (2020)</a:t>
            </a:r>
          </a:p>
          <a:p>
            <a:endParaRPr lang="en-US" sz="2800" b="0" i="0" u="sng" dirty="0">
              <a:solidFill>
                <a:schemeClr val="bg1"/>
              </a:solidFill>
              <a:effectLst/>
              <a:latin typeface="NexusSerif"/>
            </a:endParaRPr>
          </a:p>
          <a:p>
            <a:r>
              <a:rPr lang="en-US" sz="2000" b="0" i="0" dirty="0">
                <a:solidFill>
                  <a:schemeClr val="bg1"/>
                </a:solidFill>
                <a:effectLst/>
                <a:latin typeface="NexusSerif"/>
              </a:rPr>
              <a:t>Link : </a:t>
            </a:r>
            <a:r>
              <a:rPr lang="en-US" sz="2000" b="0" i="0" dirty="0">
                <a:solidFill>
                  <a:schemeClr val="accent6">
                    <a:lumMod val="60000"/>
                    <a:lumOff val="40000"/>
                  </a:schemeClr>
                </a:solidFill>
                <a:effectLst/>
                <a:latin typeface="NexusSerif"/>
                <a:hlinkClick r:id="rId2">
                  <a:extLst>
                    <a:ext uri="{A12FA001-AC4F-418D-AE19-62706E023703}">
                      <ahyp:hlinkClr xmlns:ahyp="http://schemas.microsoft.com/office/drawing/2018/hyperlinkcolor" val="tx"/>
                    </a:ext>
                  </a:extLst>
                </a:hlinkClick>
              </a:rPr>
              <a:t>https://www.sciencedirect.com/science/article/abs/pii/S0045790621001324</a:t>
            </a:r>
            <a:endParaRPr lang="en-US" sz="2000" b="0" i="0" dirty="0">
              <a:solidFill>
                <a:schemeClr val="accent6">
                  <a:lumMod val="60000"/>
                  <a:lumOff val="40000"/>
                </a:schemeClr>
              </a:solidFill>
              <a:effectLst/>
              <a:latin typeface="NexusSerif"/>
            </a:endParaRPr>
          </a:p>
          <a:p>
            <a:endParaRPr lang="en-IN" sz="2000" dirty="0">
              <a:solidFill>
                <a:schemeClr val="bg1"/>
              </a:solidFill>
            </a:endParaRPr>
          </a:p>
          <a:p>
            <a:r>
              <a:rPr lang="en-US" dirty="0">
                <a:solidFill>
                  <a:schemeClr val="bg1"/>
                </a:solidFill>
              </a:rPr>
              <a:t>This paper proposes a new automatic method for coarse and fine head’s yaw angle estimation of the driver</a:t>
            </a:r>
            <a:r>
              <a:rPr lang="en-IN" dirty="0">
                <a:solidFill>
                  <a:schemeClr val="bg1"/>
                </a:solidFill>
              </a:rPr>
              <a:t>. </a:t>
            </a:r>
            <a:r>
              <a:rPr lang="en-US" dirty="0">
                <a:solidFill>
                  <a:schemeClr val="bg1"/>
                </a:solidFill>
              </a:rPr>
              <a:t>We rely on a set of geometric features computed from just three representative facial key points, namely the center of the eyes and the nose tip.</a:t>
            </a:r>
            <a:r>
              <a:rPr lang="en-IN" dirty="0">
                <a:solidFill>
                  <a:schemeClr val="bg1"/>
                </a:solidFill>
              </a:rPr>
              <a:t> </a:t>
            </a:r>
            <a:r>
              <a:rPr lang="en-US" dirty="0">
                <a:solidFill>
                  <a:schemeClr val="bg1"/>
                </a:solidFill>
              </a:rPr>
              <a:t>Regression methods apply a regression model on a training set in one or more directions</a:t>
            </a:r>
          </a:p>
          <a:p>
            <a:endParaRPr lang="en-US" dirty="0">
              <a:solidFill>
                <a:schemeClr val="bg1"/>
              </a:solidFill>
            </a:endParaRPr>
          </a:p>
          <a:p>
            <a:r>
              <a:rPr lang="en-US" dirty="0">
                <a:solidFill>
                  <a:schemeClr val="bg1"/>
                </a:solidFill>
              </a:rPr>
              <a:t>Conclusion :</a:t>
            </a:r>
          </a:p>
          <a:p>
            <a:r>
              <a:rPr lang="en-US" dirty="0">
                <a:solidFill>
                  <a:schemeClr val="bg1"/>
                </a:solidFill>
              </a:rPr>
              <a:t>A new methodology for driver coarse and fine head’s yaw angle estimation by using a feature set generated from a reduced set of facial key points. The approach is based on a combination of subspace methods, as PCA and FLD, and multiple linear regression. we can conclude that 3 facial key points, corresponding to the center of both eyes and the nose tip, are enough to extract 10 geometric features based on angles and Euclidean distances and obtain accurate and precise results for both coarse and fine head pose estimation.</a:t>
            </a:r>
            <a:endParaRPr lang="en-IN" dirty="0">
              <a:solidFill>
                <a:schemeClr val="bg1"/>
              </a:solidFill>
            </a:endParaRPr>
          </a:p>
          <a:p>
            <a:endParaRPr lang="en-US" sz="2000" b="0" i="0" dirty="0">
              <a:solidFill>
                <a:schemeClr val="bg1"/>
              </a:solidFill>
              <a:effectLst/>
              <a:latin typeface="NexusSerif"/>
            </a:endParaRPr>
          </a:p>
        </p:txBody>
      </p:sp>
    </p:spTree>
    <p:extLst>
      <p:ext uri="{BB962C8B-B14F-4D97-AF65-F5344CB8AC3E}">
        <p14:creationId xmlns:p14="http://schemas.microsoft.com/office/powerpoint/2010/main" val="2256125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CBACABA-56B6-4035-A302-20F295F56B28}"/>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3" name="TextBox 2">
            <a:extLst>
              <a:ext uri="{FF2B5EF4-FFF2-40B4-BE49-F238E27FC236}">
                <a16:creationId xmlns:a16="http://schemas.microsoft.com/office/drawing/2014/main" id="{344CB7AD-F7B0-423E-9D23-225AF685681D}"/>
              </a:ext>
            </a:extLst>
          </p:cNvPr>
          <p:cNvSpPr txBox="1"/>
          <p:nvPr/>
        </p:nvSpPr>
        <p:spPr>
          <a:xfrm>
            <a:off x="314325" y="257176"/>
            <a:ext cx="7900988" cy="769441"/>
          </a:xfrm>
          <a:prstGeom prst="rect">
            <a:avLst/>
          </a:prstGeom>
          <a:noFill/>
        </p:spPr>
        <p:txBody>
          <a:bodyPr wrap="square" rtlCol="0">
            <a:spAutoFit/>
          </a:bodyPr>
          <a:lstStyle/>
          <a:p>
            <a:r>
              <a:rPr kumimoji="0" lang="en-US" sz="4400" b="1" i="0" u="none" strike="noStrike" kern="1200" cap="none" spc="-70" normalizeH="0" baseline="0" noProof="0" dirty="0">
                <a:ln>
                  <a:noFill/>
                </a:ln>
                <a:solidFill>
                  <a:srgbClr val="FFFFFF"/>
                </a:solidFill>
                <a:effectLst/>
                <a:uLnTx/>
                <a:uFillTx/>
                <a:latin typeface="Trebuchet MS"/>
                <a:ea typeface="+mj-ea"/>
                <a:cs typeface="+mj-cs"/>
              </a:rPr>
              <a:t>Literature</a:t>
            </a:r>
            <a:r>
              <a:rPr kumimoji="0" lang="en-US" sz="3200" b="1" i="0" u="none" strike="noStrike" kern="1200" cap="none" spc="-70" normalizeH="0" baseline="0" noProof="0" dirty="0">
                <a:ln>
                  <a:noFill/>
                </a:ln>
                <a:solidFill>
                  <a:srgbClr val="FFFFFF"/>
                </a:solidFill>
                <a:effectLst/>
                <a:uLnTx/>
                <a:uFillTx/>
                <a:latin typeface="Trebuchet MS"/>
                <a:ea typeface="+mj-ea"/>
                <a:cs typeface="+mj-cs"/>
              </a:rPr>
              <a:t> </a:t>
            </a:r>
            <a:r>
              <a:rPr kumimoji="0" lang="en-US" sz="4400" b="1" i="0" u="none" strike="noStrike" kern="1200" cap="none" spc="-70" normalizeH="0" baseline="0" noProof="0" dirty="0">
                <a:ln>
                  <a:noFill/>
                </a:ln>
                <a:solidFill>
                  <a:srgbClr val="FFFFFF"/>
                </a:solidFill>
                <a:effectLst/>
                <a:uLnTx/>
                <a:uFillTx/>
                <a:latin typeface="Trebuchet MS"/>
                <a:ea typeface="+mj-ea"/>
                <a:cs typeface="+mj-cs"/>
              </a:rPr>
              <a:t>Survey</a:t>
            </a:r>
            <a:r>
              <a:rPr kumimoji="0" lang="en-US" sz="3200" b="1" i="0" u="none" strike="noStrike" kern="1200" cap="none" spc="-70" normalizeH="0" baseline="0" noProof="0" dirty="0">
                <a:ln>
                  <a:noFill/>
                </a:ln>
                <a:solidFill>
                  <a:srgbClr val="FFFFFF"/>
                </a:solidFill>
                <a:effectLst/>
                <a:uLnTx/>
                <a:uFillTx/>
                <a:latin typeface="Trebuchet MS"/>
                <a:ea typeface="+mj-ea"/>
                <a:cs typeface="+mj-cs"/>
              </a:rPr>
              <a:t> :</a:t>
            </a:r>
            <a:endParaRPr lang="en-IN" dirty="0"/>
          </a:p>
        </p:txBody>
      </p:sp>
      <p:sp>
        <p:nvSpPr>
          <p:cNvPr id="4" name="TextBox 3">
            <a:extLst>
              <a:ext uri="{FF2B5EF4-FFF2-40B4-BE49-F238E27FC236}">
                <a16:creationId xmlns:a16="http://schemas.microsoft.com/office/drawing/2014/main" id="{126AC751-9501-495B-9A51-7EA7EC9FBE2B}"/>
              </a:ext>
            </a:extLst>
          </p:cNvPr>
          <p:cNvSpPr txBox="1"/>
          <p:nvPr/>
        </p:nvSpPr>
        <p:spPr>
          <a:xfrm>
            <a:off x="314325" y="1026617"/>
            <a:ext cx="10558463" cy="5878532"/>
          </a:xfrm>
          <a:prstGeom prst="rect">
            <a:avLst/>
          </a:prstGeom>
          <a:noFill/>
        </p:spPr>
        <p:txBody>
          <a:bodyPr wrap="square" rtlCol="0">
            <a:spAutoFit/>
          </a:bodyPr>
          <a:lstStyle/>
          <a:p>
            <a:r>
              <a:rPr lang="en-US" sz="2800" b="0" i="0" u="sng" dirty="0">
                <a:solidFill>
                  <a:schemeClr val="bg1"/>
                </a:solidFill>
                <a:effectLst/>
                <a:latin typeface="NexusSerif"/>
              </a:rPr>
              <a:t>Particle swarm optimization based block feature selection  in face recognition system (2020)</a:t>
            </a:r>
          </a:p>
          <a:p>
            <a:endParaRPr lang="en-US" sz="2800" b="0" i="0" u="sng" dirty="0">
              <a:solidFill>
                <a:schemeClr val="bg1"/>
              </a:solidFill>
              <a:effectLst/>
              <a:latin typeface="NexusSerif"/>
            </a:endParaRPr>
          </a:p>
          <a:p>
            <a:r>
              <a:rPr lang="en-US" sz="2000" b="0" i="0" dirty="0">
                <a:solidFill>
                  <a:schemeClr val="bg1"/>
                </a:solidFill>
                <a:effectLst/>
                <a:latin typeface="NexusSerif"/>
              </a:rPr>
              <a:t>Link : </a:t>
            </a:r>
            <a:r>
              <a:rPr lang="en-US" sz="2000" b="0" i="0" dirty="0">
                <a:solidFill>
                  <a:schemeClr val="accent6">
                    <a:lumMod val="60000"/>
                    <a:lumOff val="40000"/>
                  </a:schemeClr>
                </a:solidFill>
                <a:effectLst/>
                <a:latin typeface="NexusSerif"/>
                <a:hlinkClick r:id="rId2">
                  <a:extLst>
                    <a:ext uri="{A12FA001-AC4F-418D-AE19-62706E023703}">
                      <ahyp:hlinkClr xmlns:ahyp="http://schemas.microsoft.com/office/drawing/2018/hyperlinkcolor" val="tx"/>
                    </a:ext>
                  </a:extLst>
                </a:hlinkClick>
              </a:rPr>
              <a:t>https://link.springer.com/article/10.1007%2Fs11042-021-11367-0</a:t>
            </a:r>
            <a:endParaRPr lang="en-US" sz="2000" b="0" i="0" dirty="0">
              <a:solidFill>
                <a:schemeClr val="accent6">
                  <a:lumMod val="60000"/>
                  <a:lumOff val="40000"/>
                </a:schemeClr>
              </a:solidFill>
              <a:effectLst/>
              <a:latin typeface="NexusSerif"/>
            </a:endParaRPr>
          </a:p>
          <a:p>
            <a:endParaRPr lang="en-IN" sz="2000" dirty="0">
              <a:solidFill>
                <a:schemeClr val="bg1"/>
              </a:solidFill>
            </a:endParaRPr>
          </a:p>
          <a:p>
            <a:r>
              <a:rPr lang="en-US" dirty="0">
                <a:solidFill>
                  <a:schemeClr val="bg1"/>
                </a:solidFill>
              </a:rPr>
              <a:t>Most face recognition systems employ feature selection after feature extraction to enhance the accuracy of the frameworks. In other words, feature selection is one of the important phases that any recognition system must go through as the final results depend on it. Moreover, face also contains other characteristics such as gender, age, ethnicity and emotions, known as soft biometrics. In order to examine the impact of optimization in feature selection and thereby in face recognition, our work can be broadly divided into two steps. The first step is a block division of the images and feature extraction using the BSIF descriptor. The second step is applying the PSO to reduce the size of features by chosen blocks and to improve the accuracy.</a:t>
            </a:r>
          </a:p>
          <a:p>
            <a:endParaRPr lang="en-US" dirty="0">
              <a:solidFill>
                <a:schemeClr val="bg1"/>
              </a:solidFill>
            </a:endParaRPr>
          </a:p>
          <a:p>
            <a:r>
              <a:rPr lang="en-US" dirty="0">
                <a:solidFill>
                  <a:schemeClr val="bg1"/>
                </a:solidFill>
              </a:rPr>
              <a:t>Conclusion : </a:t>
            </a:r>
          </a:p>
          <a:p>
            <a:r>
              <a:rPr lang="en-US" dirty="0">
                <a:solidFill>
                  <a:schemeClr val="bg1"/>
                </a:solidFill>
              </a:rPr>
              <a:t>A PSO based bock wise feature selection in face recognition has been presented. In the proposed face recognition system, a block division technique is applied to the capture face sample to divide the images into a regular number of sub blocks. In order to ensure the extraction of all the distinctive features from the whole image, PSO technique is used to select block features .</a:t>
            </a:r>
            <a:endParaRPr lang="en-US" sz="2000" b="0" i="0" dirty="0">
              <a:solidFill>
                <a:schemeClr val="bg1"/>
              </a:solidFill>
              <a:effectLst/>
              <a:latin typeface="NexusSerif"/>
            </a:endParaRPr>
          </a:p>
        </p:txBody>
      </p:sp>
    </p:spTree>
    <p:extLst>
      <p:ext uri="{BB962C8B-B14F-4D97-AF65-F5344CB8AC3E}">
        <p14:creationId xmlns:p14="http://schemas.microsoft.com/office/powerpoint/2010/main" val="1544464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83575FA-6133-4388-AEBC-392841FBF955}"/>
              </a:ext>
            </a:extLst>
          </p:cNvPr>
          <p:cNvSpPr>
            <a:spLocks noGrp="1"/>
          </p:cNvSpPr>
          <p:nvPr>
            <p:ph type="sldNum" sz="quarter" idx="12"/>
          </p:nvPr>
        </p:nvSpPr>
        <p:spPr/>
        <p:txBody>
          <a:bodyPr/>
          <a:lstStyle/>
          <a:p>
            <a:fld id="{C263D6C4-4840-40CC-AC84-17E24B3B7BDE}" type="slidenum">
              <a:rPr lang="en-US" noProof="0" smtClean="0"/>
              <a:pPr/>
              <a:t>13</a:t>
            </a:fld>
            <a:endParaRPr lang="en-US" noProof="0" dirty="0"/>
          </a:p>
        </p:txBody>
      </p:sp>
      <p:sp>
        <p:nvSpPr>
          <p:cNvPr id="3" name="TextBox 2">
            <a:extLst>
              <a:ext uri="{FF2B5EF4-FFF2-40B4-BE49-F238E27FC236}">
                <a16:creationId xmlns:a16="http://schemas.microsoft.com/office/drawing/2014/main" id="{A278F740-FD53-461E-9BE5-71453B7D1242}"/>
              </a:ext>
            </a:extLst>
          </p:cNvPr>
          <p:cNvSpPr txBox="1"/>
          <p:nvPr/>
        </p:nvSpPr>
        <p:spPr>
          <a:xfrm>
            <a:off x="471488" y="557213"/>
            <a:ext cx="6243637" cy="769441"/>
          </a:xfrm>
          <a:prstGeom prst="rect">
            <a:avLst/>
          </a:prstGeom>
          <a:noFill/>
        </p:spPr>
        <p:txBody>
          <a:bodyPr wrap="square" rtlCol="0">
            <a:spAutoFit/>
          </a:bodyPr>
          <a:lstStyle/>
          <a:p>
            <a:r>
              <a:rPr lang="en-US" sz="4400" b="1" dirty="0">
                <a:solidFill>
                  <a:schemeClr val="bg1"/>
                </a:solidFill>
              </a:rPr>
              <a:t>Methodology </a:t>
            </a:r>
            <a:endParaRPr lang="en-IN" sz="4400" b="1" dirty="0">
              <a:solidFill>
                <a:schemeClr val="bg1"/>
              </a:solidFill>
            </a:endParaRPr>
          </a:p>
        </p:txBody>
      </p:sp>
      <p:sp>
        <p:nvSpPr>
          <p:cNvPr id="4" name="TextBox 3">
            <a:extLst>
              <a:ext uri="{FF2B5EF4-FFF2-40B4-BE49-F238E27FC236}">
                <a16:creationId xmlns:a16="http://schemas.microsoft.com/office/drawing/2014/main" id="{08D01472-947A-4004-B60D-6C790C344E3E}"/>
              </a:ext>
            </a:extLst>
          </p:cNvPr>
          <p:cNvSpPr txBox="1"/>
          <p:nvPr/>
        </p:nvSpPr>
        <p:spPr>
          <a:xfrm>
            <a:off x="471488" y="1700213"/>
            <a:ext cx="8358188" cy="3046988"/>
          </a:xfrm>
          <a:prstGeom prst="rect">
            <a:avLst/>
          </a:prstGeom>
          <a:noFill/>
        </p:spPr>
        <p:txBody>
          <a:bodyPr wrap="square" rtlCol="0">
            <a:spAutoFit/>
          </a:bodyPr>
          <a:lstStyle/>
          <a:p>
            <a:r>
              <a:rPr lang="en-US" sz="2400" dirty="0">
                <a:solidFill>
                  <a:schemeClr val="bg1"/>
                </a:solidFill>
              </a:rPr>
              <a:t>We are using following traditional machine learning models to predict different Face position :</a:t>
            </a:r>
          </a:p>
          <a:p>
            <a:endParaRPr lang="en-US" sz="2400" dirty="0">
              <a:solidFill>
                <a:schemeClr val="bg1"/>
              </a:solidFill>
            </a:endParaRPr>
          </a:p>
          <a:p>
            <a:r>
              <a:rPr lang="en-US" sz="2400" dirty="0">
                <a:solidFill>
                  <a:schemeClr val="bg1"/>
                </a:solidFill>
              </a:rPr>
              <a:t>1. Logistic Regression</a:t>
            </a:r>
          </a:p>
          <a:p>
            <a:r>
              <a:rPr lang="en-US" sz="2400" dirty="0">
                <a:solidFill>
                  <a:schemeClr val="bg1"/>
                </a:solidFill>
              </a:rPr>
              <a:t>2. Single Layer Perceptron (one architecture)</a:t>
            </a:r>
          </a:p>
          <a:p>
            <a:r>
              <a:rPr lang="en-US" sz="2400" dirty="0">
                <a:solidFill>
                  <a:schemeClr val="bg1"/>
                </a:solidFill>
              </a:rPr>
              <a:t>3. Sigmoid Neuron (one architecture)</a:t>
            </a:r>
          </a:p>
          <a:p>
            <a:r>
              <a:rPr lang="en-US" sz="2400" dirty="0">
                <a:solidFill>
                  <a:schemeClr val="bg1"/>
                </a:solidFill>
              </a:rPr>
              <a:t>4. Multi-Layer Perceptron (one input layer, one hidden layer, one output layer) </a:t>
            </a:r>
            <a:endParaRPr lang="en-IN" sz="2400" dirty="0">
              <a:solidFill>
                <a:schemeClr val="bg1"/>
              </a:solidFill>
            </a:endParaRPr>
          </a:p>
        </p:txBody>
      </p:sp>
    </p:spTree>
    <p:extLst>
      <p:ext uri="{BB962C8B-B14F-4D97-AF65-F5344CB8AC3E}">
        <p14:creationId xmlns:p14="http://schemas.microsoft.com/office/powerpoint/2010/main" val="2208794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0A4A7A-63F5-420D-8278-AE6598BB7DD5}"/>
              </a:ext>
            </a:extLst>
          </p:cNvPr>
          <p:cNvSpPr>
            <a:spLocks noGrp="1"/>
          </p:cNvSpPr>
          <p:nvPr>
            <p:ph type="sldNum" sz="quarter" idx="12"/>
          </p:nvPr>
        </p:nvSpPr>
        <p:spPr/>
        <p:txBody>
          <a:bodyPr/>
          <a:lstStyle/>
          <a:p>
            <a:fld id="{C263D6C4-4840-40CC-AC84-17E24B3B7BDE}" type="slidenum">
              <a:rPr lang="en-US" noProof="0" smtClean="0"/>
              <a:pPr/>
              <a:t>14</a:t>
            </a:fld>
            <a:endParaRPr lang="en-US" noProof="0" dirty="0"/>
          </a:p>
        </p:txBody>
      </p:sp>
      <p:sp>
        <p:nvSpPr>
          <p:cNvPr id="5" name="TextBox 4">
            <a:extLst>
              <a:ext uri="{FF2B5EF4-FFF2-40B4-BE49-F238E27FC236}">
                <a16:creationId xmlns:a16="http://schemas.microsoft.com/office/drawing/2014/main" id="{18F28D7F-B4BF-4904-AD55-861D21E84333}"/>
              </a:ext>
            </a:extLst>
          </p:cNvPr>
          <p:cNvSpPr txBox="1"/>
          <p:nvPr/>
        </p:nvSpPr>
        <p:spPr>
          <a:xfrm>
            <a:off x="280988" y="400050"/>
            <a:ext cx="5900737" cy="769441"/>
          </a:xfrm>
          <a:prstGeom prst="rect">
            <a:avLst/>
          </a:prstGeom>
          <a:noFill/>
        </p:spPr>
        <p:txBody>
          <a:bodyPr wrap="square" rtlCol="0">
            <a:spAutoFit/>
          </a:bodyPr>
          <a:lstStyle/>
          <a:p>
            <a:r>
              <a:rPr kumimoji="0" lang="en-US" sz="4400" b="1" i="0" u="none" strike="noStrike" kern="1200" cap="none" spc="-70" normalizeH="0" baseline="0" noProof="0" dirty="0">
                <a:ln>
                  <a:noFill/>
                </a:ln>
                <a:solidFill>
                  <a:srgbClr val="FFFFFF"/>
                </a:solidFill>
                <a:effectLst/>
                <a:uLnTx/>
                <a:uFillTx/>
                <a:latin typeface="Trebuchet MS"/>
                <a:ea typeface="+mj-ea"/>
                <a:cs typeface="+mj-cs"/>
              </a:rPr>
              <a:t>Result Analysis </a:t>
            </a:r>
            <a:endParaRPr lang="en-IN" sz="4000" dirty="0">
              <a:solidFill>
                <a:schemeClr val="bg1"/>
              </a:solidFill>
            </a:endParaRPr>
          </a:p>
        </p:txBody>
      </p:sp>
      <p:sp>
        <p:nvSpPr>
          <p:cNvPr id="6" name="TextBox 5">
            <a:extLst>
              <a:ext uri="{FF2B5EF4-FFF2-40B4-BE49-F238E27FC236}">
                <a16:creationId xmlns:a16="http://schemas.microsoft.com/office/drawing/2014/main" id="{1B0A0F9D-09D4-4CAA-B849-F8C2E75ED7C5}"/>
              </a:ext>
            </a:extLst>
          </p:cNvPr>
          <p:cNvSpPr txBox="1"/>
          <p:nvPr/>
        </p:nvSpPr>
        <p:spPr>
          <a:xfrm>
            <a:off x="533400" y="1287304"/>
            <a:ext cx="10086975" cy="4678204"/>
          </a:xfrm>
          <a:prstGeom prst="rect">
            <a:avLst/>
          </a:prstGeom>
          <a:noFill/>
        </p:spPr>
        <p:txBody>
          <a:bodyPr wrap="square" rtlCol="0">
            <a:spAutoFit/>
          </a:bodyPr>
          <a:lstStyle/>
          <a:p>
            <a:r>
              <a:rPr lang="en-US" sz="2400" i="1" dirty="0">
                <a:solidFill>
                  <a:schemeClr val="bg1"/>
                </a:solidFill>
              </a:rPr>
              <a:t>                                   </a:t>
            </a:r>
            <a:r>
              <a:rPr lang="en-US" sz="2800" b="1" u="sng" spc="300" dirty="0">
                <a:solidFill>
                  <a:schemeClr val="bg1"/>
                </a:solidFill>
              </a:rPr>
              <a:t>Logistic Regression </a:t>
            </a:r>
            <a:endParaRPr lang="en-US" sz="2400" b="1" u="sng" spc="300" dirty="0">
              <a:solidFill>
                <a:schemeClr val="bg1"/>
              </a:solidFill>
            </a:endParaRPr>
          </a:p>
          <a:p>
            <a:pPr marL="285750" indent="-285750">
              <a:buFont typeface="Wingdings" panose="05000000000000000000" pitchFamily="2" charset="2"/>
              <a:buChar char="Ø"/>
            </a:pPr>
            <a:endParaRPr lang="en-US" dirty="0">
              <a:solidFill>
                <a:schemeClr val="bg1"/>
              </a:solidFill>
            </a:endParaRPr>
          </a:p>
          <a:p>
            <a:pPr marL="285750" indent="-285750">
              <a:buFont typeface="Wingdings" panose="05000000000000000000" pitchFamily="2" charset="2"/>
              <a:buChar char="Ø"/>
            </a:pPr>
            <a:r>
              <a:rPr lang="en-IN" b="1" dirty="0">
                <a:solidFill>
                  <a:schemeClr val="bg1"/>
                </a:solidFill>
              </a:rPr>
              <a:t>Overall Accuracy  (  training data ):  95.24 %</a:t>
            </a:r>
          </a:p>
          <a:p>
            <a:pPr marL="285750" indent="-285750">
              <a:buFont typeface="Wingdings" panose="05000000000000000000" pitchFamily="2" charset="2"/>
              <a:buChar char="Ø"/>
            </a:pPr>
            <a:endParaRPr lang="en-IN" b="1" dirty="0">
              <a:solidFill>
                <a:schemeClr val="bg1"/>
              </a:solidFill>
            </a:endParaRPr>
          </a:p>
          <a:p>
            <a:pPr marL="285750" indent="-285750">
              <a:buFont typeface="Wingdings" panose="05000000000000000000" pitchFamily="2" charset="2"/>
              <a:buChar char="Ø"/>
            </a:pPr>
            <a:r>
              <a:rPr lang="en-IN" b="1" dirty="0">
                <a:solidFill>
                  <a:schemeClr val="bg1"/>
                </a:solidFill>
              </a:rPr>
              <a:t>Overall Accuracy ( test data ):  92.62%</a:t>
            </a:r>
          </a:p>
          <a:p>
            <a:pPr marL="285750" indent="-285750">
              <a:buFont typeface="Wingdings" panose="05000000000000000000" pitchFamily="2" charset="2"/>
              <a:buChar char="Ø"/>
            </a:pPr>
            <a:endParaRPr lang="en-IN" b="1" dirty="0">
              <a:solidFill>
                <a:schemeClr val="bg1"/>
              </a:solidFill>
            </a:endParaRPr>
          </a:p>
          <a:p>
            <a:pPr marL="285750" indent="-285750">
              <a:buFont typeface="Wingdings" panose="05000000000000000000" pitchFamily="2" charset="2"/>
              <a:buChar char="Ø"/>
            </a:pPr>
            <a:r>
              <a:rPr lang="en-IN" b="1" dirty="0">
                <a:solidFill>
                  <a:schemeClr val="bg1"/>
                </a:solidFill>
              </a:rPr>
              <a:t>Class-wise Accuracy :</a:t>
            </a:r>
          </a:p>
          <a:p>
            <a:r>
              <a:rPr lang="en-IN" b="1" dirty="0">
                <a:solidFill>
                  <a:schemeClr val="bg1"/>
                </a:solidFill>
              </a:rPr>
              <a:t>     1) 0.625                          2) 0.987                            3) 0.626</a:t>
            </a:r>
          </a:p>
          <a:p>
            <a:pPr marL="285750" indent="-285750">
              <a:buFont typeface="Wingdings" panose="05000000000000000000" pitchFamily="2" charset="2"/>
              <a:buChar char="Ø"/>
            </a:pPr>
            <a:endParaRPr lang="en-IN" b="1" dirty="0">
              <a:solidFill>
                <a:schemeClr val="bg1"/>
              </a:solidFill>
            </a:endParaRPr>
          </a:p>
          <a:p>
            <a:pPr marL="285750" indent="-285750">
              <a:buFont typeface="Wingdings" panose="05000000000000000000" pitchFamily="2" charset="2"/>
              <a:buChar char="Ø"/>
            </a:pPr>
            <a:r>
              <a:rPr lang="en-IN" b="1" dirty="0">
                <a:solidFill>
                  <a:schemeClr val="bg1"/>
                </a:solidFill>
              </a:rPr>
              <a:t>Precision :  89.4%</a:t>
            </a:r>
          </a:p>
          <a:p>
            <a:pPr marL="285750" indent="-285750">
              <a:buFont typeface="Wingdings" panose="05000000000000000000" pitchFamily="2" charset="2"/>
              <a:buChar char="Ø"/>
            </a:pPr>
            <a:endParaRPr lang="en-IN" b="1" dirty="0">
              <a:solidFill>
                <a:schemeClr val="bg1"/>
              </a:solidFill>
            </a:endParaRPr>
          </a:p>
          <a:p>
            <a:pPr marL="285750" indent="-285750">
              <a:buFont typeface="Wingdings" panose="05000000000000000000" pitchFamily="2" charset="2"/>
              <a:buChar char="Ø"/>
            </a:pPr>
            <a:r>
              <a:rPr lang="en-IN" b="1" dirty="0">
                <a:solidFill>
                  <a:schemeClr val="bg1"/>
                </a:solidFill>
              </a:rPr>
              <a:t>Recall :  74.2 %</a:t>
            </a:r>
          </a:p>
          <a:p>
            <a:pPr marL="285750" indent="-285750">
              <a:buFont typeface="Wingdings" panose="05000000000000000000" pitchFamily="2" charset="2"/>
              <a:buChar char="Ø"/>
            </a:pPr>
            <a:endParaRPr lang="en-IN" b="1" dirty="0">
              <a:solidFill>
                <a:schemeClr val="bg1"/>
              </a:solidFill>
            </a:endParaRPr>
          </a:p>
          <a:p>
            <a:pPr marL="285750" indent="-285750">
              <a:buFont typeface="Wingdings" panose="05000000000000000000" pitchFamily="2" charset="2"/>
              <a:buChar char="Ø"/>
            </a:pPr>
            <a:r>
              <a:rPr lang="en-IN" b="1" dirty="0">
                <a:solidFill>
                  <a:schemeClr val="bg1"/>
                </a:solidFill>
              </a:rPr>
              <a:t>F1- score :  78.2 %</a:t>
            </a:r>
          </a:p>
          <a:p>
            <a:endParaRPr lang="en-IN" b="1" dirty="0">
              <a:solidFill>
                <a:schemeClr val="bg1"/>
              </a:solidFill>
            </a:endParaRPr>
          </a:p>
          <a:p>
            <a:pPr marL="285750" indent="-285750">
              <a:buFont typeface="Wingdings" panose="05000000000000000000" pitchFamily="2" charset="2"/>
              <a:buChar char="Ø"/>
            </a:pPr>
            <a:endParaRPr lang="en-IN" dirty="0">
              <a:solidFill>
                <a:schemeClr val="bg1"/>
              </a:solidFill>
            </a:endParaRPr>
          </a:p>
        </p:txBody>
      </p:sp>
    </p:spTree>
    <p:extLst>
      <p:ext uri="{BB962C8B-B14F-4D97-AF65-F5344CB8AC3E}">
        <p14:creationId xmlns:p14="http://schemas.microsoft.com/office/powerpoint/2010/main" val="126812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0A4A7A-63F5-420D-8278-AE6598BB7DD5}"/>
              </a:ext>
            </a:extLst>
          </p:cNvPr>
          <p:cNvSpPr>
            <a:spLocks noGrp="1"/>
          </p:cNvSpPr>
          <p:nvPr>
            <p:ph type="sldNum" sz="quarter" idx="12"/>
          </p:nvPr>
        </p:nvSpPr>
        <p:spPr/>
        <p:txBody>
          <a:bodyPr/>
          <a:lstStyle/>
          <a:p>
            <a:fld id="{C263D6C4-4840-40CC-AC84-17E24B3B7BDE}" type="slidenum">
              <a:rPr lang="en-US" noProof="0" smtClean="0"/>
              <a:pPr/>
              <a:t>15</a:t>
            </a:fld>
            <a:endParaRPr lang="en-US" noProof="0" dirty="0"/>
          </a:p>
        </p:txBody>
      </p:sp>
      <p:sp>
        <p:nvSpPr>
          <p:cNvPr id="5" name="TextBox 4">
            <a:extLst>
              <a:ext uri="{FF2B5EF4-FFF2-40B4-BE49-F238E27FC236}">
                <a16:creationId xmlns:a16="http://schemas.microsoft.com/office/drawing/2014/main" id="{18F28D7F-B4BF-4904-AD55-861D21E84333}"/>
              </a:ext>
            </a:extLst>
          </p:cNvPr>
          <p:cNvSpPr txBox="1"/>
          <p:nvPr/>
        </p:nvSpPr>
        <p:spPr>
          <a:xfrm>
            <a:off x="280988" y="400050"/>
            <a:ext cx="5900737" cy="769441"/>
          </a:xfrm>
          <a:prstGeom prst="rect">
            <a:avLst/>
          </a:prstGeom>
          <a:noFill/>
        </p:spPr>
        <p:txBody>
          <a:bodyPr wrap="square" rtlCol="0">
            <a:spAutoFit/>
          </a:bodyPr>
          <a:lstStyle/>
          <a:p>
            <a:r>
              <a:rPr kumimoji="0" lang="en-US" sz="4400" b="1" i="0" u="none" strike="noStrike" kern="1200" cap="none" spc="-70" normalizeH="0" baseline="0" noProof="0" dirty="0">
                <a:ln>
                  <a:noFill/>
                </a:ln>
                <a:solidFill>
                  <a:srgbClr val="FFFFFF"/>
                </a:solidFill>
                <a:effectLst/>
                <a:uLnTx/>
                <a:uFillTx/>
                <a:latin typeface="Trebuchet MS"/>
                <a:ea typeface="+mj-ea"/>
                <a:cs typeface="+mj-cs"/>
              </a:rPr>
              <a:t>Result Analysis </a:t>
            </a:r>
            <a:endParaRPr lang="en-IN" sz="4000" dirty="0">
              <a:solidFill>
                <a:schemeClr val="bg1"/>
              </a:solidFill>
            </a:endParaRPr>
          </a:p>
        </p:txBody>
      </p:sp>
      <p:sp>
        <p:nvSpPr>
          <p:cNvPr id="6" name="TextBox 5">
            <a:extLst>
              <a:ext uri="{FF2B5EF4-FFF2-40B4-BE49-F238E27FC236}">
                <a16:creationId xmlns:a16="http://schemas.microsoft.com/office/drawing/2014/main" id="{1B0A0F9D-09D4-4CAA-B849-F8C2E75ED7C5}"/>
              </a:ext>
            </a:extLst>
          </p:cNvPr>
          <p:cNvSpPr txBox="1"/>
          <p:nvPr/>
        </p:nvSpPr>
        <p:spPr>
          <a:xfrm>
            <a:off x="533400" y="1287304"/>
            <a:ext cx="10086975" cy="4678204"/>
          </a:xfrm>
          <a:prstGeom prst="rect">
            <a:avLst/>
          </a:prstGeom>
          <a:noFill/>
        </p:spPr>
        <p:txBody>
          <a:bodyPr wrap="square" rtlCol="0">
            <a:spAutoFit/>
          </a:bodyPr>
          <a:lstStyle/>
          <a:p>
            <a:r>
              <a:rPr lang="en-US" sz="2400" i="1" dirty="0">
                <a:solidFill>
                  <a:schemeClr val="bg1"/>
                </a:solidFill>
              </a:rPr>
              <a:t>                                 </a:t>
            </a:r>
            <a:r>
              <a:rPr lang="en-US" sz="2800" b="1" i="1" u="sng" spc="300" dirty="0">
                <a:solidFill>
                  <a:schemeClr val="bg1"/>
                </a:solidFill>
              </a:rPr>
              <a:t>S</a:t>
            </a:r>
            <a:r>
              <a:rPr lang="en-US" sz="2800" b="1" u="sng" spc="300" dirty="0">
                <a:solidFill>
                  <a:schemeClr val="bg1"/>
                </a:solidFill>
              </a:rPr>
              <a:t>ingle Layer Perceptron</a:t>
            </a:r>
            <a:endParaRPr lang="en-US" sz="2400" b="1" u="sng" spc="300" dirty="0">
              <a:solidFill>
                <a:schemeClr val="bg1"/>
              </a:solidFill>
            </a:endParaRPr>
          </a:p>
          <a:p>
            <a:pPr marL="285750" indent="-285750">
              <a:buFont typeface="Wingdings" panose="05000000000000000000" pitchFamily="2" charset="2"/>
              <a:buChar char="Ø"/>
            </a:pPr>
            <a:endParaRPr lang="en-US" dirty="0">
              <a:solidFill>
                <a:schemeClr val="bg1"/>
              </a:solidFill>
            </a:endParaRPr>
          </a:p>
          <a:p>
            <a:pPr marL="285750" indent="-285750">
              <a:buFont typeface="Wingdings" panose="05000000000000000000" pitchFamily="2" charset="2"/>
              <a:buChar char="Ø"/>
            </a:pPr>
            <a:r>
              <a:rPr lang="en-IN" b="1" dirty="0">
                <a:solidFill>
                  <a:schemeClr val="bg1"/>
                </a:solidFill>
              </a:rPr>
              <a:t>Overall Accuracy  (  training data ):  91.99 %</a:t>
            </a:r>
          </a:p>
          <a:p>
            <a:pPr marL="285750" indent="-285750">
              <a:buFont typeface="Wingdings" panose="05000000000000000000" pitchFamily="2" charset="2"/>
              <a:buChar char="Ø"/>
            </a:pPr>
            <a:endParaRPr lang="en-IN" b="1" dirty="0">
              <a:solidFill>
                <a:schemeClr val="bg1"/>
              </a:solidFill>
            </a:endParaRPr>
          </a:p>
          <a:p>
            <a:pPr marL="285750" indent="-285750">
              <a:buFont typeface="Wingdings" panose="05000000000000000000" pitchFamily="2" charset="2"/>
              <a:buChar char="Ø"/>
            </a:pPr>
            <a:r>
              <a:rPr lang="en-IN" b="1" dirty="0">
                <a:solidFill>
                  <a:schemeClr val="bg1"/>
                </a:solidFill>
              </a:rPr>
              <a:t>Overall Accuracy ( test data ):  91.57 %</a:t>
            </a:r>
          </a:p>
          <a:p>
            <a:pPr marL="285750" indent="-285750">
              <a:buFont typeface="Wingdings" panose="05000000000000000000" pitchFamily="2" charset="2"/>
              <a:buChar char="Ø"/>
            </a:pPr>
            <a:endParaRPr lang="en-IN" b="1" dirty="0">
              <a:solidFill>
                <a:schemeClr val="bg1"/>
              </a:solidFill>
            </a:endParaRPr>
          </a:p>
          <a:p>
            <a:pPr marL="285750" indent="-285750">
              <a:buFont typeface="Wingdings" panose="05000000000000000000" pitchFamily="2" charset="2"/>
              <a:buChar char="Ø"/>
            </a:pPr>
            <a:r>
              <a:rPr lang="en-IN" b="1" dirty="0">
                <a:solidFill>
                  <a:schemeClr val="bg1"/>
                </a:solidFill>
              </a:rPr>
              <a:t>Class-wise Accuracy :</a:t>
            </a:r>
          </a:p>
          <a:p>
            <a:r>
              <a:rPr lang="en-IN" b="1" dirty="0">
                <a:solidFill>
                  <a:schemeClr val="bg1"/>
                </a:solidFill>
              </a:rPr>
              <a:t>     1)  0                          2) </a:t>
            </a:r>
            <a:r>
              <a:rPr lang="en-IN" sz="1800" b="1" i="0" u="none" strike="noStrike" dirty="0">
                <a:solidFill>
                  <a:schemeClr val="bg1"/>
                </a:solidFill>
                <a:effectLst/>
                <a:latin typeface="Calibri" panose="020F0502020204030204" pitchFamily="34" charset="0"/>
              </a:rPr>
              <a:t>0.985334</a:t>
            </a:r>
            <a:r>
              <a:rPr lang="en-IN" dirty="0"/>
              <a:t> </a:t>
            </a:r>
            <a:r>
              <a:rPr lang="en-IN" b="1" dirty="0">
                <a:solidFill>
                  <a:schemeClr val="bg1"/>
                </a:solidFill>
              </a:rPr>
              <a:t>                             3) </a:t>
            </a:r>
            <a:r>
              <a:rPr lang="en-IN" sz="1800" b="1" i="0" u="none" strike="noStrike" dirty="0">
                <a:solidFill>
                  <a:schemeClr val="bg1"/>
                </a:solidFill>
                <a:effectLst/>
                <a:latin typeface="Calibri" panose="020F0502020204030204" pitchFamily="34" charset="0"/>
              </a:rPr>
              <a:t>0.544048</a:t>
            </a:r>
            <a:r>
              <a:rPr lang="en-IN" b="1" dirty="0"/>
              <a:t> </a:t>
            </a:r>
            <a:endParaRPr lang="en-IN" b="1" dirty="0">
              <a:solidFill>
                <a:schemeClr val="bg1"/>
              </a:solidFill>
            </a:endParaRPr>
          </a:p>
          <a:p>
            <a:pPr marL="285750" indent="-285750">
              <a:buFont typeface="Wingdings" panose="05000000000000000000" pitchFamily="2" charset="2"/>
              <a:buChar char="Ø"/>
            </a:pPr>
            <a:endParaRPr lang="en-IN" b="1" dirty="0">
              <a:solidFill>
                <a:schemeClr val="bg1"/>
              </a:solidFill>
            </a:endParaRPr>
          </a:p>
          <a:p>
            <a:pPr marL="285750" indent="-285750">
              <a:buFont typeface="Wingdings" panose="05000000000000000000" pitchFamily="2" charset="2"/>
              <a:buChar char="Ø"/>
            </a:pPr>
            <a:r>
              <a:rPr lang="en-IN" b="1" dirty="0">
                <a:solidFill>
                  <a:schemeClr val="bg1"/>
                </a:solidFill>
              </a:rPr>
              <a:t>Precision :  55.8 %</a:t>
            </a:r>
          </a:p>
          <a:p>
            <a:pPr marL="285750" indent="-285750">
              <a:buFont typeface="Wingdings" panose="05000000000000000000" pitchFamily="2" charset="2"/>
              <a:buChar char="Ø"/>
            </a:pPr>
            <a:endParaRPr lang="en-IN" b="1" dirty="0">
              <a:solidFill>
                <a:schemeClr val="bg1"/>
              </a:solidFill>
            </a:endParaRPr>
          </a:p>
          <a:p>
            <a:pPr marL="285750" indent="-285750">
              <a:buFont typeface="Wingdings" panose="05000000000000000000" pitchFamily="2" charset="2"/>
              <a:buChar char="Ø"/>
            </a:pPr>
            <a:r>
              <a:rPr lang="en-IN" b="1" dirty="0">
                <a:solidFill>
                  <a:schemeClr val="bg1"/>
                </a:solidFill>
              </a:rPr>
              <a:t>Recall :  50.6 %</a:t>
            </a:r>
          </a:p>
          <a:p>
            <a:pPr marL="285750" indent="-285750">
              <a:buFont typeface="Wingdings" panose="05000000000000000000" pitchFamily="2" charset="2"/>
              <a:buChar char="Ø"/>
            </a:pPr>
            <a:endParaRPr lang="en-IN" b="1" dirty="0">
              <a:solidFill>
                <a:schemeClr val="bg1"/>
              </a:solidFill>
            </a:endParaRPr>
          </a:p>
          <a:p>
            <a:pPr marL="285750" indent="-285750">
              <a:buFont typeface="Wingdings" panose="05000000000000000000" pitchFamily="2" charset="2"/>
              <a:buChar char="Ø"/>
            </a:pPr>
            <a:r>
              <a:rPr lang="en-IN" b="1" dirty="0">
                <a:solidFill>
                  <a:schemeClr val="bg1"/>
                </a:solidFill>
              </a:rPr>
              <a:t>F1- score :  51.6 %</a:t>
            </a:r>
          </a:p>
          <a:p>
            <a:endParaRPr lang="en-IN" b="1" dirty="0">
              <a:solidFill>
                <a:schemeClr val="bg1"/>
              </a:solidFill>
            </a:endParaRPr>
          </a:p>
          <a:p>
            <a:pPr marL="285750" indent="-285750">
              <a:buFont typeface="Wingdings" panose="05000000000000000000" pitchFamily="2" charset="2"/>
              <a:buChar char="Ø"/>
            </a:pPr>
            <a:endParaRPr lang="en-IN" dirty="0">
              <a:solidFill>
                <a:schemeClr val="bg1"/>
              </a:solidFill>
            </a:endParaRPr>
          </a:p>
        </p:txBody>
      </p:sp>
    </p:spTree>
    <p:extLst>
      <p:ext uri="{BB962C8B-B14F-4D97-AF65-F5344CB8AC3E}">
        <p14:creationId xmlns:p14="http://schemas.microsoft.com/office/powerpoint/2010/main" val="3736688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0A4A7A-63F5-420D-8278-AE6598BB7DD5}"/>
              </a:ext>
            </a:extLst>
          </p:cNvPr>
          <p:cNvSpPr>
            <a:spLocks noGrp="1"/>
          </p:cNvSpPr>
          <p:nvPr>
            <p:ph type="sldNum" sz="quarter" idx="12"/>
          </p:nvPr>
        </p:nvSpPr>
        <p:spPr/>
        <p:txBody>
          <a:bodyPr/>
          <a:lstStyle/>
          <a:p>
            <a:fld id="{C263D6C4-4840-40CC-AC84-17E24B3B7BDE}" type="slidenum">
              <a:rPr lang="en-US" noProof="0" smtClean="0"/>
              <a:pPr/>
              <a:t>16</a:t>
            </a:fld>
            <a:endParaRPr lang="en-US" noProof="0" dirty="0"/>
          </a:p>
        </p:txBody>
      </p:sp>
      <p:sp>
        <p:nvSpPr>
          <p:cNvPr id="5" name="TextBox 4">
            <a:extLst>
              <a:ext uri="{FF2B5EF4-FFF2-40B4-BE49-F238E27FC236}">
                <a16:creationId xmlns:a16="http://schemas.microsoft.com/office/drawing/2014/main" id="{18F28D7F-B4BF-4904-AD55-861D21E84333}"/>
              </a:ext>
            </a:extLst>
          </p:cNvPr>
          <p:cNvSpPr txBox="1"/>
          <p:nvPr/>
        </p:nvSpPr>
        <p:spPr>
          <a:xfrm>
            <a:off x="280988" y="400050"/>
            <a:ext cx="5900737" cy="769441"/>
          </a:xfrm>
          <a:prstGeom prst="rect">
            <a:avLst/>
          </a:prstGeom>
          <a:noFill/>
        </p:spPr>
        <p:txBody>
          <a:bodyPr wrap="square" rtlCol="0">
            <a:spAutoFit/>
          </a:bodyPr>
          <a:lstStyle/>
          <a:p>
            <a:r>
              <a:rPr kumimoji="0" lang="en-US" sz="4400" b="1" i="0" u="none" strike="noStrike" kern="1200" cap="none" spc="-70" normalizeH="0" baseline="0" noProof="0" dirty="0">
                <a:ln>
                  <a:noFill/>
                </a:ln>
                <a:solidFill>
                  <a:srgbClr val="FFFFFF"/>
                </a:solidFill>
                <a:effectLst/>
                <a:uLnTx/>
                <a:uFillTx/>
                <a:latin typeface="Trebuchet MS"/>
                <a:ea typeface="+mj-ea"/>
                <a:cs typeface="+mj-cs"/>
              </a:rPr>
              <a:t>Result Analysis </a:t>
            </a:r>
            <a:endParaRPr lang="en-IN" sz="4000" dirty="0">
              <a:solidFill>
                <a:schemeClr val="bg1"/>
              </a:solidFill>
            </a:endParaRPr>
          </a:p>
        </p:txBody>
      </p:sp>
      <p:sp>
        <p:nvSpPr>
          <p:cNvPr id="6" name="TextBox 5">
            <a:extLst>
              <a:ext uri="{FF2B5EF4-FFF2-40B4-BE49-F238E27FC236}">
                <a16:creationId xmlns:a16="http://schemas.microsoft.com/office/drawing/2014/main" id="{1B0A0F9D-09D4-4CAA-B849-F8C2E75ED7C5}"/>
              </a:ext>
            </a:extLst>
          </p:cNvPr>
          <p:cNvSpPr txBox="1"/>
          <p:nvPr/>
        </p:nvSpPr>
        <p:spPr>
          <a:xfrm>
            <a:off x="533400" y="1287304"/>
            <a:ext cx="10086975" cy="923330"/>
          </a:xfrm>
          <a:prstGeom prst="rect">
            <a:avLst/>
          </a:prstGeom>
          <a:noFill/>
        </p:spPr>
        <p:txBody>
          <a:bodyPr wrap="square" rtlCol="0">
            <a:spAutoFit/>
          </a:bodyPr>
          <a:lstStyle/>
          <a:p>
            <a:r>
              <a:rPr lang="en-US" b="1" dirty="0">
                <a:solidFill>
                  <a:schemeClr val="accent4">
                    <a:lumMod val="40000"/>
                    <a:lumOff val="60000"/>
                  </a:schemeClr>
                </a:solidFill>
              </a:rPr>
              <a:t>Is there any over-fitting issue during training in Single Layer</a:t>
            </a:r>
          </a:p>
          <a:p>
            <a:r>
              <a:rPr lang="en-US" b="1" dirty="0">
                <a:solidFill>
                  <a:schemeClr val="accent4">
                    <a:lumMod val="40000"/>
                    <a:lumOff val="60000"/>
                  </a:schemeClr>
                </a:solidFill>
              </a:rPr>
              <a:t>Perceptron model ?</a:t>
            </a:r>
          </a:p>
          <a:p>
            <a:endParaRPr lang="en-IN" dirty="0">
              <a:solidFill>
                <a:schemeClr val="accent4">
                  <a:lumMod val="40000"/>
                  <a:lumOff val="60000"/>
                </a:schemeClr>
              </a:solidFill>
            </a:endParaRPr>
          </a:p>
        </p:txBody>
      </p:sp>
      <p:pic>
        <p:nvPicPr>
          <p:cNvPr id="8" name="Picture 7">
            <a:extLst>
              <a:ext uri="{FF2B5EF4-FFF2-40B4-BE49-F238E27FC236}">
                <a16:creationId xmlns:a16="http://schemas.microsoft.com/office/drawing/2014/main" id="{0F9E43E3-CC73-4985-A212-E0B96ADAA876}"/>
              </a:ext>
            </a:extLst>
          </p:cNvPr>
          <p:cNvPicPr>
            <a:picLocks noChangeAspect="1"/>
          </p:cNvPicPr>
          <p:nvPr/>
        </p:nvPicPr>
        <p:blipFill>
          <a:blip r:embed="rId2"/>
          <a:stretch>
            <a:fillRect/>
          </a:stretch>
        </p:blipFill>
        <p:spPr>
          <a:xfrm>
            <a:off x="5382927" y="2042923"/>
            <a:ext cx="6072473" cy="3757802"/>
          </a:xfrm>
          <a:prstGeom prst="rect">
            <a:avLst/>
          </a:prstGeom>
        </p:spPr>
      </p:pic>
      <p:sp>
        <p:nvSpPr>
          <p:cNvPr id="9" name="TextBox 8">
            <a:extLst>
              <a:ext uri="{FF2B5EF4-FFF2-40B4-BE49-F238E27FC236}">
                <a16:creationId xmlns:a16="http://schemas.microsoft.com/office/drawing/2014/main" id="{7628EB3D-155C-4A68-94E3-4409FB112034}"/>
              </a:ext>
            </a:extLst>
          </p:cNvPr>
          <p:cNvSpPr txBox="1"/>
          <p:nvPr/>
        </p:nvSpPr>
        <p:spPr>
          <a:xfrm>
            <a:off x="471488" y="2571750"/>
            <a:ext cx="4514850" cy="2862322"/>
          </a:xfrm>
          <a:prstGeom prst="rect">
            <a:avLst/>
          </a:prstGeom>
          <a:noFill/>
        </p:spPr>
        <p:txBody>
          <a:bodyPr wrap="square" rtlCol="0">
            <a:spAutoFit/>
          </a:bodyPr>
          <a:lstStyle/>
          <a:p>
            <a:r>
              <a:rPr lang="en-US" dirty="0">
                <a:solidFill>
                  <a:schemeClr val="bg1"/>
                </a:solidFill>
              </a:rPr>
              <a:t>To detect the overfitting issue we have taken validation set. As we</a:t>
            </a:r>
          </a:p>
          <a:p>
            <a:r>
              <a:rPr lang="en-US" dirty="0">
                <a:solidFill>
                  <a:schemeClr val="bg1"/>
                </a:solidFill>
              </a:rPr>
              <a:t>can see from Figure, that training mse and validation mse both are</a:t>
            </a:r>
          </a:p>
          <a:p>
            <a:r>
              <a:rPr lang="en-US" dirty="0">
                <a:solidFill>
                  <a:schemeClr val="bg1"/>
                </a:solidFill>
              </a:rPr>
              <a:t>decreasing epoch by epoch so our SLP model is not getting overfit</a:t>
            </a:r>
          </a:p>
          <a:p>
            <a:r>
              <a:rPr lang="en-US" dirty="0">
                <a:solidFill>
                  <a:schemeClr val="bg1"/>
                </a:solidFill>
              </a:rPr>
              <a:t>during training. We got 90.956% accuracy on training dataset,</a:t>
            </a:r>
          </a:p>
          <a:p>
            <a:r>
              <a:rPr lang="en-US" dirty="0">
                <a:solidFill>
                  <a:schemeClr val="bg1"/>
                </a:solidFill>
              </a:rPr>
              <a:t>89.691% on validation set and 87.705% on testing set.</a:t>
            </a:r>
            <a:endParaRPr lang="en-IN" dirty="0">
              <a:solidFill>
                <a:schemeClr val="bg1"/>
              </a:solidFill>
            </a:endParaRPr>
          </a:p>
        </p:txBody>
      </p:sp>
    </p:spTree>
    <p:extLst>
      <p:ext uri="{BB962C8B-B14F-4D97-AF65-F5344CB8AC3E}">
        <p14:creationId xmlns:p14="http://schemas.microsoft.com/office/powerpoint/2010/main" val="835785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0A4A7A-63F5-420D-8278-AE6598BB7DD5}"/>
              </a:ext>
            </a:extLst>
          </p:cNvPr>
          <p:cNvSpPr>
            <a:spLocks noGrp="1"/>
          </p:cNvSpPr>
          <p:nvPr>
            <p:ph type="sldNum" sz="quarter" idx="12"/>
          </p:nvPr>
        </p:nvSpPr>
        <p:spPr/>
        <p:txBody>
          <a:bodyPr/>
          <a:lstStyle/>
          <a:p>
            <a:fld id="{C263D6C4-4840-40CC-AC84-17E24B3B7BDE}" type="slidenum">
              <a:rPr lang="en-US" noProof="0" smtClean="0"/>
              <a:pPr/>
              <a:t>17</a:t>
            </a:fld>
            <a:endParaRPr lang="en-US" noProof="0" dirty="0"/>
          </a:p>
        </p:txBody>
      </p:sp>
      <p:sp>
        <p:nvSpPr>
          <p:cNvPr id="5" name="TextBox 4">
            <a:extLst>
              <a:ext uri="{FF2B5EF4-FFF2-40B4-BE49-F238E27FC236}">
                <a16:creationId xmlns:a16="http://schemas.microsoft.com/office/drawing/2014/main" id="{18F28D7F-B4BF-4904-AD55-861D21E84333}"/>
              </a:ext>
            </a:extLst>
          </p:cNvPr>
          <p:cNvSpPr txBox="1"/>
          <p:nvPr/>
        </p:nvSpPr>
        <p:spPr>
          <a:xfrm>
            <a:off x="280988" y="400050"/>
            <a:ext cx="5900737" cy="769441"/>
          </a:xfrm>
          <a:prstGeom prst="rect">
            <a:avLst/>
          </a:prstGeom>
          <a:noFill/>
        </p:spPr>
        <p:txBody>
          <a:bodyPr wrap="square" rtlCol="0">
            <a:spAutoFit/>
          </a:bodyPr>
          <a:lstStyle/>
          <a:p>
            <a:r>
              <a:rPr kumimoji="0" lang="en-US" sz="4400" b="1" i="0" u="none" strike="noStrike" kern="1200" cap="none" spc="-70" normalizeH="0" baseline="0" noProof="0" dirty="0">
                <a:ln>
                  <a:noFill/>
                </a:ln>
                <a:solidFill>
                  <a:srgbClr val="FFFFFF"/>
                </a:solidFill>
                <a:effectLst/>
                <a:uLnTx/>
                <a:uFillTx/>
                <a:latin typeface="Trebuchet MS"/>
                <a:ea typeface="+mj-ea"/>
                <a:cs typeface="+mj-cs"/>
              </a:rPr>
              <a:t>Result Analysis </a:t>
            </a:r>
            <a:endParaRPr lang="en-IN" sz="4000" dirty="0">
              <a:solidFill>
                <a:schemeClr val="bg1"/>
              </a:solidFill>
            </a:endParaRPr>
          </a:p>
        </p:txBody>
      </p:sp>
      <p:sp>
        <p:nvSpPr>
          <p:cNvPr id="6" name="TextBox 5">
            <a:extLst>
              <a:ext uri="{FF2B5EF4-FFF2-40B4-BE49-F238E27FC236}">
                <a16:creationId xmlns:a16="http://schemas.microsoft.com/office/drawing/2014/main" id="{1B0A0F9D-09D4-4CAA-B849-F8C2E75ED7C5}"/>
              </a:ext>
            </a:extLst>
          </p:cNvPr>
          <p:cNvSpPr txBox="1"/>
          <p:nvPr/>
        </p:nvSpPr>
        <p:spPr>
          <a:xfrm>
            <a:off x="533400" y="1287304"/>
            <a:ext cx="10086975" cy="4678204"/>
          </a:xfrm>
          <a:prstGeom prst="rect">
            <a:avLst/>
          </a:prstGeom>
          <a:noFill/>
        </p:spPr>
        <p:txBody>
          <a:bodyPr wrap="square" rtlCol="0">
            <a:spAutoFit/>
          </a:bodyPr>
          <a:lstStyle/>
          <a:p>
            <a:r>
              <a:rPr lang="en-US" sz="2400" i="1" dirty="0">
                <a:solidFill>
                  <a:schemeClr val="bg1"/>
                </a:solidFill>
              </a:rPr>
              <a:t>                                          </a:t>
            </a:r>
            <a:r>
              <a:rPr lang="en-US" sz="2800" b="1" i="1" u="sng" spc="300" dirty="0">
                <a:solidFill>
                  <a:schemeClr val="bg1"/>
                </a:solidFill>
              </a:rPr>
              <a:t>S</a:t>
            </a:r>
            <a:r>
              <a:rPr lang="en-US" sz="2800" b="1" u="sng" spc="300" dirty="0">
                <a:solidFill>
                  <a:schemeClr val="bg1"/>
                </a:solidFill>
              </a:rPr>
              <a:t>igmoid Neuron</a:t>
            </a:r>
            <a:endParaRPr lang="en-US" sz="2400" b="1" u="sng" spc="300" dirty="0">
              <a:solidFill>
                <a:schemeClr val="bg1"/>
              </a:solidFill>
            </a:endParaRPr>
          </a:p>
          <a:p>
            <a:pPr marL="285750" indent="-285750">
              <a:buFont typeface="Wingdings" panose="05000000000000000000" pitchFamily="2" charset="2"/>
              <a:buChar char="Ø"/>
            </a:pPr>
            <a:endParaRPr lang="en-US" dirty="0">
              <a:solidFill>
                <a:schemeClr val="bg1"/>
              </a:solidFill>
            </a:endParaRPr>
          </a:p>
          <a:p>
            <a:pPr marL="285750" indent="-285750">
              <a:buFont typeface="Wingdings" panose="05000000000000000000" pitchFamily="2" charset="2"/>
              <a:buChar char="Ø"/>
            </a:pPr>
            <a:r>
              <a:rPr lang="en-IN" b="1" dirty="0">
                <a:solidFill>
                  <a:schemeClr val="bg1"/>
                </a:solidFill>
              </a:rPr>
              <a:t>Overall Accuracy  (  training data ):  90.09 %</a:t>
            </a:r>
          </a:p>
          <a:p>
            <a:pPr marL="285750" indent="-285750">
              <a:buFont typeface="Wingdings" panose="05000000000000000000" pitchFamily="2" charset="2"/>
              <a:buChar char="Ø"/>
            </a:pPr>
            <a:endParaRPr lang="en-IN" b="1" dirty="0">
              <a:solidFill>
                <a:schemeClr val="bg1"/>
              </a:solidFill>
            </a:endParaRPr>
          </a:p>
          <a:p>
            <a:pPr marL="285750" indent="-285750">
              <a:buFont typeface="Wingdings" panose="05000000000000000000" pitchFamily="2" charset="2"/>
              <a:buChar char="Ø"/>
            </a:pPr>
            <a:r>
              <a:rPr lang="en-IN" b="1" dirty="0">
                <a:solidFill>
                  <a:schemeClr val="bg1"/>
                </a:solidFill>
              </a:rPr>
              <a:t>Overall Accuracy ( test data ):  90.09%</a:t>
            </a:r>
          </a:p>
          <a:p>
            <a:pPr marL="285750" indent="-285750">
              <a:buFont typeface="Wingdings" panose="05000000000000000000" pitchFamily="2" charset="2"/>
              <a:buChar char="Ø"/>
            </a:pPr>
            <a:endParaRPr lang="en-IN" b="1" dirty="0">
              <a:solidFill>
                <a:schemeClr val="bg1"/>
              </a:solidFill>
            </a:endParaRPr>
          </a:p>
          <a:p>
            <a:pPr marL="285750" indent="-285750">
              <a:buFont typeface="Wingdings" panose="05000000000000000000" pitchFamily="2" charset="2"/>
              <a:buChar char="Ø"/>
            </a:pPr>
            <a:r>
              <a:rPr lang="en-IN" b="1" dirty="0">
                <a:solidFill>
                  <a:schemeClr val="bg1"/>
                </a:solidFill>
              </a:rPr>
              <a:t>Class-wise Accuracy :</a:t>
            </a:r>
          </a:p>
          <a:p>
            <a:r>
              <a:rPr lang="en-IN" b="1" dirty="0">
                <a:solidFill>
                  <a:schemeClr val="bg1"/>
                </a:solidFill>
              </a:rPr>
              <a:t>     1)  0                          2)     1                             3) 0</a:t>
            </a:r>
          </a:p>
          <a:p>
            <a:pPr marL="285750" indent="-285750">
              <a:buFont typeface="Wingdings" panose="05000000000000000000" pitchFamily="2" charset="2"/>
              <a:buChar char="Ø"/>
            </a:pPr>
            <a:endParaRPr lang="en-IN" b="1" dirty="0">
              <a:solidFill>
                <a:schemeClr val="bg1"/>
              </a:solidFill>
            </a:endParaRPr>
          </a:p>
          <a:p>
            <a:pPr marL="285750" indent="-285750">
              <a:buFont typeface="Wingdings" panose="05000000000000000000" pitchFamily="2" charset="2"/>
              <a:buChar char="Ø"/>
            </a:pPr>
            <a:r>
              <a:rPr lang="en-IN" b="1" dirty="0">
                <a:solidFill>
                  <a:schemeClr val="bg1"/>
                </a:solidFill>
              </a:rPr>
              <a:t>Precision :  29.8 %</a:t>
            </a:r>
          </a:p>
          <a:p>
            <a:pPr marL="285750" indent="-285750">
              <a:buFont typeface="Wingdings" panose="05000000000000000000" pitchFamily="2" charset="2"/>
              <a:buChar char="Ø"/>
            </a:pPr>
            <a:endParaRPr lang="en-IN" b="1" dirty="0">
              <a:solidFill>
                <a:schemeClr val="bg1"/>
              </a:solidFill>
            </a:endParaRPr>
          </a:p>
          <a:p>
            <a:pPr marL="285750" indent="-285750">
              <a:buFont typeface="Wingdings" panose="05000000000000000000" pitchFamily="2" charset="2"/>
              <a:buChar char="Ø"/>
            </a:pPr>
            <a:r>
              <a:rPr lang="en-IN" b="1" dirty="0">
                <a:solidFill>
                  <a:schemeClr val="bg1"/>
                </a:solidFill>
              </a:rPr>
              <a:t>Recall :  33 %</a:t>
            </a:r>
          </a:p>
          <a:p>
            <a:pPr marL="285750" indent="-285750">
              <a:buFont typeface="Wingdings" panose="05000000000000000000" pitchFamily="2" charset="2"/>
              <a:buChar char="Ø"/>
            </a:pPr>
            <a:endParaRPr lang="en-IN" b="1" dirty="0">
              <a:solidFill>
                <a:schemeClr val="bg1"/>
              </a:solidFill>
            </a:endParaRPr>
          </a:p>
          <a:p>
            <a:pPr marL="285750" indent="-285750">
              <a:buFont typeface="Wingdings" panose="05000000000000000000" pitchFamily="2" charset="2"/>
              <a:buChar char="Ø"/>
            </a:pPr>
            <a:r>
              <a:rPr lang="en-IN" b="1" dirty="0">
                <a:solidFill>
                  <a:schemeClr val="bg1"/>
                </a:solidFill>
              </a:rPr>
              <a:t>F1- score :  31.6 %</a:t>
            </a:r>
          </a:p>
          <a:p>
            <a:endParaRPr lang="en-IN" b="1" dirty="0">
              <a:solidFill>
                <a:schemeClr val="bg1"/>
              </a:solidFill>
            </a:endParaRPr>
          </a:p>
          <a:p>
            <a:pPr marL="285750" indent="-285750">
              <a:buFont typeface="Wingdings" panose="05000000000000000000" pitchFamily="2" charset="2"/>
              <a:buChar char="Ø"/>
            </a:pPr>
            <a:endParaRPr lang="en-IN" dirty="0">
              <a:solidFill>
                <a:schemeClr val="bg1"/>
              </a:solidFill>
            </a:endParaRPr>
          </a:p>
        </p:txBody>
      </p:sp>
    </p:spTree>
    <p:extLst>
      <p:ext uri="{BB962C8B-B14F-4D97-AF65-F5344CB8AC3E}">
        <p14:creationId xmlns:p14="http://schemas.microsoft.com/office/powerpoint/2010/main" val="3296588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0A4A7A-63F5-420D-8278-AE6598BB7DD5}"/>
              </a:ext>
            </a:extLst>
          </p:cNvPr>
          <p:cNvSpPr>
            <a:spLocks noGrp="1"/>
          </p:cNvSpPr>
          <p:nvPr>
            <p:ph type="sldNum" sz="quarter" idx="12"/>
          </p:nvPr>
        </p:nvSpPr>
        <p:spPr/>
        <p:txBody>
          <a:bodyPr/>
          <a:lstStyle/>
          <a:p>
            <a:fld id="{C263D6C4-4840-40CC-AC84-17E24B3B7BDE}" type="slidenum">
              <a:rPr lang="en-US" noProof="0" smtClean="0"/>
              <a:pPr/>
              <a:t>18</a:t>
            </a:fld>
            <a:endParaRPr lang="en-US" noProof="0" dirty="0"/>
          </a:p>
        </p:txBody>
      </p:sp>
      <p:sp>
        <p:nvSpPr>
          <p:cNvPr id="5" name="TextBox 4">
            <a:extLst>
              <a:ext uri="{FF2B5EF4-FFF2-40B4-BE49-F238E27FC236}">
                <a16:creationId xmlns:a16="http://schemas.microsoft.com/office/drawing/2014/main" id="{18F28D7F-B4BF-4904-AD55-861D21E84333}"/>
              </a:ext>
            </a:extLst>
          </p:cNvPr>
          <p:cNvSpPr txBox="1"/>
          <p:nvPr/>
        </p:nvSpPr>
        <p:spPr>
          <a:xfrm>
            <a:off x="280988" y="400050"/>
            <a:ext cx="5900737" cy="769441"/>
          </a:xfrm>
          <a:prstGeom prst="rect">
            <a:avLst/>
          </a:prstGeom>
          <a:noFill/>
        </p:spPr>
        <p:txBody>
          <a:bodyPr wrap="square" rtlCol="0">
            <a:spAutoFit/>
          </a:bodyPr>
          <a:lstStyle/>
          <a:p>
            <a:r>
              <a:rPr kumimoji="0" lang="en-US" sz="4400" b="1" i="0" u="none" strike="noStrike" kern="1200" cap="none" spc="-70" normalizeH="0" baseline="0" noProof="0" dirty="0">
                <a:ln>
                  <a:noFill/>
                </a:ln>
                <a:solidFill>
                  <a:srgbClr val="FFFFFF"/>
                </a:solidFill>
                <a:effectLst/>
                <a:uLnTx/>
                <a:uFillTx/>
                <a:latin typeface="Trebuchet MS"/>
                <a:ea typeface="+mj-ea"/>
                <a:cs typeface="+mj-cs"/>
              </a:rPr>
              <a:t>Result Analysis </a:t>
            </a:r>
            <a:endParaRPr lang="en-IN" sz="4000" dirty="0">
              <a:solidFill>
                <a:schemeClr val="bg1"/>
              </a:solidFill>
            </a:endParaRPr>
          </a:p>
        </p:txBody>
      </p:sp>
      <p:sp>
        <p:nvSpPr>
          <p:cNvPr id="6" name="TextBox 5">
            <a:extLst>
              <a:ext uri="{FF2B5EF4-FFF2-40B4-BE49-F238E27FC236}">
                <a16:creationId xmlns:a16="http://schemas.microsoft.com/office/drawing/2014/main" id="{1B0A0F9D-09D4-4CAA-B849-F8C2E75ED7C5}"/>
              </a:ext>
            </a:extLst>
          </p:cNvPr>
          <p:cNvSpPr txBox="1"/>
          <p:nvPr/>
        </p:nvSpPr>
        <p:spPr>
          <a:xfrm>
            <a:off x="533400" y="1287304"/>
            <a:ext cx="10086975" cy="923330"/>
          </a:xfrm>
          <a:prstGeom prst="rect">
            <a:avLst/>
          </a:prstGeom>
          <a:noFill/>
        </p:spPr>
        <p:txBody>
          <a:bodyPr wrap="square" rtlCol="0">
            <a:spAutoFit/>
          </a:bodyPr>
          <a:lstStyle/>
          <a:p>
            <a:r>
              <a:rPr lang="en-US" b="1" dirty="0">
                <a:solidFill>
                  <a:schemeClr val="accent4">
                    <a:lumMod val="40000"/>
                    <a:lumOff val="60000"/>
                  </a:schemeClr>
                </a:solidFill>
              </a:rPr>
              <a:t>Is there any over-fitting issue during training in Sigmoid Neuron </a:t>
            </a:r>
          </a:p>
          <a:p>
            <a:r>
              <a:rPr lang="en-US" b="1" dirty="0">
                <a:solidFill>
                  <a:schemeClr val="accent4">
                    <a:lumMod val="40000"/>
                    <a:lumOff val="60000"/>
                  </a:schemeClr>
                </a:solidFill>
              </a:rPr>
              <a:t>model ?</a:t>
            </a:r>
          </a:p>
          <a:p>
            <a:endParaRPr lang="en-IN" dirty="0">
              <a:solidFill>
                <a:schemeClr val="accent4">
                  <a:lumMod val="40000"/>
                  <a:lumOff val="60000"/>
                </a:schemeClr>
              </a:solidFill>
            </a:endParaRPr>
          </a:p>
        </p:txBody>
      </p:sp>
      <p:sp>
        <p:nvSpPr>
          <p:cNvPr id="9" name="TextBox 8">
            <a:extLst>
              <a:ext uri="{FF2B5EF4-FFF2-40B4-BE49-F238E27FC236}">
                <a16:creationId xmlns:a16="http://schemas.microsoft.com/office/drawing/2014/main" id="{7628EB3D-155C-4A68-94E3-4409FB112034}"/>
              </a:ext>
            </a:extLst>
          </p:cNvPr>
          <p:cNvSpPr txBox="1"/>
          <p:nvPr/>
        </p:nvSpPr>
        <p:spPr>
          <a:xfrm>
            <a:off x="471488" y="2571750"/>
            <a:ext cx="4514850" cy="2862322"/>
          </a:xfrm>
          <a:prstGeom prst="rect">
            <a:avLst/>
          </a:prstGeom>
          <a:noFill/>
        </p:spPr>
        <p:txBody>
          <a:bodyPr wrap="square" rtlCol="0">
            <a:spAutoFit/>
          </a:bodyPr>
          <a:lstStyle/>
          <a:p>
            <a:r>
              <a:rPr lang="en-US" dirty="0">
                <a:solidFill>
                  <a:schemeClr val="bg1"/>
                </a:solidFill>
              </a:rPr>
              <a:t>To detect the overfitting issue we have taken validation set. As we</a:t>
            </a:r>
          </a:p>
          <a:p>
            <a:r>
              <a:rPr lang="en-US" dirty="0">
                <a:solidFill>
                  <a:schemeClr val="bg1"/>
                </a:solidFill>
              </a:rPr>
              <a:t>can see from Figure, that training mse and validation mse both are</a:t>
            </a:r>
          </a:p>
          <a:p>
            <a:r>
              <a:rPr lang="en-US" dirty="0">
                <a:solidFill>
                  <a:schemeClr val="bg1"/>
                </a:solidFill>
              </a:rPr>
              <a:t>decreasing epoch by epoch so our SLP model is not getting overfit</a:t>
            </a:r>
          </a:p>
          <a:p>
            <a:r>
              <a:rPr lang="en-US" dirty="0">
                <a:solidFill>
                  <a:schemeClr val="bg1"/>
                </a:solidFill>
              </a:rPr>
              <a:t>during training. We got 90.956 % accuracy on training dataset,</a:t>
            </a:r>
          </a:p>
          <a:p>
            <a:r>
              <a:rPr lang="en-US" dirty="0">
                <a:solidFill>
                  <a:schemeClr val="bg1"/>
                </a:solidFill>
              </a:rPr>
              <a:t>89.690 % on validation set and 87.704 % on testing set.</a:t>
            </a:r>
            <a:endParaRPr lang="en-IN" dirty="0">
              <a:solidFill>
                <a:schemeClr val="bg1"/>
              </a:solidFill>
            </a:endParaRPr>
          </a:p>
        </p:txBody>
      </p:sp>
      <p:pic>
        <p:nvPicPr>
          <p:cNvPr id="4" name="Picture 3">
            <a:extLst>
              <a:ext uri="{FF2B5EF4-FFF2-40B4-BE49-F238E27FC236}">
                <a16:creationId xmlns:a16="http://schemas.microsoft.com/office/drawing/2014/main" id="{5F648061-9356-4FB7-BCF1-E992A1A5A1FE}"/>
              </a:ext>
            </a:extLst>
          </p:cNvPr>
          <p:cNvPicPr>
            <a:picLocks noChangeAspect="1"/>
          </p:cNvPicPr>
          <p:nvPr/>
        </p:nvPicPr>
        <p:blipFill>
          <a:blip r:embed="rId2"/>
          <a:stretch>
            <a:fillRect/>
          </a:stretch>
        </p:blipFill>
        <p:spPr>
          <a:xfrm>
            <a:off x="5200649" y="2210634"/>
            <a:ext cx="5419725" cy="3360062"/>
          </a:xfrm>
          <a:prstGeom prst="rect">
            <a:avLst/>
          </a:prstGeom>
        </p:spPr>
      </p:pic>
    </p:spTree>
    <p:extLst>
      <p:ext uri="{BB962C8B-B14F-4D97-AF65-F5344CB8AC3E}">
        <p14:creationId xmlns:p14="http://schemas.microsoft.com/office/powerpoint/2010/main" val="312379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0A4A7A-63F5-420D-8278-AE6598BB7DD5}"/>
              </a:ext>
            </a:extLst>
          </p:cNvPr>
          <p:cNvSpPr>
            <a:spLocks noGrp="1"/>
          </p:cNvSpPr>
          <p:nvPr>
            <p:ph type="sldNum" sz="quarter" idx="12"/>
          </p:nvPr>
        </p:nvSpPr>
        <p:spPr/>
        <p:txBody>
          <a:bodyPr/>
          <a:lstStyle/>
          <a:p>
            <a:fld id="{C263D6C4-4840-40CC-AC84-17E24B3B7BDE}" type="slidenum">
              <a:rPr lang="en-US" noProof="0" smtClean="0"/>
              <a:pPr/>
              <a:t>19</a:t>
            </a:fld>
            <a:endParaRPr lang="en-US" noProof="0" dirty="0"/>
          </a:p>
        </p:txBody>
      </p:sp>
      <p:sp>
        <p:nvSpPr>
          <p:cNvPr id="5" name="TextBox 4">
            <a:extLst>
              <a:ext uri="{FF2B5EF4-FFF2-40B4-BE49-F238E27FC236}">
                <a16:creationId xmlns:a16="http://schemas.microsoft.com/office/drawing/2014/main" id="{18F28D7F-B4BF-4904-AD55-861D21E84333}"/>
              </a:ext>
            </a:extLst>
          </p:cNvPr>
          <p:cNvSpPr txBox="1"/>
          <p:nvPr/>
        </p:nvSpPr>
        <p:spPr>
          <a:xfrm>
            <a:off x="280988" y="400050"/>
            <a:ext cx="5900737" cy="769441"/>
          </a:xfrm>
          <a:prstGeom prst="rect">
            <a:avLst/>
          </a:prstGeom>
          <a:noFill/>
        </p:spPr>
        <p:txBody>
          <a:bodyPr wrap="square" rtlCol="0">
            <a:spAutoFit/>
          </a:bodyPr>
          <a:lstStyle/>
          <a:p>
            <a:r>
              <a:rPr kumimoji="0" lang="en-US" sz="4400" b="1" i="0" u="none" strike="noStrike" kern="1200" cap="none" spc="-70" normalizeH="0" baseline="0" noProof="0" dirty="0">
                <a:ln>
                  <a:noFill/>
                </a:ln>
                <a:solidFill>
                  <a:srgbClr val="FFFFFF"/>
                </a:solidFill>
                <a:effectLst/>
                <a:uLnTx/>
                <a:uFillTx/>
                <a:latin typeface="Trebuchet MS"/>
                <a:ea typeface="+mj-ea"/>
                <a:cs typeface="+mj-cs"/>
              </a:rPr>
              <a:t>Result Analysis </a:t>
            </a:r>
            <a:endParaRPr lang="en-IN" sz="4000" dirty="0">
              <a:solidFill>
                <a:schemeClr val="bg1"/>
              </a:solidFill>
            </a:endParaRPr>
          </a:p>
        </p:txBody>
      </p:sp>
      <p:sp>
        <p:nvSpPr>
          <p:cNvPr id="6" name="TextBox 5">
            <a:extLst>
              <a:ext uri="{FF2B5EF4-FFF2-40B4-BE49-F238E27FC236}">
                <a16:creationId xmlns:a16="http://schemas.microsoft.com/office/drawing/2014/main" id="{1B0A0F9D-09D4-4CAA-B849-F8C2E75ED7C5}"/>
              </a:ext>
            </a:extLst>
          </p:cNvPr>
          <p:cNvSpPr txBox="1"/>
          <p:nvPr/>
        </p:nvSpPr>
        <p:spPr>
          <a:xfrm>
            <a:off x="533400" y="1287304"/>
            <a:ext cx="10086975" cy="5232202"/>
          </a:xfrm>
          <a:prstGeom prst="rect">
            <a:avLst/>
          </a:prstGeom>
          <a:noFill/>
        </p:spPr>
        <p:txBody>
          <a:bodyPr wrap="square" rtlCol="0">
            <a:spAutoFit/>
          </a:bodyPr>
          <a:lstStyle/>
          <a:p>
            <a:r>
              <a:rPr lang="en-US" sz="2400" i="1" dirty="0">
                <a:solidFill>
                  <a:schemeClr val="bg1"/>
                </a:solidFill>
              </a:rPr>
              <a:t>                                 </a:t>
            </a:r>
            <a:r>
              <a:rPr lang="en-US" sz="2800" b="1" u="sng" spc="300" dirty="0">
                <a:solidFill>
                  <a:schemeClr val="bg1"/>
                </a:solidFill>
              </a:rPr>
              <a:t>Multi Layer Perceptron</a:t>
            </a:r>
            <a:endParaRPr lang="en-US" sz="2400" b="1" u="sng" spc="300" dirty="0">
              <a:solidFill>
                <a:schemeClr val="bg1"/>
              </a:solidFill>
            </a:endParaRPr>
          </a:p>
          <a:p>
            <a:pPr marL="285750" indent="-285750">
              <a:buFont typeface="Wingdings" panose="05000000000000000000" pitchFamily="2" charset="2"/>
              <a:buChar char="Ø"/>
            </a:pPr>
            <a:endParaRPr lang="en-US" dirty="0">
              <a:solidFill>
                <a:schemeClr val="bg1"/>
              </a:solidFill>
            </a:endParaRPr>
          </a:p>
          <a:p>
            <a:pPr marL="285750" indent="-285750">
              <a:buFont typeface="Wingdings" panose="05000000000000000000" pitchFamily="2" charset="2"/>
              <a:buChar char="Ø"/>
            </a:pPr>
            <a:r>
              <a:rPr lang="en-IN" b="1" dirty="0">
                <a:solidFill>
                  <a:schemeClr val="bg1"/>
                </a:solidFill>
              </a:rPr>
              <a:t>Overall Accuracy  (  training data ):  90.094 %</a:t>
            </a:r>
          </a:p>
          <a:p>
            <a:pPr marL="285750" indent="-285750">
              <a:buFont typeface="Wingdings" panose="05000000000000000000" pitchFamily="2" charset="2"/>
              <a:buChar char="Ø"/>
            </a:pPr>
            <a:endParaRPr lang="en-IN" b="1" dirty="0">
              <a:solidFill>
                <a:schemeClr val="bg1"/>
              </a:solidFill>
            </a:endParaRPr>
          </a:p>
          <a:p>
            <a:pPr marL="285750" indent="-285750">
              <a:buFont typeface="Wingdings" panose="05000000000000000000" pitchFamily="2" charset="2"/>
              <a:buChar char="Ø"/>
            </a:pPr>
            <a:r>
              <a:rPr lang="en-IN" b="1" dirty="0">
                <a:solidFill>
                  <a:schemeClr val="bg1"/>
                </a:solidFill>
              </a:rPr>
              <a:t>Overall Accuracy ( test data ):  90.096%</a:t>
            </a:r>
          </a:p>
          <a:p>
            <a:pPr marL="285750" indent="-285750">
              <a:buFont typeface="Wingdings" panose="05000000000000000000" pitchFamily="2" charset="2"/>
              <a:buChar char="Ø"/>
            </a:pPr>
            <a:endParaRPr lang="en-IN" b="1" dirty="0">
              <a:solidFill>
                <a:schemeClr val="bg1"/>
              </a:solidFill>
            </a:endParaRPr>
          </a:p>
          <a:p>
            <a:pPr marL="285750" indent="-285750">
              <a:buFont typeface="Wingdings" panose="05000000000000000000" pitchFamily="2" charset="2"/>
              <a:buChar char="Ø"/>
            </a:pPr>
            <a:r>
              <a:rPr lang="en-IN" b="1" dirty="0">
                <a:solidFill>
                  <a:schemeClr val="bg1"/>
                </a:solidFill>
              </a:rPr>
              <a:t>Class-wise Accuracy :</a:t>
            </a:r>
          </a:p>
          <a:p>
            <a:r>
              <a:rPr lang="en-IN" b="1" dirty="0">
                <a:solidFill>
                  <a:schemeClr val="bg1"/>
                </a:solidFill>
              </a:rPr>
              <a:t>     1)  0                          2)     1                             3) 0</a:t>
            </a:r>
          </a:p>
          <a:p>
            <a:pPr marL="285750" indent="-285750">
              <a:buFont typeface="Wingdings" panose="05000000000000000000" pitchFamily="2" charset="2"/>
              <a:buChar char="Ø"/>
            </a:pPr>
            <a:endParaRPr lang="en-IN" b="1" dirty="0">
              <a:solidFill>
                <a:schemeClr val="bg1"/>
              </a:solidFill>
            </a:endParaRPr>
          </a:p>
          <a:p>
            <a:pPr marL="285750" indent="-285750">
              <a:buFont typeface="Wingdings" panose="05000000000000000000" pitchFamily="2" charset="2"/>
              <a:buChar char="Ø"/>
            </a:pPr>
            <a:r>
              <a:rPr lang="en-IN" b="1" dirty="0">
                <a:solidFill>
                  <a:schemeClr val="bg1"/>
                </a:solidFill>
              </a:rPr>
              <a:t>Precision :  29.6%</a:t>
            </a:r>
          </a:p>
          <a:p>
            <a:pPr marL="285750" indent="-285750">
              <a:buFont typeface="Wingdings" panose="05000000000000000000" pitchFamily="2" charset="2"/>
              <a:buChar char="Ø"/>
            </a:pPr>
            <a:endParaRPr lang="en-IN" b="1" dirty="0">
              <a:solidFill>
                <a:schemeClr val="bg1"/>
              </a:solidFill>
            </a:endParaRPr>
          </a:p>
          <a:p>
            <a:pPr marL="285750" indent="-285750">
              <a:buFont typeface="Wingdings" panose="05000000000000000000" pitchFamily="2" charset="2"/>
              <a:buChar char="Ø"/>
            </a:pPr>
            <a:r>
              <a:rPr lang="en-IN" b="1" dirty="0">
                <a:solidFill>
                  <a:schemeClr val="bg1"/>
                </a:solidFill>
              </a:rPr>
              <a:t>Recall :  33 %</a:t>
            </a:r>
          </a:p>
          <a:p>
            <a:pPr marL="285750" indent="-285750">
              <a:buFont typeface="Wingdings" panose="05000000000000000000" pitchFamily="2" charset="2"/>
              <a:buChar char="Ø"/>
            </a:pPr>
            <a:endParaRPr lang="en-IN" b="1" dirty="0">
              <a:solidFill>
                <a:schemeClr val="bg1"/>
              </a:solidFill>
            </a:endParaRPr>
          </a:p>
          <a:p>
            <a:pPr marL="285750" indent="-285750">
              <a:buFont typeface="Wingdings" panose="05000000000000000000" pitchFamily="2" charset="2"/>
              <a:buChar char="Ø"/>
            </a:pPr>
            <a:r>
              <a:rPr lang="en-IN" b="1" dirty="0">
                <a:solidFill>
                  <a:schemeClr val="bg1"/>
                </a:solidFill>
              </a:rPr>
              <a:t>F1- score :  31.2 %</a:t>
            </a:r>
          </a:p>
          <a:p>
            <a:pPr marL="285750" indent="-285750">
              <a:buFont typeface="Wingdings" panose="05000000000000000000" pitchFamily="2" charset="2"/>
              <a:buChar char="Ø"/>
            </a:pPr>
            <a:endParaRPr lang="en-IN" b="1" dirty="0">
              <a:solidFill>
                <a:schemeClr val="bg1"/>
              </a:solidFill>
            </a:endParaRPr>
          </a:p>
          <a:p>
            <a:pPr marL="285750" indent="-285750">
              <a:buFont typeface="Wingdings" panose="05000000000000000000" pitchFamily="2" charset="2"/>
              <a:buChar char="Ø"/>
            </a:pPr>
            <a:r>
              <a:rPr lang="en-IN" b="1" dirty="0">
                <a:solidFill>
                  <a:schemeClr val="bg1"/>
                </a:solidFill>
              </a:rPr>
              <a:t>Weighted  Average :  [80.6 %  ,  89.4 %  ,  84.8 %]           </a:t>
            </a:r>
          </a:p>
          <a:p>
            <a:pPr marL="285750" indent="-285750">
              <a:buFont typeface="Wingdings" panose="05000000000000000000" pitchFamily="2" charset="2"/>
              <a:buChar char="Ø"/>
            </a:pPr>
            <a:endParaRPr lang="en-IN" b="1" dirty="0">
              <a:solidFill>
                <a:schemeClr val="bg1"/>
              </a:solidFill>
            </a:endParaRPr>
          </a:p>
          <a:p>
            <a:pPr marL="285750" indent="-285750">
              <a:buFont typeface="Wingdings" panose="05000000000000000000" pitchFamily="2" charset="2"/>
              <a:buChar char="Ø"/>
            </a:pPr>
            <a:endParaRPr lang="en-IN" dirty="0">
              <a:solidFill>
                <a:schemeClr val="bg1"/>
              </a:solidFill>
            </a:endParaRPr>
          </a:p>
        </p:txBody>
      </p:sp>
    </p:spTree>
    <p:extLst>
      <p:ext uri="{BB962C8B-B14F-4D97-AF65-F5344CB8AC3E}">
        <p14:creationId xmlns:p14="http://schemas.microsoft.com/office/powerpoint/2010/main" val="3564416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674941" y="1128713"/>
            <a:ext cx="7781544" cy="859055"/>
          </a:xfrm>
        </p:spPr>
        <p:txBody>
          <a:bodyPr>
            <a:normAutofit/>
          </a:bodyPr>
          <a:lstStyle/>
          <a:p>
            <a:r>
              <a:rPr lang="en-US" sz="4800" dirty="0"/>
              <a:t>Contents </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788988" y="2443689"/>
            <a:ext cx="6803136" cy="3428474"/>
          </a:xfrm>
        </p:spPr>
        <p:txBody>
          <a:bodyPr>
            <a:noAutofit/>
          </a:bodyPr>
          <a:lstStyle/>
          <a:p>
            <a:endParaRPr lang="en-US" sz="2400" dirty="0">
              <a:solidFill>
                <a:schemeClr val="bg1"/>
              </a:solidFill>
              <a:latin typeface="Verdana" panose="020B0604030504040204" pitchFamily="34" charset="0"/>
              <a:ea typeface="Verdana" panose="020B0604030504040204" pitchFamily="34" charset="0"/>
            </a:endParaRPr>
          </a:p>
          <a:p>
            <a:pPr marL="457200" indent="-457200">
              <a:buAutoNum type="arabicPeriod"/>
            </a:pPr>
            <a:r>
              <a:rPr lang="en-US" sz="2400" dirty="0">
                <a:solidFill>
                  <a:schemeClr val="bg1"/>
                </a:solidFill>
                <a:latin typeface="Verdana" panose="020B0604030504040204" pitchFamily="34" charset="0"/>
                <a:ea typeface="Verdana" panose="020B0604030504040204" pitchFamily="34" charset="0"/>
              </a:rPr>
              <a:t>Problem Definition</a:t>
            </a:r>
          </a:p>
          <a:p>
            <a:pPr marL="457200" indent="-457200">
              <a:buAutoNum type="arabicPeriod"/>
            </a:pPr>
            <a:r>
              <a:rPr lang="en-US" sz="2400" dirty="0">
                <a:solidFill>
                  <a:schemeClr val="bg1"/>
                </a:solidFill>
                <a:latin typeface="Verdana" panose="020B0604030504040204" pitchFamily="34" charset="0"/>
                <a:ea typeface="Verdana" panose="020B0604030504040204" pitchFamily="34" charset="0"/>
              </a:rPr>
              <a:t>Dataset Description</a:t>
            </a:r>
          </a:p>
          <a:p>
            <a:pPr marL="457200" indent="-457200">
              <a:buAutoNum type="arabicPeriod"/>
            </a:pPr>
            <a:r>
              <a:rPr lang="en-US" sz="2400" dirty="0">
                <a:solidFill>
                  <a:schemeClr val="bg1"/>
                </a:solidFill>
                <a:latin typeface="Verdana" panose="020B0604030504040204" pitchFamily="34" charset="0"/>
                <a:ea typeface="Verdana" panose="020B0604030504040204" pitchFamily="34" charset="0"/>
              </a:rPr>
              <a:t>Literature Survey</a:t>
            </a:r>
          </a:p>
          <a:p>
            <a:pPr marL="457200" indent="-457200">
              <a:buAutoNum type="arabicPeriod"/>
            </a:pPr>
            <a:r>
              <a:rPr lang="en-US" sz="2400" dirty="0">
                <a:solidFill>
                  <a:schemeClr val="bg1"/>
                </a:solidFill>
                <a:latin typeface="Verdana" panose="020B0604030504040204" pitchFamily="34" charset="0"/>
                <a:ea typeface="Verdana" panose="020B0604030504040204" pitchFamily="34" charset="0"/>
              </a:rPr>
              <a:t>Methodology</a:t>
            </a:r>
          </a:p>
          <a:p>
            <a:pPr marL="457200" indent="-457200">
              <a:buAutoNum type="arabicPeriod"/>
            </a:pPr>
            <a:r>
              <a:rPr lang="en-US" sz="2400" dirty="0">
                <a:solidFill>
                  <a:schemeClr val="bg1"/>
                </a:solidFill>
                <a:latin typeface="Verdana" panose="020B0604030504040204" pitchFamily="34" charset="0"/>
                <a:ea typeface="Verdana" panose="020B0604030504040204" pitchFamily="34" charset="0"/>
              </a:rPr>
              <a:t>Result</a:t>
            </a:r>
          </a:p>
          <a:p>
            <a:pPr marL="457200" indent="-457200">
              <a:buAutoNum type="arabicPeriod"/>
            </a:pPr>
            <a:endParaRPr lang="en-US" sz="2400" dirty="0">
              <a:solidFill>
                <a:schemeClr val="bg1"/>
              </a:solidFill>
              <a:latin typeface="Verdana" panose="020B0604030504040204" pitchFamily="34" charset="0"/>
              <a:ea typeface="Verdana" panose="020B0604030504040204" pitchFamily="34" charset="0"/>
            </a:endParaRP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49C34C6-D16B-40A0-BC32-13728DBDAF3E}"/>
              </a:ext>
            </a:extLst>
          </p:cNvPr>
          <p:cNvSpPr>
            <a:spLocks noGrp="1"/>
          </p:cNvSpPr>
          <p:nvPr>
            <p:ph type="sldNum" sz="quarter" idx="12"/>
          </p:nvPr>
        </p:nvSpPr>
        <p:spPr/>
        <p:txBody>
          <a:bodyPr/>
          <a:lstStyle/>
          <a:p>
            <a:fld id="{C263D6C4-4840-40CC-AC84-17E24B3B7BDE}" type="slidenum">
              <a:rPr lang="en-US" noProof="0" smtClean="0"/>
              <a:pPr/>
              <a:t>20</a:t>
            </a:fld>
            <a:endParaRPr lang="en-US" noProof="0" dirty="0"/>
          </a:p>
        </p:txBody>
      </p:sp>
      <p:sp>
        <p:nvSpPr>
          <p:cNvPr id="3" name="TextBox 2">
            <a:extLst>
              <a:ext uri="{FF2B5EF4-FFF2-40B4-BE49-F238E27FC236}">
                <a16:creationId xmlns:a16="http://schemas.microsoft.com/office/drawing/2014/main" id="{9A45F5E3-ED0C-4377-8D8F-AADACA14A39F}"/>
              </a:ext>
            </a:extLst>
          </p:cNvPr>
          <p:cNvSpPr txBox="1"/>
          <p:nvPr/>
        </p:nvSpPr>
        <p:spPr>
          <a:xfrm>
            <a:off x="1042988" y="1457325"/>
            <a:ext cx="5600700" cy="923330"/>
          </a:xfrm>
          <a:prstGeom prst="rect">
            <a:avLst/>
          </a:prstGeom>
          <a:noFill/>
        </p:spPr>
        <p:txBody>
          <a:bodyPr wrap="square" rtlCol="0">
            <a:spAutoFit/>
          </a:bodyPr>
          <a:lstStyle/>
          <a:p>
            <a:r>
              <a:rPr lang="en-US" sz="5400" b="1" dirty="0">
                <a:solidFill>
                  <a:schemeClr val="bg1"/>
                </a:solidFill>
              </a:rPr>
              <a:t>Thank You</a:t>
            </a:r>
            <a:endParaRPr lang="en-IN" sz="5400" b="1" dirty="0">
              <a:solidFill>
                <a:schemeClr val="bg1"/>
              </a:solidFill>
            </a:endParaRPr>
          </a:p>
        </p:txBody>
      </p:sp>
    </p:spTree>
    <p:extLst>
      <p:ext uri="{BB962C8B-B14F-4D97-AF65-F5344CB8AC3E}">
        <p14:creationId xmlns:p14="http://schemas.microsoft.com/office/powerpoint/2010/main" val="2253589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1850" y="785813"/>
            <a:ext cx="7781544" cy="859055"/>
          </a:xfrm>
        </p:spPr>
        <p:txBody>
          <a:bodyPr>
            <a:normAutofit/>
          </a:bodyPr>
          <a:lstStyle/>
          <a:p>
            <a:r>
              <a:rPr lang="en-US" sz="4800" dirty="0"/>
              <a:t>Problem Definition </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831849" y="2154555"/>
            <a:ext cx="7654925" cy="3917632"/>
          </a:xfrm>
        </p:spPr>
        <p:txBody>
          <a:bodyPr>
            <a:noAutofit/>
          </a:bodyPr>
          <a:lstStyle/>
          <a:p>
            <a:r>
              <a:rPr lang="en-US" sz="1800" b="0" i="0" dirty="0">
                <a:solidFill>
                  <a:schemeClr val="bg1"/>
                </a:solidFill>
                <a:effectLst/>
                <a:latin typeface="arial" panose="020B0604020202020204" pitchFamily="34" charset="0"/>
              </a:rPr>
              <a:t>The head pose estimation of the driver is a crucial indicator of driving performance. </a:t>
            </a:r>
          </a:p>
          <a:p>
            <a:r>
              <a:rPr lang="en-US" sz="1800" b="0" i="0" dirty="0">
                <a:solidFill>
                  <a:schemeClr val="accent3">
                    <a:lumMod val="40000"/>
                    <a:lumOff val="60000"/>
                  </a:schemeClr>
                </a:solidFill>
                <a:effectLst/>
                <a:latin typeface="arial" panose="020B0604020202020204" pitchFamily="34" charset="0"/>
              </a:rPr>
              <a:t>Distractions</a:t>
            </a:r>
            <a:r>
              <a:rPr lang="en-US" sz="1800" b="0" i="0" dirty="0">
                <a:solidFill>
                  <a:schemeClr val="bg1"/>
                </a:solidFill>
                <a:effectLst/>
                <a:latin typeface="arial" panose="020B0604020202020204" pitchFamily="34" charset="0"/>
              </a:rPr>
              <a:t> are specially challenging because many times are difficult to predict in advance since they may be due to sudden events in the environment or in the cabin. </a:t>
            </a:r>
          </a:p>
          <a:p>
            <a:r>
              <a:rPr lang="en-US" sz="1800" b="0" i="0" dirty="0">
                <a:solidFill>
                  <a:schemeClr val="accent3">
                    <a:lumMod val="40000"/>
                    <a:lumOff val="60000"/>
                  </a:schemeClr>
                </a:solidFill>
                <a:effectLst/>
                <a:latin typeface="arial" panose="020B0604020202020204" pitchFamily="34" charset="0"/>
              </a:rPr>
              <a:t>Head pose estimation </a:t>
            </a:r>
            <a:r>
              <a:rPr lang="en-US" sz="1800" b="0" i="0" dirty="0">
                <a:solidFill>
                  <a:schemeClr val="bg1"/>
                </a:solidFill>
                <a:effectLst/>
                <a:latin typeface="arial" panose="020B0604020202020204" pitchFamily="34" charset="0"/>
              </a:rPr>
              <a:t>is a challenging problem in itself due to the variability introduced by factors such as driver’s identity and expression, cabin and outdoor illumination. </a:t>
            </a:r>
          </a:p>
          <a:p>
            <a:r>
              <a:rPr lang="en-US" sz="1800" dirty="0">
                <a:solidFill>
                  <a:schemeClr val="bg1"/>
                </a:solidFill>
              </a:rPr>
              <a:t>This project is to build a model that predicts the human activities such as </a:t>
            </a:r>
            <a:r>
              <a:rPr lang="en-US" sz="1800" dirty="0">
                <a:solidFill>
                  <a:schemeClr val="accent3">
                    <a:lumMod val="60000"/>
                    <a:lumOff val="40000"/>
                  </a:schemeClr>
                </a:solidFill>
              </a:rPr>
              <a:t>looking left</a:t>
            </a:r>
            <a:r>
              <a:rPr lang="en-US" sz="1800" dirty="0">
                <a:solidFill>
                  <a:schemeClr val="bg1"/>
                </a:solidFill>
              </a:rPr>
              <a:t>, </a:t>
            </a:r>
            <a:r>
              <a:rPr lang="en-US" sz="1800" dirty="0">
                <a:solidFill>
                  <a:schemeClr val="accent3">
                    <a:lumMod val="60000"/>
                    <a:lumOff val="40000"/>
                  </a:schemeClr>
                </a:solidFill>
              </a:rPr>
              <a:t>looking right </a:t>
            </a:r>
            <a:r>
              <a:rPr lang="en-US" sz="1800" dirty="0">
                <a:solidFill>
                  <a:schemeClr val="bg1"/>
                </a:solidFill>
              </a:rPr>
              <a:t>and</a:t>
            </a:r>
            <a:r>
              <a:rPr lang="en-US" sz="1800" dirty="0">
                <a:solidFill>
                  <a:schemeClr val="accent3">
                    <a:lumMod val="60000"/>
                    <a:lumOff val="40000"/>
                  </a:schemeClr>
                </a:solidFill>
              </a:rPr>
              <a:t> frontal</a:t>
            </a:r>
            <a:r>
              <a:rPr lang="en-US" sz="1800" dirty="0">
                <a:solidFill>
                  <a:schemeClr val="bg1"/>
                </a:solidFill>
              </a:rPr>
              <a:t>. </a:t>
            </a:r>
            <a:endParaRPr lang="en-US" sz="1800" dirty="0">
              <a:solidFill>
                <a:schemeClr val="bg1"/>
              </a:solidFill>
              <a:latin typeface="arial" panose="020B0604020202020204" pitchFamily="34" charset="0"/>
            </a:endParaRPr>
          </a:p>
          <a:p>
            <a:endParaRPr lang="en-US" sz="1800" dirty="0">
              <a:solidFill>
                <a:schemeClr val="bg1"/>
              </a:solidFill>
              <a:latin typeface="arial" panose="020B0604020202020204" pitchFamily="34" charset="0"/>
            </a:endParaRP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757130"/>
          </a:xfrm>
        </p:spPr>
        <p:txBody>
          <a:bodyPr/>
          <a:lstStyle/>
          <a:p>
            <a:r>
              <a:rPr lang="en-US" sz="4800" dirty="0"/>
              <a:t>Advantages of Face Detection</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pPr marL="1428750" lvl="2" indent="-285750"/>
            <a:r>
              <a:rPr lang="en-US" sz="2400" dirty="0"/>
              <a:t>Unlocking Phones</a:t>
            </a:r>
          </a:p>
          <a:p>
            <a:pPr marL="1428750" lvl="2" indent="-285750"/>
            <a:r>
              <a:rPr lang="en-US" sz="2400" dirty="0">
                <a:latin typeface="Arial" panose="020B0604020202020204" pitchFamily="34" charset="0"/>
              </a:rPr>
              <a:t>Law</a:t>
            </a:r>
            <a:r>
              <a:rPr lang="en-US" sz="2400" dirty="0"/>
              <a:t> Enforcement</a:t>
            </a:r>
          </a:p>
          <a:p>
            <a:pPr marL="1428750" lvl="2" indent="-285750"/>
            <a:r>
              <a:rPr lang="en-US" sz="2400" dirty="0"/>
              <a:t>Airports and Border Control</a:t>
            </a:r>
          </a:p>
          <a:p>
            <a:pPr marL="1428750" lvl="2" indent="-285750"/>
            <a:r>
              <a:rPr lang="en-US" sz="2400" dirty="0"/>
              <a:t>Finding Missing Persons</a:t>
            </a:r>
          </a:p>
          <a:p>
            <a:pPr marL="1428750" lvl="2" indent="-285750"/>
            <a:r>
              <a:rPr lang="en-US" sz="2400" dirty="0"/>
              <a:t>Banking</a:t>
            </a:r>
          </a:p>
          <a:p>
            <a:pPr marL="1428750" lvl="2" indent="-285750"/>
            <a:r>
              <a:rPr lang="en-US" sz="2400" dirty="0"/>
              <a:t>Tracking Students and Attendance</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757130"/>
          </a:xfrm>
        </p:spPr>
        <p:txBody>
          <a:bodyPr/>
          <a:lstStyle/>
          <a:p>
            <a:r>
              <a:rPr lang="en-US" sz="4800" dirty="0"/>
              <a:t>Disadvantage of Face Detection</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pPr lvl="3"/>
            <a:r>
              <a:rPr lang="en-US" sz="2800" dirty="0"/>
              <a:t>Surveillance</a:t>
            </a:r>
          </a:p>
          <a:p>
            <a:pPr lvl="3"/>
            <a:r>
              <a:rPr lang="en-US" sz="2800" dirty="0"/>
              <a:t>Scope of Error</a:t>
            </a:r>
          </a:p>
          <a:p>
            <a:pPr lvl="3"/>
            <a:r>
              <a:rPr lang="en-US" sz="2800" dirty="0"/>
              <a:t>Privacy</a:t>
            </a:r>
          </a:p>
          <a:p>
            <a:pPr lvl="3"/>
            <a:r>
              <a:rPr lang="en-US" sz="2800" dirty="0"/>
              <a:t>Massive Data Strorage</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8008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701731"/>
          </a:xfrm>
        </p:spPr>
        <p:txBody>
          <a:bodyPr/>
          <a:lstStyle/>
          <a:p>
            <a:r>
              <a:rPr lang="en-US" sz="4400" dirty="0"/>
              <a:t>Dataset : DrivFace</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3" name="Text Placeholder 2">
            <a:extLst>
              <a:ext uri="{FF2B5EF4-FFF2-40B4-BE49-F238E27FC236}">
                <a16:creationId xmlns:a16="http://schemas.microsoft.com/office/drawing/2014/main" id="{1D242353-DB91-4668-A2B7-0C0A435E5280}"/>
              </a:ext>
            </a:extLst>
          </p:cNvPr>
          <p:cNvSpPr>
            <a:spLocks noGrp="1"/>
          </p:cNvSpPr>
          <p:nvPr>
            <p:ph type="body" idx="1"/>
          </p:nvPr>
        </p:nvSpPr>
        <p:spPr>
          <a:xfrm>
            <a:off x="444500" y="1681163"/>
            <a:ext cx="5157787" cy="535531"/>
          </a:xfrm>
        </p:spPr>
        <p:txBody>
          <a:bodyPr/>
          <a:lstStyle/>
          <a:p>
            <a:pPr algn="l"/>
            <a:r>
              <a:rPr lang="en-US" dirty="0"/>
              <a:t>What does database contain?</a:t>
            </a:r>
            <a:endParaRPr lang="en-IN" dirty="0"/>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a:xfrm>
            <a:off x="6500812" y="1681163"/>
            <a:ext cx="5157788" cy="568868"/>
          </a:xfrm>
        </p:spPr>
        <p:txBody>
          <a:bodyPr/>
          <a:lstStyle/>
          <a:p>
            <a:pPr algn="l"/>
            <a:r>
              <a:rPr lang="en-US" dirty="0"/>
              <a:t>Assigning Image into Classes</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sz="half" idx="2"/>
          </p:nvPr>
        </p:nvSpPr>
        <p:spPr>
          <a:xfrm>
            <a:off x="444499" y="2250031"/>
            <a:ext cx="5157787" cy="3684588"/>
          </a:xfrm>
        </p:spPr>
        <p:txBody>
          <a:bodyPr/>
          <a:lstStyle/>
          <a:p>
            <a:r>
              <a:rPr lang="en-US" dirty="0"/>
              <a:t>It is composed of 606 samples.</a:t>
            </a:r>
          </a:p>
          <a:p>
            <a:r>
              <a:rPr lang="en-US" dirty="0"/>
              <a:t> We are using extracted features from 640×480 pixel sized images.</a:t>
            </a:r>
          </a:p>
          <a:p>
            <a:r>
              <a:rPr lang="en-US" dirty="0"/>
              <a:t>Samples have been collected from 4 Drivers (2 men and 2 women).</a:t>
            </a:r>
          </a:p>
          <a:p>
            <a:r>
              <a:rPr lang="en-US" dirty="0"/>
              <a:t>Face bounding box and facial key points (eyes, nose and mouth)</a:t>
            </a:r>
          </a:p>
          <a:p>
            <a:pPr marL="0" indent="0">
              <a:buNone/>
            </a:pPr>
            <a:endParaRPr lang="en-US" dirty="0"/>
          </a:p>
          <a:p>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sz="quarter" idx="4"/>
          </p:nvPr>
        </p:nvSpPr>
        <p:spPr>
          <a:xfrm>
            <a:off x="6475412" y="1814514"/>
            <a:ext cx="5183188" cy="2914650"/>
          </a:xfrm>
        </p:spPr>
        <p:txBody>
          <a:bodyPr/>
          <a:lstStyle/>
          <a:p>
            <a:pPr marL="0" indent="0">
              <a:buNone/>
            </a:pPr>
            <a:endParaRPr lang="en-US" dirty="0"/>
          </a:p>
          <a:p>
            <a:pPr marL="342900" indent="-342900">
              <a:buFont typeface="+mj-lt"/>
              <a:buAutoNum type="arabicPeriod"/>
            </a:pPr>
            <a:r>
              <a:rPr lang="en-US" b="1" dirty="0">
                <a:solidFill>
                  <a:schemeClr val="accent3">
                    <a:lumMod val="40000"/>
                    <a:lumOff val="60000"/>
                  </a:schemeClr>
                </a:solidFill>
              </a:rPr>
              <a:t>Looking Right </a:t>
            </a:r>
            <a:r>
              <a:rPr lang="en-US" dirty="0"/>
              <a:t>: head angles between -45º and -30º.</a:t>
            </a:r>
          </a:p>
          <a:p>
            <a:pPr marL="342900" indent="-342900">
              <a:buFont typeface="+mj-lt"/>
              <a:buAutoNum type="arabicPeriod"/>
            </a:pPr>
            <a:r>
              <a:rPr lang="en-US" b="1" dirty="0">
                <a:solidFill>
                  <a:schemeClr val="accent3">
                    <a:lumMod val="40000"/>
                    <a:lumOff val="60000"/>
                  </a:schemeClr>
                </a:solidFill>
              </a:rPr>
              <a:t>Frontal</a:t>
            </a:r>
            <a:r>
              <a:rPr lang="en-US" dirty="0">
                <a:solidFill>
                  <a:schemeClr val="accent3">
                    <a:lumMod val="40000"/>
                    <a:lumOff val="60000"/>
                  </a:schemeClr>
                </a:solidFill>
              </a:rPr>
              <a:t> </a:t>
            </a:r>
            <a:r>
              <a:rPr lang="en-US" dirty="0"/>
              <a:t>: head angles between -15º and 15º.</a:t>
            </a:r>
          </a:p>
          <a:p>
            <a:pPr marL="342900" indent="-342900">
              <a:buFont typeface="+mj-lt"/>
              <a:buAutoNum type="arabicPeriod"/>
            </a:pPr>
            <a:r>
              <a:rPr lang="en-US" b="1" dirty="0">
                <a:solidFill>
                  <a:schemeClr val="accent3">
                    <a:lumMod val="40000"/>
                    <a:lumOff val="60000"/>
                  </a:schemeClr>
                </a:solidFill>
              </a:rPr>
              <a:t>Looking Left </a:t>
            </a:r>
            <a:r>
              <a:rPr lang="en-US" dirty="0"/>
              <a:t>: head angles between 30º and 45º.</a:t>
            </a:r>
          </a:p>
          <a:p>
            <a:endParaRPr lang="en-US"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701731"/>
          </a:xfrm>
        </p:spPr>
        <p:txBody>
          <a:bodyPr/>
          <a:lstStyle/>
          <a:p>
            <a:r>
              <a:rPr lang="en-US" sz="4400" dirty="0"/>
              <a:t>Format of Image Name</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3"/>
          </p:nvPr>
        </p:nvSpPr>
        <p:spPr>
          <a:xfrm>
            <a:off x="444500" y="1625385"/>
            <a:ext cx="5799138" cy="4093243"/>
          </a:xfrm>
        </p:spPr>
        <p:txBody>
          <a:bodyPr/>
          <a:lstStyle/>
          <a:p>
            <a:r>
              <a:rPr lang="en-US" sz="1800" dirty="0"/>
              <a:t>YearMonthDay_subject_Driv_imNum_HeadPose.jpg</a:t>
            </a:r>
          </a:p>
          <a:p>
            <a:r>
              <a:rPr lang="nn-NO" sz="1800" dirty="0">
                <a:solidFill>
                  <a:schemeClr val="accent3">
                    <a:lumMod val="60000"/>
                    <a:lumOff val="40000"/>
                  </a:schemeClr>
                </a:solidFill>
              </a:rPr>
              <a:t>20130529_01_Driv_011_f </a:t>
            </a:r>
            <a:r>
              <a:rPr lang="nn-NO" sz="1800" dirty="0"/>
              <a:t>.jpg</a:t>
            </a:r>
            <a:endParaRPr lang="en-US" sz="1800" dirty="0"/>
          </a:p>
          <a:p>
            <a:r>
              <a:rPr lang="en-US" sz="1800" dirty="0"/>
              <a:t>Year-Month-Day : 2013-05-29</a:t>
            </a:r>
          </a:p>
          <a:p>
            <a:r>
              <a:rPr lang="en-US" sz="1800" dirty="0"/>
              <a:t>1</a:t>
            </a:r>
            <a:r>
              <a:rPr lang="en-US" sz="1800" baseline="30000" dirty="0"/>
              <a:t>st</a:t>
            </a:r>
            <a:r>
              <a:rPr lang="en-US" sz="1800" dirty="0"/>
              <a:t> driver</a:t>
            </a:r>
          </a:p>
          <a:p>
            <a:r>
              <a:rPr lang="en-US" sz="1800" dirty="0"/>
              <a:t>11 sequence’s image</a:t>
            </a:r>
          </a:p>
          <a:p>
            <a:r>
              <a:rPr lang="en-US" sz="1800" dirty="0"/>
              <a:t>Head pose is frontal.</a:t>
            </a:r>
          </a:p>
        </p:txBody>
      </p:sp>
      <p:sp>
        <p:nvSpPr>
          <p:cNvPr id="3" name="TextBox 2">
            <a:extLst>
              <a:ext uri="{FF2B5EF4-FFF2-40B4-BE49-F238E27FC236}">
                <a16:creationId xmlns:a16="http://schemas.microsoft.com/office/drawing/2014/main" id="{8022BCF7-0F50-47E1-AA7A-7F89CF7174BC}"/>
              </a:ext>
            </a:extLst>
          </p:cNvPr>
          <p:cNvSpPr txBox="1"/>
          <p:nvPr/>
        </p:nvSpPr>
        <p:spPr>
          <a:xfrm>
            <a:off x="6376989" y="1625385"/>
            <a:ext cx="3652836" cy="230832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Range of </a:t>
            </a:r>
            <a:r>
              <a:rPr lang="en-IN" dirty="0">
                <a:solidFill>
                  <a:schemeClr val="bg1"/>
                </a:solidFill>
              </a:rPr>
              <a:t>subject = [1:4] </a:t>
            </a:r>
            <a:endParaRPr lang="en-US" dirty="0">
              <a:solidFill>
                <a:schemeClr val="bg1"/>
              </a:solidFill>
            </a:endParaRPr>
          </a:p>
          <a:p>
            <a:pPr marL="742950" lvl="1" indent="-285750">
              <a:buFont typeface="Arial" panose="020B0604020202020204" pitchFamily="34" charset="0"/>
              <a:buChar char="•"/>
            </a:pPr>
            <a:r>
              <a:rPr lang="en-US" dirty="0">
                <a:solidFill>
                  <a:schemeClr val="bg1"/>
                </a:solidFill>
              </a:rPr>
              <a:t>Because of 4 drivers</a:t>
            </a:r>
            <a:endParaRPr lang="en-IN" dirty="0">
              <a:solidFill>
                <a:schemeClr val="bg1"/>
              </a:solidFill>
            </a:endParaRPr>
          </a:p>
          <a:p>
            <a:pPr marL="285750" indent="-285750">
              <a:buFont typeface="Arial" panose="020B0604020202020204" pitchFamily="34" charset="0"/>
              <a:buChar char="•"/>
            </a:pPr>
            <a:r>
              <a:rPr lang="en-IN" dirty="0">
                <a:solidFill>
                  <a:schemeClr val="bg1"/>
                </a:solidFill>
              </a:rPr>
              <a:t>Range of imNum = [001:...]</a:t>
            </a:r>
          </a:p>
          <a:p>
            <a:pPr marL="742950" lvl="1" indent="-285750">
              <a:buFont typeface="Arial" panose="020B0604020202020204" pitchFamily="34" charset="0"/>
              <a:buChar char="•"/>
            </a:pPr>
            <a:r>
              <a:rPr lang="en-IN" dirty="0">
                <a:solidFill>
                  <a:schemeClr val="bg1"/>
                </a:solidFill>
              </a:rPr>
              <a:t>Upperlimit not set</a:t>
            </a:r>
          </a:p>
          <a:p>
            <a:pPr marL="285750" indent="-285750">
              <a:buFont typeface="Arial" panose="020B0604020202020204" pitchFamily="34" charset="0"/>
              <a:buChar char="•"/>
            </a:pPr>
            <a:r>
              <a:rPr lang="en-US" dirty="0">
                <a:solidFill>
                  <a:schemeClr val="bg1"/>
                </a:solidFill>
              </a:rPr>
              <a:t>HeadPose : </a:t>
            </a:r>
          </a:p>
          <a:p>
            <a:pPr marL="742950" lvl="1" indent="-285750">
              <a:buFont typeface="Arial" panose="020B0604020202020204" pitchFamily="34" charset="0"/>
              <a:buChar char="•"/>
            </a:pPr>
            <a:r>
              <a:rPr lang="en-US" dirty="0">
                <a:solidFill>
                  <a:schemeClr val="accent3">
                    <a:lumMod val="60000"/>
                    <a:lumOff val="40000"/>
                  </a:schemeClr>
                </a:solidFill>
              </a:rPr>
              <a:t>lr </a:t>
            </a:r>
            <a:r>
              <a:rPr lang="en-US" dirty="0">
                <a:solidFill>
                  <a:schemeClr val="bg1"/>
                </a:solidFill>
              </a:rPr>
              <a:t>(looking-right) </a:t>
            </a:r>
          </a:p>
          <a:p>
            <a:pPr marL="742950" lvl="1" indent="-285750">
              <a:buFont typeface="Arial" panose="020B0604020202020204" pitchFamily="34" charset="0"/>
              <a:buChar char="•"/>
            </a:pPr>
            <a:r>
              <a:rPr lang="en-US" dirty="0">
                <a:solidFill>
                  <a:schemeClr val="accent3">
                    <a:lumMod val="60000"/>
                    <a:lumOff val="40000"/>
                  </a:schemeClr>
                </a:solidFill>
              </a:rPr>
              <a:t>f</a:t>
            </a:r>
            <a:r>
              <a:rPr lang="en-US" dirty="0">
                <a:solidFill>
                  <a:schemeClr val="bg1"/>
                </a:solidFill>
              </a:rPr>
              <a:t> (frontal) </a:t>
            </a:r>
          </a:p>
          <a:p>
            <a:pPr marL="742950" lvl="1" indent="-285750">
              <a:buFont typeface="Arial" panose="020B0604020202020204" pitchFamily="34" charset="0"/>
              <a:buChar char="•"/>
            </a:pPr>
            <a:r>
              <a:rPr lang="en-US" dirty="0">
                <a:solidFill>
                  <a:schemeClr val="accent3">
                    <a:lumMod val="60000"/>
                    <a:lumOff val="40000"/>
                  </a:schemeClr>
                </a:solidFill>
              </a:rPr>
              <a:t>lf</a:t>
            </a:r>
            <a:r>
              <a:rPr lang="en-US" dirty="0">
                <a:solidFill>
                  <a:schemeClr val="bg1"/>
                </a:solidFill>
              </a:rPr>
              <a:t> (looking-left).</a:t>
            </a:r>
            <a:endParaRPr lang="en-IN" dirty="0">
              <a:solidFill>
                <a:schemeClr val="bg1"/>
              </a:solidFill>
            </a:endParaRPr>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701731"/>
          </a:xfrm>
        </p:spPr>
        <p:txBody>
          <a:bodyPr/>
          <a:lstStyle/>
          <a:p>
            <a:r>
              <a:rPr lang="en-US" sz="4400" dirty="0"/>
              <a:t>Image as table format</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3"/>
          </p:nvPr>
        </p:nvSpPr>
        <p:spPr>
          <a:xfrm>
            <a:off x="444500" y="1625385"/>
            <a:ext cx="5370513" cy="4689690"/>
          </a:xfrm>
        </p:spPr>
        <p:txBody>
          <a:bodyPr/>
          <a:lstStyle/>
          <a:p>
            <a:r>
              <a:rPr lang="en-IN" sz="1800" dirty="0"/>
              <a:t>fileName : imagen's name into DrivImages.zip </a:t>
            </a:r>
          </a:p>
          <a:p>
            <a:r>
              <a:rPr lang="en-IN" sz="1800" dirty="0"/>
              <a:t>subject = [1:4] (contains 4 drivers)</a:t>
            </a:r>
          </a:p>
          <a:p>
            <a:r>
              <a:rPr lang="en-IN" sz="1800" dirty="0"/>
              <a:t>imgNum = int  (no decimal value)</a:t>
            </a:r>
          </a:p>
          <a:p>
            <a:r>
              <a:rPr lang="en-IN" sz="1800" dirty="0"/>
              <a:t>label : [1/2/3] ( works as [ lr / f / lf ] ) </a:t>
            </a:r>
          </a:p>
          <a:p>
            <a:r>
              <a:rPr lang="en-IN" sz="1800" dirty="0"/>
              <a:t>ang : [(-45), (-30) / (-15) 0 15 / 30 15] </a:t>
            </a:r>
          </a:p>
          <a:p>
            <a:r>
              <a:rPr lang="en-IN" sz="1800" dirty="0"/>
              <a:t>face position : [xF yF wF hF]</a:t>
            </a:r>
          </a:p>
          <a:p>
            <a:r>
              <a:rPr lang="en-IN" sz="1800" dirty="0"/>
              <a:t>right eye position : [xRE yRE]</a:t>
            </a:r>
          </a:p>
          <a:p>
            <a:r>
              <a:rPr lang="en-IN" sz="1800" dirty="0"/>
              <a:t>left eye position: [xLE yLE]</a:t>
            </a:r>
          </a:p>
          <a:p>
            <a:r>
              <a:rPr lang="en-IN" sz="1800" dirty="0"/>
              <a:t>Nose position : [xN yN]</a:t>
            </a:r>
          </a:p>
          <a:p>
            <a:r>
              <a:rPr lang="en-IN" sz="1800" dirty="0"/>
              <a:t>right corner of mouth : [xRM yRM]</a:t>
            </a:r>
          </a:p>
          <a:p>
            <a:r>
              <a:rPr lang="en-IN" sz="1800" dirty="0"/>
              <a:t>left corner of mouth : [xLM yLM]</a:t>
            </a:r>
            <a:endParaRPr lang="en-US" sz="1800" dirty="0"/>
          </a:p>
        </p:txBody>
      </p:sp>
    </p:spTree>
    <p:extLst>
      <p:ext uri="{BB962C8B-B14F-4D97-AF65-F5344CB8AC3E}">
        <p14:creationId xmlns:p14="http://schemas.microsoft.com/office/powerpoint/2010/main" val="180356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DE0F9-CAFF-42BF-85A2-5D25079E6034}"/>
              </a:ext>
            </a:extLst>
          </p:cNvPr>
          <p:cNvSpPr>
            <a:spLocks noGrp="1"/>
          </p:cNvSpPr>
          <p:nvPr>
            <p:ph type="title"/>
          </p:nvPr>
        </p:nvSpPr>
        <p:spPr>
          <a:xfrm>
            <a:off x="444500" y="542925"/>
            <a:ext cx="11214100" cy="701731"/>
          </a:xfrm>
        </p:spPr>
        <p:txBody>
          <a:bodyPr/>
          <a:lstStyle/>
          <a:p>
            <a:r>
              <a:rPr lang="en-US" sz="4400" dirty="0"/>
              <a:t>Literature</a:t>
            </a:r>
            <a:r>
              <a:rPr lang="en-US" dirty="0"/>
              <a:t> </a:t>
            </a:r>
            <a:r>
              <a:rPr lang="en-US" sz="4400" dirty="0"/>
              <a:t>Survey</a:t>
            </a:r>
            <a:r>
              <a:rPr lang="en-US" dirty="0"/>
              <a:t> :</a:t>
            </a:r>
            <a:endParaRPr lang="en-IN" dirty="0"/>
          </a:p>
        </p:txBody>
      </p:sp>
      <p:sp>
        <p:nvSpPr>
          <p:cNvPr id="3" name="Slide Number Placeholder 2">
            <a:extLst>
              <a:ext uri="{FF2B5EF4-FFF2-40B4-BE49-F238E27FC236}">
                <a16:creationId xmlns:a16="http://schemas.microsoft.com/office/drawing/2014/main" id="{293DD9E2-CFE9-430A-A7E8-C84D8451355D}"/>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4" name="Text Placeholder 3">
            <a:extLst>
              <a:ext uri="{FF2B5EF4-FFF2-40B4-BE49-F238E27FC236}">
                <a16:creationId xmlns:a16="http://schemas.microsoft.com/office/drawing/2014/main" id="{82FBFE1F-CC43-45EF-BAF6-06A06621373C}"/>
              </a:ext>
            </a:extLst>
          </p:cNvPr>
          <p:cNvSpPr>
            <a:spLocks noGrp="1"/>
          </p:cNvSpPr>
          <p:nvPr>
            <p:ph type="body" sz="quarter" idx="13"/>
          </p:nvPr>
        </p:nvSpPr>
        <p:spPr/>
        <p:txBody>
          <a:bodyPr/>
          <a:lstStyle/>
          <a:p>
            <a:pPr marL="0" indent="0">
              <a:buNone/>
            </a:pPr>
            <a:endParaRPr lang="en-IN" dirty="0"/>
          </a:p>
        </p:txBody>
      </p:sp>
      <p:graphicFrame>
        <p:nvGraphicFramePr>
          <p:cNvPr id="5" name="Table 5">
            <a:extLst>
              <a:ext uri="{FF2B5EF4-FFF2-40B4-BE49-F238E27FC236}">
                <a16:creationId xmlns:a16="http://schemas.microsoft.com/office/drawing/2014/main" id="{EE0216B6-E826-40E2-977E-894519BC786F}"/>
              </a:ext>
            </a:extLst>
          </p:cNvPr>
          <p:cNvGraphicFramePr>
            <a:graphicFrameLocks noGrp="1"/>
          </p:cNvGraphicFramePr>
          <p:nvPr>
            <p:extLst>
              <p:ext uri="{D42A27DB-BD31-4B8C-83A1-F6EECF244321}">
                <p14:modId xmlns:p14="http://schemas.microsoft.com/office/powerpoint/2010/main" val="1841676843"/>
              </p:ext>
            </p:extLst>
          </p:nvPr>
        </p:nvGraphicFramePr>
        <p:xfrm>
          <a:off x="257175" y="1399007"/>
          <a:ext cx="11214100" cy="5006873"/>
        </p:xfrm>
        <a:graphic>
          <a:graphicData uri="http://schemas.openxmlformats.org/drawingml/2006/table">
            <a:tbl>
              <a:tblPr firstRow="1" firstCol="1" lastRow="1" lastCol="1" bandRow="1" bandCol="1">
                <a:tableStyleId>{00A15C55-8517-42AA-B614-E9B94910E393}</a:tableStyleId>
              </a:tblPr>
              <a:tblGrid>
                <a:gridCol w="1422131">
                  <a:extLst>
                    <a:ext uri="{9D8B030D-6E8A-4147-A177-3AD203B41FA5}">
                      <a16:colId xmlns:a16="http://schemas.microsoft.com/office/drawing/2014/main" val="3925757767"/>
                    </a:ext>
                  </a:extLst>
                </a:gridCol>
                <a:gridCol w="3214610">
                  <a:extLst>
                    <a:ext uri="{9D8B030D-6E8A-4147-A177-3AD203B41FA5}">
                      <a16:colId xmlns:a16="http://schemas.microsoft.com/office/drawing/2014/main" val="4189235473"/>
                    </a:ext>
                  </a:extLst>
                </a:gridCol>
                <a:gridCol w="1940616">
                  <a:extLst>
                    <a:ext uri="{9D8B030D-6E8A-4147-A177-3AD203B41FA5}">
                      <a16:colId xmlns:a16="http://schemas.microsoft.com/office/drawing/2014/main" val="2887345051"/>
                    </a:ext>
                  </a:extLst>
                </a:gridCol>
                <a:gridCol w="1733223">
                  <a:extLst>
                    <a:ext uri="{9D8B030D-6E8A-4147-A177-3AD203B41FA5}">
                      <a16:colId xmlns:a16="http://schemas.microsoft.com/office/drawing/2014/main" val="290858666"/>
                    </a:ext>
                  </a:extLst>
                </a:gridCol>
                <a:gridCol w="2903520">
                  <a:extLst>
                    <a:ext uri="{9D8B030D-6E8A-4147-A177-3AD203B41FA5}">
                      <a16:colId xmlns:a16="http://schemas.microsoft.com/office/drawing/2014/main" val="2255696107"/>
                    </a:ext>
                  </a:extLst>
                </a:gridCol>
              </a:tblGrid>
              <a:tr h="617753">
                <a:tc>
                  <a:txBody>
                    <a:bodyPr/>
                    <a:lstStyle/>
                    <a:p>
                      <a:r>
                        <a:rPr lang="en-US" dirty="0"/>
                        <a:t>Year</a:t>
                      </a:r>
                      <a:endParaRPr lang="en-IN" dirty="0"/>
                    </a:p>
                  </a:txBody>
                  <a:tcPr>
                    <a:lnL w="12700" cap="flat" cmpd="sng" algn="ctr">
                      <a:solidFill>
                        <a:schemeClr val="tx1"/>
                      </a:solidFill>
                      <a:prstDash val="sysDot"/>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tx1"/>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75000"/>
                      </a:schemeClr>
                    </a:solidFill>
                  </a:tcPr>
                </a:tc>
                <a:tc>
                  <a:txBody>
                    <a:bodyPr/>
                    <a:lstStyle/>
                    <a:p>
                      <a:r>
                        <a:rPr lang="en-US" dirty="0"/>
                        <a:t>Research Paper</a:t>
                      </a:r>
                      <a:endParaRPr lang="en-IN"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75000"/>
                      </a:schemeClr>
                    </a:solidFill>
                  </a:tcPr>
                </a:tc>
                <a:tc>
                  <a:txBody>
                    <a:bodyPr/>
                    <a:lstStyle/>
                    <a:p>
                      <a:r>
                        <a:rPr lang="en-US" dirty="0"/>
                        <a:t>Methods</a:t>
                      </a:r>
                      <a:endParaRPr lang="en-IN"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75000"/>
                      </a:schemeClr>
                    </a:solidFill>
                  </a:tcPr>
                </a:tc>
                <a:tc>
                  <a:txBody>
                    <a:bodyPr/>
                    <a:lstStyle/>
                    <a:p>
                      <a:r>
                        <a:rPr lang="en-US" dirty="0"/>
                        <a:t>Accuracy</a:t>
                      </a:r>
                      <a:endParaRPr lang="en-IN"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75000"/>
                      </a:schemeClr>
                    </a:solidFill>
                  </a:tcPr>
                </a:tc>
                <a:tc>
                  <a:txBody>
                    <a:bodyPr/>
                    <a:lstStyle/>
                    <a:p>
                      <a:r>
                        <a:rPr lang="en-US" dirty="0"/>
                        <a:t>Author</a:t>
                      </a:r>
                      <a:endParaRPr lang="en-IN" dirty="0"/>
                    </a:p>
                  </a:txBody>
                  <a:tcPr>
                    <a:lnL w="381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1423855818"/>
                  </a:ext>
                </a:extLst>
              </a:tr>
              <a:tr h="1023311">
                <a:tc>
                  <a:txBody>
                    <a:bodyPr/>
                    <a:lstStyle/>
                    <a:p>
                      <a:r>
                        <a:rPr lang="en-US" sz="1800" b="0" dirty="0">
                          <a:solidFill>
                            <a:schemeClr val="bg1"/>
                          </a:solidFill>
                        </a:rPr>
                        <a:t>2016</a:t>
                      </a:r>
                      <a:endParaRPr lang="en-IN" sz="1800" b="0" dirty="0">
                        <a:solidFill>
                          <a:schemeClr val="bg1"/>
                        </a:solidFill>
                      </a:endParaRPr>
                    </a:p>
                  </a:txBody>
                  <a:tcPr>
                    <a:lnL w="12700" cap="flat" cmpd="sng" algn="ctr">
                      <a:solidFill>
                        <a:schemeClr val="tx1"/>
                      </a:solidFill>
                      <a:prstDash val="solid"/>
                      <a:round/>
                      <a:headEnd type="none" w="med" len="med"/>
                      <a:tailEnd type="none" w="med" len="med"/>
                    </a:lnL>
                    <a:lnR w="28575" cap="flat" cmpd="sng" algn="ctr">
                      <a:solidFill>
                        <a:schemeClr val="bg1"/>
                      </a:solidFill>
                      <a:prstDash val="sysDash"/>
                      <a:round/>
                      <a:headEnd type="none" w="med" len="med"/>
                      <a:tailEnd type="none" w="med" len="med"/>
                    </a:lnR>
                    <a:lnT w="38100" cap="flat" cmpd="sng" algn="ctr">
                      <a:solidFill>
                        <a:schemeClr val="bg1"/>
                      </a:solidFill>
                      <a:prstDash val="solid"/>
                      <a:round/>
                      <a:headEnd type="none" w="med" len="med"/>
                      <a:tailEnd type="none" w="med" len="med"/>
                    </a:lnT>
                    <a:lnB w="28575" cap="flat" cmpd="sng" algn="ctr">
                      <a:solidFill>
                        <a:schemeClr val="bg1"/>
                      </a:solidFill>
                      <a:prstDash val="sysDash"/>
                      <a:round/>
                      <a:headEnd type="none" w="med" len="med"/>
                      <a:tailEnd type="none" w="med" len="med"/>
                    </a:lnB>
                    <a:solidFill>
                      <a:schemeClr val="accent5">
                        <a:lumMod val="75000"/>
                      </a:schemeClr>
                    </a:solidFill>
                  </a:tcPr>
                </a:tc>
                <a:tc>
                  <a:txBody>
                    <a:bodyPr/>
                    <a:lstStyle/>
                    <a:p>
                      <a:r>
                        <a:rPr lang="en-US" sz="1800" b="0" dirty="0">
                          <a:solidFill>
                            <a:schemeClr val="bg1"/>
                          </a:solidFill>
                        </a:rPr>
                        <a:t>A reduced feature set for driver head pose estimation</a:t>
                      </a:r>
                    </a:p>
                    <a:p>
                      <a:r>
                        <a:rPr lang="en-US" sz="1800" b="0" dirty="0">
                          <a:solidFill>
                            <a:schemeClr val="bg1"/>
                          </a:solidFill>
                        </a:rPr>
                        <a:t>(Given with project link )</a:t>
                      </a:r>
                      <a:endParaRPr lang="en-IN" sz="1800" b="0" dirty="0">
                        <a:solidFill>
                          <a:schemeClr val="bg1"/>
                        </a:solidFill>
                      </a:endParaRPr>
                    </a:p>
                  </a:txBody>
                  <a:tcPr>
                    <a:lnL w="28575" cap="flat" cmpd="sng" algn="ctr">
                      <a:solidFill>
                        <a:schemeClr val="bg1"/>
                      </a:solidFill>
                      <a:prstDash val="sysDash"/>
                      <a:round/>
                      <a:headEnd type="none" w="med" len="med"/>
                      <a:tailEnd type="none" w="med" len="med"/>
                    </a:lnL>
                    <a:lnR w="28575" cap="flat" cmpd="sng" algn="ctr">
                      <a:solidFill>
                        <a:schemeClr val="bg1"/>
                      </a:solidFill>
                      <a:prstDash val="sysDash"/>
                      <a:round/>
                      <a:headEnd type="none" w="med" len="med"/>
                      <a:tailEnd type="none" w="med" len="med"/>
                    </a:lnR>
                    <a:lnT w="38100" cap="flat" cmpd="sng" algn="ctr">
                      <a:solidFill>
                        <a:schemeClr val="bg1"/>
                      </a:solidFill>
                      <a:prstDash val="solid"/>
                      <a:round/>
                      <a:headEnd type="none" w="med" len="med"/>
                      <a:tailEnd type="none" w="med" len="med"/>
                    </a:lnT>
                    <a:lnB w="28575" cap="flat" cmpd="sng" algn="ctr">
                      <a:solidFill>
                        <a:schemeClr val="bg1"/>
                      </a:solidFill>
                      <a:prstDash val="sysDash"/>
                      <a:round/>
                      <a:headEnd type="none" w="med" len="med"/>
                      <a:tailEnd type="none" w="med" len="med"/>
                    </a:lnB>
                    <a:solidFill>
                      <a:schemeClr val="accent5">
                        <a:lumMod val="75000"/>
                      </a:schemeClr>
                    </a:solidFill>
                  </a:tcPr>
                </a:tc>
                <a:tc>
                  <a:txBody>
                    <a:bodyPr/>
                    <a:lstStyle/>
                    <a:p>
                      <a:r>
                        <a:rPr lang="en-US" sz="1800" b="0" dirty="0">
                          <a:solidFill>
                            <a:schemeClr val="bg1"/>
                          </a:solidFill>
                        </a:rPr>
                        <a:t>Linear Regression</a:t>
                      </a:r>
                    </a:p>
                    <a:p>
                      <a:r>
                        <a:rPr lang="en-US" sz="1800" b="0" dirty="0">
                          <a:solidFill>
                            <a:schemeClr val="bg1"/>
                          </a:solidFill>
                        </a:rPr>
                        <a:t>Subspace based Methods</a:t>
                      </a:r>
                      <a:endParaRPr lang="en-IN" sz="1800" b="0" dirty="0">
                        <a:solidFill>
                          <a:schemeClr val="bg1"/>
                        </a:solidFill>
                      </a:endParaRPr>
                    </a:p>
                  </a:txBody>
                  <a:tcPr>
                    <a:lnL w="28575" cap="flat" cmpd="sng" algn="ctr">
                      <a:solidFill>
                        <a:schemeClr val="bg1"/>
                      </a:solidFill>
                      <a:prstDash val="sysDash"/>
                      <a:round/>
                      <a:headEnd type="none" w="med" len="med"/>
                      <a:tailEnd type="none" w="med" len="med"/>
                    </a:lnL>
                    <a:lnR w="38100" cap="flat" cmpd="sng" algn="ctr">
                      <a:solidFill>
                        <a:schemeClr val="bg1"/>
                      </a:solidFill>
                      <a:prstDash val="sysDash"/>
                      <a:round/>
                      <a:headEnd type="none" w="med" len="med"/>
                      <a:tailEnd type="none" w="med" len="med"/>
                    </a:lnR>
                    <a:lnT w="38100" cap="flat" cmpd="sng" algn="ctr">
                      <a:solidFill>
                        <a:schemeClr val="bg1"/>
                      </a:solidFill>
                      <a:prstDash val="solid"/>
                      <a:round/>
                      <a:headEnd type="none" w="med" len="med"/>
                      <a:tailEnd type="none" w="med" len="med"/>
                    </a:lnT>
                    <a:lnB w="28575" cap="flat" cmpd="sng" algn="ctr">
                      <a:solidFill>
                        <a:schemeClr val="bg1"/>
                      </a:solidFill>
                      <a:prstDash val="sysDash"/>
                      <a:round/>
                      <a:headEnd type="none" w="med" len="med"/>
                      <a:tailEnd type="none" w="med" len="med"/>
                    </a:lnB>
                    <a:solidFill>
                      <a:schemeClr val="accent5">
                        <a:lumMod val="75000"/>
                      </a:schemeClr>
                    </a:solidFill>
                  </a:tcPr>
                </a:tc>
                <a:tc>
                  <a:txBody>
                    <a:bodyPr/>
                    <a:lstStyle/>
                    <a:p>
                      <a:r>
                        <a:rPr lang="en-US" sz="1800" b="0" dirty="0">
                          <a:solidFill>
                            <a:schemeClr val="bg1"/>
                          </a:solidFill>
                        </a:rPr>
                        <a:t>81 %</a:t>
                      </a:r>
                      <a:endParaRPr lang="en-IN" sz="1800" b="0" dirty="0">
                        <a:solidFill>
                          <a:schemeClr val="bg1"/>
                        </a:solidFill>
                      </a:endParaRPr>
                    </a:p>
                  </a:txBody>
                  <a:tcPr>
                    <a:lnL w="38100" cap="flat" cmpd="sng" algn="ctr">
                      <a:solidFill>
                        <a:schemeClr val="bg1"/>
                      </a:solidFill>
                      <a:prstDash val="sysDash"/>
                      <a:round/>
                      <a:headEnd type="none" w="med" len="med"/>
                      <a:tailEnd type="none" w="med" len="med"/>
                    </a:lnL>
                    <a:lnR w="38100" cap="flat" cmpd="sng" algn="ctr">
                      <a:solidFill>
                        <a:schemeClr val="bg1"/>
                      </a:solidFill>
                      <a:prstDash val="sysDash"/>
                      <a:round/>
                      <a:headEnd type="none" w="med" len="med"/>
                      <a:tailEnd type="none" w="med" len="med"/>
                    </a:lnR>
                    <a:lnT w="38100" cap="flat" cmpd="sng" algn="ctr">
                      <a:solidFill>
                        <a:schemeClr val="bg1"/>
                      </a:solidFill>
                      <a:prstDash val="solid"/>
                      <a:round/>
                      <a:headEnd type="none" w="med" len="med"/>
                      <a:tailEnd type="none" w="med" len="med"/>
                    </a:lnT>
                    <a:lnB w="28575" cap="flat" cmpd="sng" algn="ctr">
                      <a:solidFill>
                        <a:schemeClr val="bg1"/>
                      </a:solidFill>
                      <a:prstDash val="sysDash"/>
                      <a:round/>
                      <a:headEnd type="none" w="med" len="med"/>
                      <a:tailEnd type="none" w="med" len="med"/>
                    </a:lnB>
                    <a:solidFill>
                      <a:schemeClr val="accent5">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dirty="0">
                          <a:solidFill>
                            <a:schemeClr val="bg1"/>
                          </a:solidFill>
                        </a:rPr>
                        <a:t>Katerine Diaz-Chito ,  Aura Hernández-Sabate,  Antonio M. López</a:t>
                      </a:r>
                    </a:p>
                    <a:p>
                      <a:endParaRPr lang="en-IN" sz="1800" b="0" dirty="0">
                        <a:solidFill>
                          <a:schemeClr val="bg1"/>
                        </a:solidFill>
                      </a:endParaRPr>
                    </a:p>
                  </a:txBody>
                  <a:tcPr>
                    <a:lnL w="38100" cap="flat" cmpd="sng" algn="ctr">
                      <a:solidFill>
                        <a:schemeClr val="bg1"/>
                      </a:solidFill>
                      <a:prstDash val="sysDash"/>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28575" cap="flat" cmpd="sng" algn="ctr">
                      <a:solidFill>
                        <a:schemeClr val="bg1"/>
                      </a:solidFill>
                      <a:prstDash val="sysDash"/>
                      <a:round/>
                      <a:headEnd type="none" w="med" len="med"/>
                      <a:tailEnd type="none" w="med" len="med"/>
                    </a:lnB>
                    <a:solidFill>
                      <a:schemeClr val="accent5">
                        <a:lumMod val="75000"/>
                      </a:schemeClr>
                    </a:solidFill>
                  </a:tcPr>
                </a:tc>
                <a:extLst>
                  <a:ext uri="{0D108BD9-81ED-4DB2-BD59-A6C34878D82A}">
                    <a16:rowId xmlns:a16="http://schemas.microsoft.com/office/drawing/2014/main" val="3857394925"/>
                  </a:ext>
                </a:extLst>
              </a:tr>
              <a:tr h="1023311">
                <a:tc>
                  <a:txBody>
                    <a:bodyPr/>
                    <a:lstStyle/>
                    <a:p>
                      <a:r>
                        <a:rPr lang="en-US" b="0" dirty="0">
                          <a:solidFill>
                            <a:schemeClr val="bg1"/>
                          </a:solidFill>
                        </a:rPr>
                        <a:t>2020</a:t>
                      </a:r>
                      <a:endParaRPr lang="en-IN" b="0" dirty="0">
                        <a:solidFill>
                          <a:schemeClr val="bg1"/>
                        </a:solidFill>
                      </a:endParaRPr>
                    </a:p>
                  </a:txBody>
                  <a:tcPr>
                    <a:lnL w="12700" cap="flat" cmpd="sng" algn="ctr">
                      <a:solidFill>
                        <a:schemeClr val="tx1"/>
                      </a:solidFill>
                      <a:prstDash val="solid"/>
                      <a:round/>
                      <a:headEnd type="none" w="med" len="med"/>
                      <a:tailEnd type="none" w="med" len="med"/>
                    </a:lnL>
                    <a:lnR w="38100" cap="flat" cmpd="sng" algn="ctr">
                      <a:solidFill>
                        <a:schemeClr val="bg1"/>
                      </a:solidFill>
                      <a:prstDash val="sysDash"/>
                      <a:round/>
                      <a:headEnd type="none" w="med" len="med"/>
                      <a:tailEnd type="none" w="med" len="med"/>
                    </a:lnR>
                    <a:lnT w="28575" cap="flat" cmpd="sng" algn="ctr">
                      <a:solidFill>
                        <a:schemeClr val="bg1"/>
                      </a:solidFill>
                      <a:prstDash val="sysDash"/>
                      <a:round/>
                      <a:headEnd type="none" w="med" len="med"/>
                      <a:tailEnd type="none" w="med" len="med"/>
                    </a:lnT>
                    <a:lnB w="28575" cap="flat" cmpd="sng" algn="ctr">
                      <a:solidFill>
                        <a:schemeClr val="bg1"/>
                      </a:solidFill>
                      <a:prstDash val="sysDash"/>
                      <a:round/>
                      <a:headEnd type="none" w="med" len="med"/>
                      <a:tailEnd type="none" w="med" len="med"/>
                    </a:lnB>
                    <a:solidFill>
                      <a:schemeClr val="accent5">
                        <a:lumMod val="75000"/>
                      </a:schemeClr>
                    </a:solidFill>
                  </a:tcPr>
                </a:tc>
                <a:tc>
                  <a:txBody>
                    <a:bodyPr/>
                    <a:lstStyle/>
                    <a:p>
                      <a:r>
                        <a:rPr lang="en-US" b="0" dirty="0">
                          <a:solidFill>
                            <a:schemeClr val="bg1"/>
                          </a:solidFill>
                        </a:rPr>
                        <a:t>Particle swarm optimization based block feature selection in face recognition system</a:t>
                      </a:r>
                      <a:endParaRPr lang="en-IN" b="0" dirty="0">
                        <a:solidFill>
                          <a:schemeClr val="bg1"/>
                        </a:solidFill>
                      </a:endParaRPr>
                    </a:p>
                  </a:txBody>
                  <a:tcPr>
                    <a:lnL w="38100" cap="flat" cmpd="sng" algn="ctr">
                      <a:solidFill>
                        <a:schemeClr val="bg1"/>
                      </a:solidFill>
                      <a:prstDash val="sysDash"/>
                      <a:round/>
                      <a:headEnd type="none" w="med" len="med"/>
                      <a:tailEnd type="none" w="med" len="med"/>
                    </a:lnL>
                    <a:lnR w="38100" cap="flat" cmpd="sng" algn="ctr">
                      <a:solidFill>
                        <a:schemeClr val="bg1"/>
                      </a:solidFill>
                      <a:prstDash val="sysDash"/>
                      <a:round/>
                      <a:headEnd type="none" w="med" len="med"/>
                      <a:tailEnd type="none" w="med" len="med"/>
                    </a:lnR>
                    <a:lnT w="28575" cap="flat" cmpd="sng" algn="ctr">
                      <a:solidFill>
                        <a:schemeClr val="bg1"/>
                      </a:solidFill>
                      <a:prstDash val="sysDash"/>
                      <a:round/>
                      <a:headEnd type="none" w="med" len="med"/>
                      <a:tailEnd type="none" w="med" len="med"/>
                    </a:lnT>
                    <a:lnB w="28575" cap="flat" cmpd="sng" algn="ctr">
                      <a:solidFill>
                        <a:schemeClr val="bg1"/>
                      </a:solidFill>
                      <a:prstDash val="sysDash"/>
                      <a:round/>
                      <a:headEnd type="none" w="med" len="med"/>
                      <a:tailEnd type="none" w="med" len="med"/>
                    </a:lnB>
                    <a:solidFill>
                      <a:schemeClr val="accent5">
                        <a:lumMod val="75000"/>
                      </a:schemeClr>
                    </a:solidFill>
                  </a:tcPr>
                </a:tc>
                <a:tc>
                  <a:txBody>
                    <a:bodyPr/>
                    <a:lstStyle/>
                    <a:p>
                      <a:r>
                        <a:rPr lang="en-IN" b="0" dirty="0">
                          <a:solidFill>
                            <a:schemeClr val="bg1"/>
                          </a:solidFill>
                        </a:rPr>
                        <a:t>Particle Swarm Optimization (PSO)</a:t>
                      </a:r>
                    </a:p>
                    <a:p>
                      <a:r>
                        <a:rPr lang="en-IN" b="0" dirty="0">
                          <a:solidFill>
                            <a:schemeClr val="bg1"/>
                          </a:solidFill>
                        </a:rPr>
                        <a:t>Feature Selection</a:t>
                      </a:r>
                    </a:p>
                  </a:txBody>
                  <a:tcPr>
                    <a:lnL w="38100" cap="flat" cmpd="sng" algn="ctr">
                      <a:solidFill>
                        <a:schemeClr val="bg1"/>
                      </a:solidFill>
                      <a:prstDash val="sysDash"/>
                      <a:round/>
                      <a:headEnd type="none" w="med" len="med"/>
                      <a:tailEnd type="none" w="med" len="med"/>
                    </a:lnL>
                    <a:lnR w="38100" cap="flat" cmpd="sng" algn="ctr">
                      <a:solidFill>
                        <a:schemeClr val="bg1"/>
                      </a:solidFill>
                      <a:prstDash val="sysDash"/>
                      <a:round/>
                      <a:headEnd type="none" w="med" len="med"/>
                      <a:tailEnd type="none" w="med" len="med"/>
                    </a:lnR>
                    <a:lnT w="28575" cap="flat" cmpd="sng" algn="ctr">
                      <a:solidFill>
                        <a:schemeClr val="bg1"/>
                      </a:solidFill>
                      <a:prstDash val="sysDash"/>
                      <a:round/>
                      <a:headEnd type="none" w="med" len="med"/>
                      <a:tailEnd type="none" w="med" len="med"/>
                    </a:lnT>
                    <a:lnB w="28575" cap="flat" cmpd="sng" algn="ctr">
                      <a:solidFill>
                        <a:schemeClr val="bg1"/>
                      </a:solidFill>
                      <a:prstDash val="sysDash"/>
                      <a:round/>
                      <a:headEnd type="none" w="med" len="med"/>
                      <a:tailEnd type="none" w="med" len="med"/>
                    </a:lnB>
                    <a:solidFill>
                      <a:schemeClr val="accent5">
                        <a:lumMod val="75000"/>
                      </a:schemeClr>
                    </a:solidFill>
                  </a:tcPr>
                </a:tc>
                <a:tc>
                  <a:txBody>
                    <a:bodyPr/>
                    <a:lstStyle/>
                    <a:p>
                      <a:r>
                        <a:rPr lang="en-US" b="0" dirty="0">
                          <a:solidFill>
                            <a:schemeClr val="bg1"/>
                          </a:solidFill>
                        </a:rPr>
                        <a:t>93.5 % </a:t>
                      </a:r>
                      <a:endParaRPr lang="en-IN" b="0" dirty="0">
                        <a:solidFill>
                          <a:schemeClr val="bg1"/>
                        </a:solidFill>
                      </a:endParaRPr>
                    </a:p>
                  </a:txBody>
                  <a:tcPr>
                    <a:lnL w="38100" cap="flat" cmpd="sng" algn="ctr">
                      <a:solidFill>
                        <a:schemeClr val="bg1"/>
                      </a:solidFill>
                      <a:prstDash val="sysDash"/>
                      <a:round/>
                      <a:headEnd type="none" w="med" len="med"/>
                      <a:tailEnd type="none" w="med" len="med"/>
                    </a:lnL>
                    <a:lnR w="38100" cap="flat" cmpd="sng" algn="ctr">
                      <a:solidFill>
                        <a:schemeClr val="bg1"/>
                      </a:solidFill>
                      <a:prstDash val="sysDash"/>
                      <a:round/>
                      <a:headEnd type="none" w="med" len="med"/>
                      <a:tailEnd type="none" w="med" len="med"/>
                    </a:lnR>
                    <a:lnT w="28575" cap="flat" cmpd="sng" algn="ctr">
                      <a:solidFill>
                        <a:schemeClr val="bg1"/>
                      </a:solidFill>
                      <a:prstDash val="sysDash"/>
                      <a:round/>
                      <a:headEnd type="none" w="med" len="med"/>
                      <a:tailEnd type="none" w="med" len="med"/>
                    </a:lnT>
                    <a:lnB w="28575" cap="flat" cmpd="sng" algn="ctr">
                      <a:solidFill>
                        <a:schemeClr val="bg1"/>
                      </a:solidFill>
                      <a:prstDash val="sysDash"/>
                      <a:round/>
                      <a:headEnd type="none" w="med" len="med"/>
                      <a:tailEnd type="none" w="med" len="med"/>
                    </a:lnB>
                    <a:solidFill>
                      <a:schemeClr val="accent5">
                        <a:lumMod val="75000"/>
                      </a:schemeClr>
                    </a:solidFill>
                  </a:tcPr>
                </a:tc>
                <a:tc>
                  <a:txBody>
                    <a:bodyPr/>
                    <a:lstStyle/>
                    <a:p>
                      <a:r>
                        <a:rPr lang="en-IN" b="0" dirty="0">
                          <a:solidFill>
                            <a:schemeClr val="bg1"/>
                          </a:solidFill>
                        </a:rPr>
                        <a:t>Nour Elhouda Chalabi</a:t>
                      </a:r>
                    </a:p>
                    <a:p>
                      <a:r>
                        <a:rPr lang="en-IN" b="0" dirty="0">
                          <a:solidFill>
                            <a:schemeClr val="bg1"/>
                          </a:solidFill>
                        </a:rPr>
                        <a:t>Abdelouahab Attia</a:t>
                      </a:r>
                    </a:p>
                    <a:p>
                      <a:r>
                        <a:rPr lang="en-IN" b="0" dirty="0">
                          <a:solidFill>
                            <a:schemeClr val="bg1"/>
                          </a:solidFill>
                        </a:rPr>
                        <a:t>Abderraouf Bouziane</a:t>
                      </a:r>
                    </a:p>
                    <a:p>
                      <a:r>
                        <a:rPr lang="en-IN" b="0" dirty="0">
                          <a:solidFill>
                            <a:schemeClr val="bg1"/>
                          </a:solidFill>
                        </a:rPr>
                        <a:t>Zahid Akhtar</a:t>
                      </a:r>
                    </a:p>
                  </a:txBody>
                  <a:tcPr>
                    <a:lnL w="38100" cap="flat" cmpd="sng" algn="ctr">
                      <a:solidFill>
                        <a:schemeClr val="bg1"/>
                      </a:solidFill>
                      <a:prstDash val="sysDash"/>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bg1"/>
                      </a:solidFill>
                      <a:prstDash val="sysDash"/>
                      <a:round/>
                      <a:headEnd type="none" w="med" len="med"/>
                      <a:tailEnd type="none" w="med" len="med"/>
                    </a:lnT>
                    <a:lnB w="28575" cap="flat" cmpd="sng" algn="ctr">
                      <a:solidFill>
                        <a:schemeClr val="bg1"/>
                      </a:solidFill>
                      <a:prstDash val="sysDash"/>
                      <a:round/>
                      <a:headEnd type="none" w="med" len="med"/>
                      <a:tailEnd type="none" w="med" len="med"/>
                    </a:lnB>
                    <a:solidFill>
                      <a:schemeClr val="accent5">
                        <a:lumMod val="75000"/>
                      </a:schemeClr>
                    </a:solidFill>
                  </a:tcPr>
                </a:tc>
                <a:extLst>
                  <a:ext uri="{0D108BD9-81ED-4DB2-BD59-A6C34878D82A}">
                    <a16:rowId xmlns:a16="http://schemas.microsoft.com/office/drawing/2014/main" val="2769488911"/>
                  </a:ext>
                </a:extLst>
              </a:tr>
              <a:tr h="1023311">
                <a:tc>
                  <a:txBody>
                    <a:bodyPr/>
                    <a:lstStyle/>
                    <a:p>
                      <a:r>
                        <a:rPr lang="en-US" b="0" dirty="0"/>
                        <a:t>2020</a:t>
                      </a:r>
                      <a:endParaRPr lang="en-IN" b="0" dirty="0"/>
                    </a:p>
                  </a:txBody>
                  <a:tcPr>
                    <a:lnL w="12700" cap="flat" cmpd="sng" algn="ctr">
                      <a:solidFill>
                        <a:schemeClr val="tx1"/>
                      </a:solidFill>
                      <a:prstDash val="solid"/>
                      <a:round/>
                      <a:headEnd type="none" w="med" len="med"/>
                      <a:tailEnd type="none" w="med" len="med"/>
                    </a:lnL>
                    <a:lnR w="38100" cap="flat" cmpd="sng" algn="ctr">
                      <a:solidFill>
                        <a:schemeClr val="bg1"/>
                      </a:solidFill>
                      <a:prstDash val="sysDash"/>
                      <a:round/>
                      <a:headEnd type="none" w="med" len="med"/>
                      <a:tailEnd type="none" w="med" len="med"/>
                    </a:lnR>
                    <a:lnT w="28575" cap="flat" cmpd="sng" algn="ctr">
                      <a:solidFill>
                        <a:schemeClr val="bg1"/>
                      </a:solidFill>
                      <a:prstDash val="sysDash"/>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r>
                        <a:rPr lang="en-US" b="0" dirty="0"/>
                        <a:t>Face recognition framework based on effective computing and adversarial neural network and its implementation in machine vision for social robots</a:t>
                      </a:r>
                      <a:endParaRPr lang="en-IN" b="0" dirty="0"/>
                    </a:p>
                  </a:txBody>
                  <a:tcPr>
                    <a:lnL w="38100" cap="flat" cmpd="sng" algn="ctr">
                      <a:solidFill>
                        <a:schemeClr val="bg1"/>
                      </a:solidFill>
                      <a:prstDash val="sysDash"/>
                      <a:round/>
                      <a:headEnd type="none" w="med" len="med"/>
                      <a:tailEnd type="none" w="med" len="med"/>
                    </a:lnL>
                    <a:lnR w="38100" cap="flat" cmpd="sng" algn="ctr">
                      <a:solidFill>
                        <a:schemeClr val="bg1"/>
                      </a:solidFill>
                      <a:prstDash val="sysDash"/>
                      <a:round/>
                      <a:headEnd type="none" w="med" len="med"/>
                      <a:tailEnd type="none" w="med" len="med"/>
                    </a:lnR>
                    <a:lnT w="28575" cap="flat" cmpd="sng" algn="ctr">
                      <a:solidFill>
                        <a:schemeClr val="bg1"/>
                      </a:solidFill>
                      <a:prstDash val="sysDash"/>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r>
                        <a:rPr lang="en-US" b="0" dirty="0"/>
                        <a:t>Counter Neural Network</a:t>
                      </a:r>
                    </a:p>
                    <a:p>
                      <a:r>
                        <a:rPr lang="en-US" b="0" dirty="0"/>
                        <a:t>Deep Learning</a:t>
                      </a:r>
                    </a:p>
                  </a:txBody>
                  <a:tcPr>
                    <a:lnL w="38100" cap="flat" cmpd="sng" algn="ctr">
                      <a:solidFill>
                        <a:schemeClr val="bg1"/>
                      </a:solidFill>
                      <a:prstDash val="sysDash"/>
                      <a:round/>
                      <a:headEnd type="none" w="med" len="med"/>
                      <a:tailEnd type="none" w="med" len="med"/>
                    </a:lnL>
                    <a:lnR w="38100" cap="flat" cmpd="sng" algn="ctr">
                      <a:solidFill>
                        <a:schemeClr val="bg1"/>
                      </a:solidFill>
                      <a:prstDash val="sysDash"/>
                      <a:round/>
                      <a:headEnd type="none" w="med" len="med"/>
                      <a:tailEnd type="none" w="med" len="med"/>
                    </a:lnR>
                    <a:lnT w="28575" cap="flat" cmpd="sng" algn="ctr">
                      <a:solidFill>
                        <a:schemeClr val="bg1"/>
                      </a:solidFill>
                      <a:prstDash val="sysDash"/>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r>
                        <a:rPr lang="en-US" b="0" dirty="0"/>
                        <a:t>98.46 %</a:t>
                      </a:r>
                      <a:endParaRPr lang="en-IN" b="0" dirty="0"/>
                    </a:p>
                  </a:txBody>
                  <a:tcPr>
                    <a:lnL w="38100" cap="flat" cmpd="sng" algn="ctr">
                      <a:solidFill>
                        <a:schemeClr val="bg1"/>
                      </a:solidFill>
                      <a:prstDash val="sysDash"/>
                      <a:round/>
                      <a:headEnd type="none" w="med" len="med"/>
                      <a:tailEnd type="none" w="med" len="med"/>
                    </a:lnL>
                    <a:lnR w="38100" cap="flat" cmpd="sng" algn="ctr">
                      <a:solidFill>
                        <a:schemeClr val="bg1"/>
                      </a:solidFill>
                      <a:prstDash val="sysDash"/>
                      <a:round/>
                      <a:headEnd type="none" w="med" len="med"/>
                      <a:tailEnd type="none" w="med" len="med"/>
                    </a:lnR>
                    <a:lnT w="28575" cap="flat" cmpd="sng" algn="ctr">
                      <a:solidFill>
                        <a:schemeClr val="bg1"/>
                      </a:solidFill>
                      <a:prstDash val="sysDash"/>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r>
                        <a:rPr lang="en-IN" b="0" dirty="0"/>
                        <a:t>Chenglin Yu</a:t>
                      </a:r>
                    </a:p>
                    <a:p>
                      <a:r>
                        <a:rPr lang="en-IN" b="0" dirty="0"/>
                        <a:t>Hailong Pei</a:t>
                      </a:r>
                    </a:p>
                  </a:txBody>
                  <a:tcPr>
                    <a:lnL w="38100" cap="flat" cmpd="sng" algn="ctr">
                      <a:solidFill>
                        <a:schemeClr val="bg1"/>
                      </a:solidFill>
                      <a:prstDash val="sysDash"/>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bg1"/>
                      </a:solidFill>
                      <a:prstDash val="sysDash"/>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2958867306"/>
                  </a:ext>
                </a:extLst>
              </a:tr>
            </a:tbl>
          </a:graphicData>
        </a:graphic>
      </p:graphicFrame>
    </p:spTree>
    <p:extLst>
      <p:ext uri="{BB962C8B-B14F-4D97-AF65-F5344CB8AC3E}">
        <p14:creationId xmlns:p14="http://schemas.microsoft.com/office/powerpoint/2010/main" val="3878018330"/>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757914-1161-4661-9696-421FD6935CDD}">
  <ds:schemaRefs>
    <ds:schemaRef ds:uri="16c05727-aa75-4e4a-9b5f-8a80a1165891"/>
    <ds:schemaRef ds:uri="http://schemas.microsoft.com/office/2006/metadata/properties"/>
    <ds:schemaRef ds:uri="http://schemas.microsoft.com/office/2006/documentManagement/types"/>
    <ds:schemaRef ds:uri="http://purl.org/dc/terms/"/>
    <ds:schemaRef ds:uri="http://purl.org/dc/dcmitype/"/>
    <ds:schemaRef ds:uri="http://schemas.openxmlformats.org/package/2006/metadata/core-properties"/>
    <ds:schemaRef ds:uri="71af3243-3dd4-4a8d-8c0d-dd76da1f02a5"/>
    <ds:schemaRef ds:uri="http://schemas.microsoft.com/office/infopath/2007/PartnerControls"/>
    <ds:schemaRef ds:uri="http://www.w3.org/XML/1998/namespace"/>
    <ds:schemaRef ds:uri="http://purl.org/dc/elements/1.1/"/>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7600</TotalTime>
  <Words>1618</Words>
  <Application>Microsoft Office PowerPoint</Application>
  <PresentationFormat>Widescreen</PresentationFormat>
  <Paragraphs>231</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arial</vt:lpstr>
      <vt:lpstr>Calibri</vt:lpstr>
      <vt:lpstr>NexusSerif</vt:lpstr>
      <vt:lpstr>Times New Roman</vt:lpstr>
      <vt:lpstr>Trade Gothic LT Pro</vt:lpstr>
      <vt:lpstr>Trebuchet MS</vt:lpstr>
      <vt:lpstr>Verdana</vt:lpstr>
      <vt:lpstr>Wingdings</vt:lpstr>
      <vt:lpstr>Office Theme</vt:lpstr>
      <vt:lpstr>Face position detection using ML algorithms</vt:lpstr>
      <vt:lpstr>Contents </vt:lpstr>
      <vt:lpstr>Problem Definition </vt:lpstr>
      <vt:lpstr>Advantages of Face Detection</vt:lpstr>
      <vt:lpstr>Disadvantage of Face Detection</vt:lpstr>
      <vt:lpstr>Dataset : DrivFace</vt:lpstr>
      <vt:lpstr>Format of Image Name</vt:lpstr>
      <vt:lpstr>Image as table format</vt:lpstr>
      <vt:lpstr>Literature Survey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position detection using ML algorithms</dc:title>
  <dc:creator>Gaurav Kumar</dc:creator>
  <cp:lastModifiedBy>Gaurav Kumar</cp:lastModifiedBy>
  <cp:revision>9</cp:revision>
  <dcterms:created xsi:type="dcterms:W3CDTF">2021-10-04T19:02:42Z</dcterms:created>
  <dcterms:modified xsi:type="dcterms:W3CDTF">2021-11-23T04:44:49Z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