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JXU2Q7d9D/Wj83R0GUEnRhQ6I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485"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78430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Let’s start by reviewing a few basic facts about your computer.</a:t>
            </a:r>
            <a:endParaRPr/>
          </a:p>
        </p:txBody>
      </p:sp>
    </p:spTree>
    <p:extLst>
      <p:ext uri="{BB962C8B-B14F-4D97-AF65-F5344CB8AC3E}">
        <p14:creationId xmlns:p14="http://schemas.microsoft.com/office/powerpoint/2010/main" val="193695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First, computers are organized into layers.  A computer scientist would say they have a layered architecture.  </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Here’s a simplified view with the most important layers.  At the bottom, there’s hardware. </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Above the hardware sits the operating system.  This could be Windows, Mac OS, Unix or some variant of Unix.  In one sense the operating system hides the details of the hardware below.  If you’re using a computer, you don’t want to worry about things like what type of drive your data is on, and at what memory addresses.  The OS hides all that and gives you a simple abstraction that’s pretty consistent across computers with different hardware.  </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Finally, applications are programs that run on top of the OS.  This includes your python interpreter, your command shell, and many others.</a:t>
            </a:r>
            <a:endParaRPr/>
          </a:p>
        </p:txBody>
      </p:sp>
    </p:spTree>
    <p:extLst>
      <p:ext uri="{BB962C8B-B14F-4D97-AF65-F5344CB8AC3E}">
        <p14:creationId xmlns:p14="http://schemas.microsoft.com/office/powerpoint/2010/main" val="135561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At the operating system level, all data is organized into files, and those files are located inside directories.  you may also hear directories called folders.  a folder can contain files and also other directories.</a:t>
            </a:r>
            <a:endParaRPr/>
          </a:p>
        </p:txBody>
      </p:sp>
    </p:spTree>
    <p:extLst>
      <p:ext uri="{BB962C8B-B14F-4D97-AF65-F5344CB8AC3E}">
        <p14:creationId xmlns:p14="http://schemas.microsoft.com/office/powerpoint/2010/main" val="8707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Overall, the directories on your computer can be depicted as a tree.  The gray nodes are directories, and the orange nodes are files.  If you look at a directory, the lines that come down show you the files and other directories that are contained inside.  If you start at any node (except the top), there is one line going up, which tells you what directory that node is inside.</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There are three special directories to keep in mind:</a:t>
            </a:r>
            <a:endParaRPr/>
          </a:p>
          <a:p>
            <a:pPr marL="457200" lvl="0" indent="-317500" algn="l" rtl="0">
              <a:spcBef>
                <a:spcPts val="0"/>
              </a:spcBef>
              <a:spcAft>
                <a:spcPts val="0"/>
              </a:spcAft>
              <a:buClr>
                <a:schemeClr val="dk1"/>
              </a:buClr>
              <a:buSzPts val="1400"/>
              <a:buFont typeface="Arial"/>
              <a:buAutoNum type="arabicPeriod"/>
            </a:pPr>
            <a:r>
              <a:rPr lang="en-US"/>
              <a:t>Root.  this is the very top.  On macOS and other unix-like systems, this is written with a forward slash.  Windows systems are a little different, the top will be a drive partition, like a capital “C”, but there can be multiple trees.  Right under the root directory are a bunch of folders that you usually don’t touch, because they contain basic system files.</a:t>
            </a:r>
            <a:endParaRPr/>
          </a:p>
          <a:p>
            <a:pPr marL="457200" lvl="0" indent="-317500" algn="l" rtl="0">
              <a:spcBef>
                <a:spcPts val="0"/>
              </a:spcBef>
              <a:spcAft>
                <a:spcPts val="0"/>
              </a:spcAft>
              <a:buClr>
                <a:schemeClr val="dk1"/>
              </a:buClr>
              <a:buSzPts val="1400"/>
              <a:buFont typeface="Arial"/>
              <a:buAutoNum type="arabicPeriod"/>
            </a:pPr>
            <a:r>
              <a:rPr lang="en-US"/>
              <a:t>Home.  Each user of a computer gets their own special directory called home.  on Unix-like systems, this directory get a special symbol, a tilde.  On my machine, the home folders are located inside the Users directory, but some systems may be different.</a:t>
            </a:r>
            <a:endParaRPr/>
          </a:p>
          <a:p>
            <a:pPr marL="457200" lvl="0" indent="-317500" algn="l" rtl="0">
              <a:spcBef>
                <a:spcPts val="0"/>
              </a:spcBef>
              <a:spcAft>
                <a:spcPts val="0"/>
              </a:spcAft>
              <a:buClr>
                <a:schemeClr val="dk1"/>
              </a:buClr>
              <a:buSzPts val="1400"/>
              <a:buFont typeface="Arial"/>
              <a:buAutoNum type="arabicPeriod"/>
            </a:pPr>
            <a:r>
              <a:rPr lang="en-US"/>
              <a:t>Finally, when you are programming, or giving commands to a computer, you often think of yourself as being inside some directory, where you can read files and make changes.  This is called a working directory.  There’s not really one working directory, different programs will have different working directories. &lt;label pics&gt;</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You specify a file or directory on your computer using a path.  There are two types of paths.</a:t>
            </a:r>
            <a:endParaRPr/>
          </a:p>
          <a:p>
            <a:pPr marL="457200" lvl="0" indent="-317500" algn="l" rtl="0">
              <a:spcBef>
                <a:spcPts val="0"/>
              </a:spcBef>
              <a:spcAft>
                <a:spcPts val="0"/>
              </a:spcAft>
              <a:buClr>
                <a:schemeClr val="dk1"/>
              </a:buClr>
              <a:buSzPts val="1400"/>
              <a:buFont typeface="Arial"/>
              <a:buAutoNum type="arabicPeriod"/>
            </a:pPr>
            <a:r>
              <a:rPr lang="en-US"/>
              <a:t>An absolute path begins with the root, or with the home directory.</a:t>
            </a:r>
            <a:endParaRPr/>
          </a:p>
          <a:p>
            <a:pPr marL="457200" lvl="0" indent="-317500" algn="l" rtl="0">
              <a:spcBef>
                <a:spcPts val="0"/>
              </a:spcBef>
              <a:spcAft>
                <a:spcPts val="0"/>
              </a:spcAft>
              <a:buClr>
                <a:schemeClr val="dk1"/>
              </a:buClr>
              <a:buSzPts val="1400"/>
              <a:buFont typeface="Arial"/>
              <a:buAutoNum type="arabicPeriod"/>
            </a:pPr>
            <a:r>
              <a:rPr lang="en-US"/>
              <a:t>A relative path begins with the current working directory.  Sometimes you have to first go up the tree, to get to the location you want.  there is a special symbol for up, the two periods.</a:t>
            </a:r>
            <a:endParaRPr/>
          </a:p>
        </p:txBody>
      </p:sp>
    </p:spTree>
    <p:extLst>
      <p:ext uri="{BB962C8B-B14F-4D97-AF65-F5344CB8AC3E}">
        <p14:creationId xmlns:p14="http://schemas.microsoft.com/office/powerpoint/2010/main" val="90457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5976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250845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40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18"/>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18"/>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 name="Google Shape;20;p19"/>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1" name="Google Shape;21;p1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with Horizontal Rule" type="titleOnly">
  <p:cSld name="TITLE_ONLY">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 name="Google Shape;24;p20"/>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25"/>
        <p:cNvGrpSpPr/>
        <p:nvPr/>
      </p:nvGrpSpPr>
      <p:grpSpPr>
        <a:xfrm>
          <a:off x="0" y="0"/>
          <a:ext cx="0" cy="0"/>
          <a:chOff x="0" y="0"/>
          <a:chExt cx="0" cy="0"/>
        </a:xfrm>
      </p:grpSpPr>
      <p:sp>
        <p:nvSpPr>
          <p:cNvPr id="26" name="Google Shape;26;p21"/>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27" name="Google Shape;27;p21"/>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28" name="Google Shape;28;p21"/>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none" strike="noStrike" cap="none">
                <a:solidFill>
                  <a:schemeClr val="dk1"/>
                </a:solidFill>
                <a:latin typeface="Arial"/>
                <a:ea typeface="Arial"/>
                <a:cs typeface="Arial"/>
                <a:sym typeface="Arial"/>
              </a:rPr>
              <a:t>The End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22"/>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3"/>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37" name="Google Shape;37;p23"/>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4"/>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4"/>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24"/>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7"/>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Computer Architecture Basics</a:t>
            </a:r>
            <a:endParaRPr/>
          </a:p>
        </p:txBody>
      </p:sp>
      <p:sp>
        <p:nvSpPr>
          <p:cNvPr id="53" name="Google Shape;53;p1"/>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Computers Use a Layered Architecture</a:t>
            </a:r>
            <a:endParaRPr/>
          </a:p>
        </p:txBody>
      </p:sp>
      <p:sp>
        <p:nvSpPr>
          <p:cNvPr id="59" name="Google Shape;59;p2"/>
          <p:cNvSpPr txBox="1">
            <a:spLocks noGrp="1"/>
          </p:cNvSpPr>
          <p:nvPr>
            <p:ph type="body" idx="1"/>
          </p:nvPr>
        </p:nvSpPr>
        <p:spPr>
          <a:xfrm>
            <a:off x="609600" y="2133600"/>
            <a:ext cx="10972800" cy="1143000"/>
          </a:xfrm>
          <a:prstGeom prst="rect">
            <a:avLst/>
          </a:prstGeom>
          <a:solidFill>
            <a:schemeClr val="lt2"/>
          </a:solid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Char char="•"/>
            </a:pPr>
            <a:r>
              <a:rPr lang="en-US"/>
              <a:t>Applications</a:t>
            </a:r>
            <a:endParaRPr/>
          </a:p>
          <a:p>
            <a:pPr marL="740664" lvl="1" indent="-347472" algn="l" rtl="0">
              <a:spcBef>
                <a:spcPts val="600"/>
              </a:spcBef>
              <a:spcAft>
                <a:spcPts val="0"/>
              </a:spcAft>
              <a:buClr>
                <a:schemeClr val="dk1"/>
              </a:buClr>
              <a:buSzPts val="2800"/>
              <a:buChar char="•"/>
            </a:pPr>
            <a:r>
              <a:rPr lang="en-US"/>
              <a:t>Python interpreter, command shell, Git, web browser</a:t>
            </a:r>
            <a:endParaRPr/>
          </a:p>
        </p:txBody>
      </p:sp>
      <p:sp>
        <p:nvSpPr>
          <p:cNvPr id="60" name="Google Shape;60;p2"/>
          <p:cNvSpPr txBox="1"/>
          <p:nvPr/>
        </p:nvSpPr>
        <p:spPr>
          <a:xfrm>
            <a:off x="609600" y="3340100"/>
            <a:ext cx="10972800" cy="762000"/>
          </a:xfrm>
          <a:prstGeom prst="rect">
            <a:avLst/>
          </a:prstGeom>
          <a:solidFill>
            <a:srgbClr val="D5E7FF"/>
          </a:solid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Operating system</a:t>
            </a:r>
            <a:endParaRPr/>
          </a:p>
        </p:txBody>
      </p:sp>
      <p:sp>
        <p:nvSpPr>
          <p:cNvPr id="61" name="Google Shape;61;p2"/>
          <p:cNvSpPr txBox="1"/>
          <p:nvPr/>
        </p:nvSpPr>
        <p:spPr>
          <a:xfrm>
            <a:off x="609600" y="4165600"/>
            <a:ext cx="10972800" cy="1244700"/>
          </a:xfrm>
          <a:prstGeom prst="rect">
            <a:avLst/>
          </a:prstGeom>
          <a:solidFill>
            <a:srgbClr val="E6E0CA"/>
          </a:solidFill>
          <a:ln>
            <a:noFill/>
          </a:ln>
        </p:spPr>
        <p:txBody>
          <a:bodyPr spcFirstLastPara="1" wrap="square" lIns="91425" tIns="45700" rIns="91425" bIns="45700" anchor="t" anchorCtr="0">
            <a:noAutofit/>
          </a:bodyPr>
          <a:lstStyle/>
          <a:p>
            <a:pPr marL="347472" marR="0" lvl="0" indent="-347472" algn="l" rtl="0">
              <a:spcBef>
                <a:spcPts val="0"/>
              </a:spcBef>
              <a:spcAft>
                <a:spcPts val="0"/>
              </a:spcAft>
              <a:buClr>
                <a:schemeClr val="dk1"/>
              </a:buClr>
              <a:buSzPts val="3200"/>
              <a:buFont typeface="Arial"/>
              <a:buChar char="•"/>
            </a:pPr>
            <a:r>
              <a:rPr lang="en-US" sz="3200" b="0" i="0" u="none" strike="noStrike" cap="none">
                <a:solidFill>
                  <a:schemeClr val="dk1"/>
                </a:solidFill>
                <a:latin typeface="Arial"/>
                <a:ea typeface="Arial"/>
                <a:cs typeface="Arial"/>
                <a:sym typeface="Arial"/>
              </a:rPr>
              <a:t>Hardware</a:t>
            </a:r>
            <a:endParaRPr/>
          </a:p>
          <a:p>
            <a:pPr marL="740664" marR="0" lvl="1" indent="-347472" algn="l" rtl="0">
              <a:spcBef>
                <a:spcPts val="60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CPU, memory, display, storage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Files and Directories</a:t>
            </a:r>
            <a:endParaRPr/>
          </a:p>
        </p:txBody>
      </p:sp>
      <p:pic>
        <p:nvPicPr>
          <p:cNvPr id="67" name="Google Shape;67;p3"/>
          <p:cNvPicPr preferRelativeResize="0"/>
          <p:nvPr/>
        </p:nvPicPr>
        <p:blipFill rotWithShape="1">
          <a:blip r:embed="rId3">
            <a:alphaModFix/>
          </a:blip>
          <a:srcRect l="16714" t="18725" r="3932" b="4277"/>
          <a:stretch/>
        </p:blipFill>
        <p:spPr>
          <a:xfrm>
            <a:off x="2438400" y="1430706"/>
            <a:ext cx="7315200" cy="52177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4"/>
          <p:cNvCxnSpPr/>
          <p:nvPr/>
        </p:nvCxnSpPr>
        <p:spPr>
          <a:xfrm rot="-5400000" flipH="1">
            <a:off x="10221637" y="5027048"/>
            <a:ext cx="371400" cy="600"/>
          </a:xfrm>
          <a:prstGeom prst="bentConnector3">
            <a:avLst>
              <a:gd name="adj1" fmla="val 49988"/>
            </a:avLst>
          </a:prstGeom>
          <a:noFill/>
          <a:ln w="12700" cap="flat" cmpd="sng">
            <a:solidFill>
              <a:schemeClr val="dk1"/>
            </a:solidFill>
            <a:prstDash val="solid"/>
            <a:round/>
            <a:headEnd type="none" w="sm" len="sm"/>
            <a:tailEnd type="none" w="sm" len="sm"/>
          </a:ln>
        </p:spPr>
      </p:cxnSp>
      <p:sp>
        <p:nvSpPr>
          <p:cNvPr id="73" name="Google Shape;73;p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The Directory Tree</a:t>
            </a:r>
            <a:endParaRPr/>
          </a:p>
        </p:txBody>
      </p:sp>
      <p:sp>
        <p:nvSpPr>
          <p:cNvPr id="74" name="Google Shape;74;p4"/>
          <p:cNvSpPr txBox="1">
            <a:spLocks noGrp="1"/>
          </p:cNvSpPr>
          <p:nvPr>
            <p:ph type="body" idx="1"/>
          </p:nvPr>
        </p:nvSpPr>
        <p:spPr>
          <a:xfrm>
            <a:off x="609600" y="1600201"/>
            <a:ext cx="5607383"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Font typeface="Arial"/>
              <a:buChar char="•"/>
            </a:pPr>
            <a:r>
              <a:rPr lang="en-US"/>
              <a:t>Absolute paths</a:t>
            </a:r>
            <a:endParaRPr/>
          </a:p>
          <a:p>
            <a:pPr marL="457200" lvl="1" indent="0" algn="l" rtl="0">
              <a:spcBef>
                <a:spcPts val="600"/>
              </a:spcBef>
              <a:spcAft>
                <a:spcPts val="0"/>
              </a:spcAft>
              <a:buClr>
                <a:schemeClr val="dk1"/>
              </a:buClr>
              <a:buSzPts val="2800"/>
              <a:buNone/>
            </a:pPr>
            <a:r>
              <a:rPr lang="en-US"/>
              <a:t>/Users/rob</a:t>
            </a:r>
            <a:endParaRPr/>
          </a:p>
          <a:p>
            <a:pPr marL="457200" lvl="1" indent="0" algn="l" rtl="0">
              <a:spcBef>
                <a:spcPts val="600"/>
              </a:spcBef>
              <a:spcAft>
                <a:spcPts val="0"/>
              </a:spcAft>
              <a:buClr>
                <a:schemeClr val="dk1"/>
              </a:buClr>
              <a:buSzPts val="2800"/>
              <a:buNone/>
            </a:pPr>
            <a:r>
              <a:rPr lang="en-US"/>
              <a:t>~/Desktop/pics/cat.jpg</a:t>
            </a:r>
            <a:endParaRPr/>
          </a:p>
          <a:p>
            <a:pPr marL="347472" lvl="0" indent="-347472" algn="l" rtl="0">
              <a:spcBef>
                <a:spcPts val="600"/>
              </a:spcBef>
              <a:spcAft>
                <a:spcPts val="0"/>
              </a:spcAft>
              <a:buClr>
                <a:schemeClr val="dk1"/>
              </a:buClr>
              <a:buSzPts val="3200"/>
              <a:buFont typeface="Arial"/>
              <a:buChar char="•"/>
            </a:pPr>
            <a:r>
              <a:rPr lang="en-US"/>
              <a:t>Relative paths</a:t>
            </a:r>
            <a:endParaRPr/>
          </a:p>
          <a:p>
            <a:pPr marL="457200" lvl="1" indent="0" algn="l" rtl="0">
              <a:spcBef>
                <a:spcPts val="600"/>
              </a:spcBef>
              <a:spcAft>
                <a:spcPts val="0"/>
              </a:spcAft>
              <a:buClr>
                <a:schemeClr val="dk1"/>
              </a:buClr>
              <a:buSzPts val="2800"/>
              <a:buNone/>
            </a:pPr>
            <a:r>
              <a:rPr lang="en-US"/>
              <a:t>../../Documents/w200</a:t>
            </a:r>
            <a:endParaRPr/>
          </a:p>
        </p:txBody>
      </p:sp>
      <p:sp>
        <p:nvSpPr>
          <p:cNvPr id="75" name="Google Shape;75;p4"/>
          <p:cNvSpPr/>
          <p:nvPr/>
        </p:nvSpPr>
        <p:spPr>
          <a:xfrm>
            <a:off x="8118796" y="1600201"/>
            <a:ext cx="891887"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t>
            </a:r>
            <a:endParaRPr/>
          </a:p>
        </p:txBody>
      </p:sp>
      <p:sp>
        <p:nvSpPr>
          <p:cNvPr id="76" name="Google Shape;76;p4"/>
          <p:cNvSpPr/>
          <p:nvPr/>
        </p:nvSpPr>
        <p:spPr>
          <a:xfrm>
            <a:off x="9671541" y="2559910"/>
            <a:ext cx="891887"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Users</a:t>
            </a:r>
            <a:endParaRPr/>
          </a:p>
        </p:txBody>
      </p:sp>
      <p:sp>
        <p:nvSpPr>
          <p:cNvPr id="77" name="Google Shape;77;p4"/>
          <p:cNvSpPr/>
          <p:nvPr/>
        </p:nvSpPr>
        <p:spPr>
          <a:xfrm>
            <a:off x="8118796" y="2559910"/>
            <a:ext cx="891887"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bin</a:t>
            </a:r>
            <a:endParaRPr/>
          </a:p>
        </p:txBody>
      </p:sp>
      <p:sp>
        <p:nvSpPr>
          <p:cNvPr id="78" name="Google Shape;78;p4"/>
          <p:cNvSpPr/>
          <p:nvPr/>
        </p:nvSpPr>
        <p:spPr>
          <a:xfrm>
            <a:off x="6452946" y="2559910"/>
            <a:ext cx="1008153"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Library</a:t>
            </a:r>
            <a:endParaRPr/>
          </a:p>
        </p:txBody>
      </p:sp>
      <p:sp>
        <p:nvSpPr>
          <p:cNvPr id="79" name="Google Shape;79;p4"/>
          <p:cNvSpPr/>
          <p:nvPr/>
        </p:nvSpPr>
        <p:spPr>
          <a:xfrm>
            <a:off x="8707566" y="3485103"/>
            <a:ext cx="891887"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paul</a:t>
            </a:r>
            <a:endParaRPr/>
          </a:p>
        </p:txBody>
      </p:sp>
      <p:sp>
        <p:nvSpPr>
          <p:cNvPr id="80" name="Google Shape;80;p4"/>
          <p:cNvSpPr/>
          <p:nvPr/>
        </p:nvSpPr>
        <p:spPr>
          <a:xfrm>
            <a:off x="10635516" y="3485103"/>
            <a:ext cx="891887"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rob</a:t>
            </a:r>
            <a:endParaRPr/>
          </a:p>
        </p:txBody>
      </p:sp>
      <p:sp>
        <p:nvSpPr>
          <p:cNvPr id="81" name="Google Shape;81;p4"/>
          <p:cNvSpPr/>
          <p:nvPr/>
        </p:nvSpPr>
        <p:spPr>
          <a:xfrm>
            <a:off x="7951451" y="4344968"/>
            <a:ext cx="1075075"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Desktop</a:t>
            </a:r>
            <a:endParaRPr/>
          </a:p>
        </p:txBody>
      </p:sp>
      <p:sp>
        <p:nvSpPr>
          <p:cNvPr id="82" name="Google Shape;82;p4"/>
          <p:cNvSpPr/>
          <p:nvPr/>
        </p:nvSpPr>
        <p:spPr>
          <a:xfrm>
            <a:off x="9704660" y="4344968"/>
            <a:ext cx="1404752"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Documents</a:t>
            </a:r>
            <a:endParaRPr/>
          </a:p>
        </p:txBody>
      </p:sp>
      <p:sp>
        <p:nvSpPr>
          <p:cNvPr id="83" name="Google Shape;83;p4"/>
          <p:cNvSpPr/>
          <p:nvPr/>
        </p:nvSpPr>
        <p:spPr>
          <a:xfrm>
            <a:off x="9961093" y="5204833"/>
            <a:ext cx="891887"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w200</a:t>
            </a:r>
            <a:endParaRPr/>
          </a:p>
        </p:txBody>
      </p:sp>
      <p:sp>
        <p:nvSpPr>
          <p:cNvPr id="84" name="Google Shape;84;p4"/>
          <p:cNvSpPr/>
          <p:nvPr/>
        </p:nvSpPr>
        <p:spPr>
          <a:xfrm>
            <a:off x="9135545" y="6064698"/>
            <a:ext cx="1075075" cy="488502"/>
          </a:xfrm>
          <a:prstGeom prst="rect">
            <a:avLst/>
          </a:prstGeom>
          <a:solidFill>
            <a:srgbClr val="CB8D01"/>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hw1.py</a:t>
            </a:r>
            <a:endParaRPr/>
          </a:p>
        </p:txBody>
      </p:sp>
      <p:sp>
        <p:nvSpPr>
          <p:cNvPr id="85" name="Google Shape;85;p4"/>
          <p:cNvSpPr/>
          <p:nvPr/>
        </p:nvSpPr>
        <p:spPr>
          <a:xfrm>
            <a:off x="7547604" y="5204833"/>
            <a:ext cx="891887" cy="488502"/>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pics</a:t>
            </a:r>
            <a:endParaRPr/>
          </a:p>
        </p:txBody>
      </p:sp>
      <p:sp>
        <p:nvSpPr>
          <p:cNvPr id="86" name="Google Shape;86;p4"/>
          <p:cNvSpPr/>
          <p:nvPr/>
        </p:nvSpPr>
        <p:spPr>
          <a:xfrm>
            <a:off x="10574247" y="6064698"/>
            <a:ext cx="1008153" cy="488502"/>
          </a:xfrm>
          <a:prstGeom prst="rect">
            <a:avLst/>
          </a:prstGeom>
          <a:solidFill>
            <a:srgbClr val="CB8D01"/>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hw2.py</a:t>
            </a:r>
            <a:endParaRPr/>
          </a:p>
        </p:txBody>
      </p:sp>
      <p:cxnSp>
        <p:nvCxnSpPr>
          <p:cNvPr id="87" name="Google Shape;87;p4"/>
          <p:cNvCxnSpPr>
            <a:stCxn id="75" idx="2"/>
            <a:endCxn id="78" idx="0"/>
          </p:cNvCxnSpPr>
          <p:nvPr/>
        </p:nvCxnSpPr>
        <p:spPr>
          <a:xfrm rot="5400000">
            <a:off x="7525240" y="1520503"/>
            <a:ext cx="471300" cy="1607700"/>
          </a:xfrm>
          <a:prstGeom prst="bentConnector3">
            <a:avLst>
              <a:gd name="adj1" fmla="val 49990"/>
            </a:avLst>
          </a:prstGeom>
          <a:noFill/>
          <a:ln w="12700" cap="flat" cmpd="sng">
            <a:solidFill>
              <a:schemeClr val="dk1"/>
            </a:solidFill>
            <a:prstDash val="solid"/>
            <a:round/>
            <a:headEnd type="none" w="sm" len="sm"/>
            <a:tailEnd type="none" w="sm" len="sm"/>
          </a:ln>
        </p:spPr>
      </p:cxnSp>
      <p:cxnSp>
        <p:nvCxnSpPr>
          <p:cNvPr id="88" name="Google Shape;88;p4"/>
          <p:cNvCxnSpPr/>
          <p:nvPr/>
        </p:nvCxnSpPr>
        <p:spPr>
          <a:xfrm rot="-5400000" flipH="1">
            <a:off x="8329047" y="2322853"/>
            <a:ext cx="471300" cy="3000"/>
          </a:xfrm>
          <a:prstGeom prst="bentConnector3">
            <a:avLst>
              <a:gd name="adj1" fmla="val 49993"/>
            </a:avLst>
          </a:prstGeom>
          <a:noFill/>
          <a:ln w="12700" cap="flat" cmpd="sng">
            <a:solidFill>
              <a:schemeClr val="dk1"/>
            </a:solidFill>
            <a:prstDash val="solid"/>
            <a:round/>
            <a:headEnd type="none" w="sm" len="sm"/>
            <a:tailEnd type="none" w="sm" len="sm"/>
          </a:ln>
        </p:spPr>
      </p:cxnSp>
      <p:cxnSp>
        <p:nvCxnSpPr>
          <p:cNvPr id="89" name="Google Shape;89;p4"/>
          <p:cNvCxnSpPr>
            <a:stCxn id="75" idx="2"/>
            <a:endCxn id="76" idx="0"/>
          </p:cNvCxnSpPr>
          <p:nvPr/>
        </p:nvCxnSpPr>
        <p:spPr>
          <a:xfrm rot="-5400000" flipH="1">
            <a:off x="9105490" y="1547953"/>
            <a:ext cx="471300" cy="1552800"/>
          </a:xfrm>
          <a:prstGeom prst="bentConnector3">
            <a:avLst>
              <a:gd name="adj1" fmla="val 49990"/>
            </a:avLst>
          </a:prstGeom>
          <a:noFill/>
          <a:ln w="12700" cap="flat" cmpd="sng">
            <a:solidFill>
              <a:schemeClr val="dk1"/>
            </a:solidFill>
            <a:prstDash val="solid"/>
            <a:round/>
            <a:headEnd type="none" w="sm" len="sm"/>
            <a:tailEnd type="none" w="sm" len="sm"/>
          </a:ln>
        </p:spPr>
      </p:cxnSp>
      <p:cxnSp>
        <p:nvCxnSpPr>
          <p:cNvPr id="90" name="Google Shape;90;p4"/>
          <p:cNvCxnSpPr>
            <a:stCxn id="76" idx="2"/>
            <a:endCxn id="79" idx="0"/>
          </p:cNvCxnSpPr>
          <p:nvPr/>
        </p:nvCxnSpPr>
        <p:spPr>
          <a:xfrm rot="5400000">
            <a:off x="9417134" y="2784862"/>
            <a:ext cx="436800" cy="963900"/>
          </a:xfrm>
          <a:prstGeom prst="bentConnector3">
            <a:avLst>
              <a:gd name="adj1" fmla="val 49988"/>
            </a:avLst>
          </a:prstGeom>
          <a:noFill/>
          <a:ln w="12700" cap="flat" cmpd="sng">
            <a:solidFill>
              <a:schemeClr val="dk1"/>
            </a:solidFill>
            <a:prstDash val="solid"/>
            <a:round/>
            <a:headEnd type="none" w="sm" len="sm"/>
            <a:tailEnd type="none" w="sm" len="sm"/>
          </a:ln>
        </p:spPr>
      </p:cxnSp>
      <p:cxnSp>
        <p:nvCxnSpPr>
          <p:cNvPr id="91" name="Google Shape;91;p4"/>
          <p:cNvCxnSpPr>
            <a:stCxn id="76" idx="2"/>
            <a:endCxn id="80" idx="0"/>
          </p:cNvCxnSpPr>
          <p:nvPr/>
        </p:nvCxnSpPr>
        <p:spPr>
          <a:xfrm rot="-5400000" flipH="1">
            <a:off x="10381034" y="2784862"/>
            <a:ext cx="436800" cy="963900"/>
          </a:xfrm>
          <a:prstGeom prst="bentConnector3">
            <a:avLst>
              <a:gd name="adj1" fmla="val 49988"/>
            </a:avLst>
          </a:prstGeom>
          <a:noFill/>
          <a:ln w="12700" cap="flat" cmpd="sng">
            <a:solidFill>
              <a:schemeClr val="dk1"/>
            </a:solidFill>
            <a:prstDash val="solid"/>
            <a:round/>
            <a:headEnd type="none" w="sm" len="sm"/>
            <a:tailEnd type="none" w="sm" len="sm"/>
          </a:ln>
        </p:spPr>
      </p:cxnSp>
      <p:cxnSp>
        <p:nvCxnSpPr>
          <p:cNvPr id="92" name="Google Shape;92;p4"/>
          <p:cNvCxnSpPr>
            <a:stCxn id="79" idx="2"/>
            <a:endCxn id="81" idx="0"/>
          </p:cNvCxnSpPr>
          <p:nvPr/>
        </p:nvCxnSpPr>
        <p:spPr>
          <a:xfrm rot="5400000">
            <a:off x="8635559" y="3827055"/>
            <a:ext cx="371400" cy="664500"/>
          </a:xfrm>
          <a:prstGeom prst="bentConnector3">
            <a:avLst>
              <a:gd name="adj1" fmla="val 49995"/>
            </a:avLst>
          </a:prstGeom>
          <a:noFill/>
          <a:ln w="12700" cap="flat" cmpd="sng">
            <a:solidFill>
              <a:schemeClr val="dk1"/>
            </a:solidFill>
            <a:prstDash val="solid"/>
            <a:round/>
            <a:headEnd type="none" w="sm" len="sm"/>
            <a:tailEnd type="none" w="sm" len="sm"/>
          </a:ln>
        </p:spPr>
      </p:cxnSp>
      <p:cxnSp>
        <p:nvCxnSpPr>
          <p:cNvPr id="93" name="Google Shape;93;p4"/>
          <p:cNvCxnSpPr>
            <a:stCxn id="79" idx="2"/>
            <a:endCxn id="82" idx="0"/>
          </p:cNvCxnSpPr>
          <p:nvPr/>
        </p:nvCxnSpPr>
        <p:spPr>
          <a:xfrm rot="-5400000" flipH="1">
            <a:off x="9594509" y="3532605"/>
            <a:ext cx="371400" cy="1253400"/>
          </a:xfrm>
          <a:prstGeom prst="bentConnector3">
            <a:avLst>
              <a:gd name="adj1" fmla="val 49995"/>
            </a:avLst>
          </a:prstGeom>
          <a:noFill/>
          <a:ln w="12700" cap="flat" cmpd="sng">
            <a:solidFill>
              <a:schemeClr val="dk1"/>
            </a:solidFill>
            <a:prstDash val="solid"/>
            <a:round/>
            <a:headEnd type="none" w="sm" len="sm"/>
            <a:tailEnd type="none" w="sm" len="sm"/>
          </a:ln>
        </p:spPr>
      </p:cxnSp>
      <p:cxnSp>
        <p:nvCxnSpPr>
          <p:cNvPr id="94" name="Google Shape;94;p4"/>
          <p:cNvCxnSpPr>
            <a:stCxn id="81" idx="2"/>
            <a:endCxn id="85" idx="0"/>
          </p:cNvCxnSpPr>
          <p:nvPr/>
        </p:nvCxnSpPr>
        <p:spPr>
          <a:xfrm rot="5400000">
            <a:off x="8055638" y="4771520"/>
            <a:ext cx="371400" cy="495300"/>
          </a:xfrm>
          <a:prstGeom prst="bentConnector3">
            <a:avLst>
              <a:gd name="adj1" fmla="val 49995"/>
            </a:avLst>
          </a:prstGeom>
          <a:noFill/>
          <a:ln w="12700" cap="flat" cmpd="sng">
            <a:solidFill>
              <a:schemeClr val="dk1"/>
            </a:solidFill>
            <a:prstDash val="solid"/>
            <a:round/>
            <a:headEnd type="none" w="sm" len="sm"/>
            <a:tailEnd type="none" w="sm" len="sm"/>
          </a:ln>
        </p:spPr>
      </p:cxnSp>
      <p:cxnSp>
        <p:nvCxnSpPr>
          <p:cNvPr id="95" name="Google Shape;95;p4"/>
          <p:cNvCxnSpPr>
            <a:stCxn id="83" idx="2"/>
            <a:endCxn id="84" idx="0"/>
          </p:cNvCxnSpPr>
          <p:nvPr/>
        </p:nvCxnSpPr>
        <p:spPr>
          <a:xfrm rot="5400000">
            <a:off x="9854286" y="5511985"/>
            <a:ext cx="371400" cy="734100"/>
          </a:xfrm>
          <a:prstGeom prst="bentConnector3">
            <a:avLst>
              <a:gd name="adj1" fmla="val 49995"/>
            </a:avLst>
          </a:prstGeom>
          <a:noFill/>
          <a:ln w="12700" cap="flat" cmpd="sng">
            <a:solidFill>
              <a:schemeClr val="dk1"/>
            </a:solidFill>
            <a:prstDash val="solid"/>
            <a:round/>
            <a:headEnd type="none" w="sm" len="sm"/>
            <a:tailEnd type="none" w="sm" len="sm"/>
          </a:ln>
        </p:spPr>
      </p:cxnSp>
      <p:cxnSp>
        <p:nvCxnSpPr>
          <p:cNvPr id="96" name="Google Shape;96;p4"/>
          <p:cNvCxnSpPr>
            <a:stCxn id="83" idx="2"/>
            <a:endCxn id="86" idx="0"/>
          </p:cNvCxnSpPr>
          <p:nvPr/>
        </p:nvCxnSpPr>
        <p:spPr>
          <a:xfrm rot="-5400000" flipH="1">
            <a:off x="10557036" y="5543335"/>
            <a:ext cx="371400" cy="671400"/>
          </a:xfrm>
          <a:prstGeom prst="bentConnector3">
            <a:avLst>
              <a:gd name="adj1" fmla="val 49995"/>
            </a:avLst>
          </a:prstGeom>
          <a:noFill/>
          <a:ln w="12700" cap="flat" cmpd="sng">
            <a:solidFill>
              <a:schemeClr val="dk1"/>
            </a:solidFill>
            <a:prstDash val="solid"/>
            <a:round/>
            <a:headEnd type="none" w="sm" len="sm"/>
            <a:tailEnd type="none" w="sm" len="sm"/>
          </a:ln>
        </p:spPr>
      </p:cxnSp>
      <p:sp>
        <p:nvSpPr>
          <p:cNvPr id="97" name="Google Shape;97;p4"/>
          <p:cNvSpPr/>
          <p:nvPr/>
        </p:nvSpPr>
        <p:spPr>
          <a:xfrm>
            <a:off x="7081178" y="6064698"/>
            <a:ext cx="891887" cy="488502"/>
          </a:xfrm>
          <a:prstGeom prst="rect">
            <a:avLst/>
          </a:prstGeom>
          <a:solidFill>
            <a:srgbClr val="CB8D01"/>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cat.jpg</a:t>
            </a:r>
            <a:endParaRPr/>
          </a:p>
        </p:txBody>
      </p:sp>
      <p:cxnSp>
        <p:nvCxnSpPr>
          <p:cNvPr id="98" name="Google Shape;98;p4"/>
          <p:cNvCxnSpPr>
            <a:stCxn id="85" idx="2"/>
            <a:endCxn id="97" idx="0"/>
          </p:cNvCxnSpPr>
          <p:nvPr/>
        </p:nvCxnSpPr>
        <p:spPr>
          <a:xfrm rot="5400000">
            <a:off x="7574597" y="5645785"/>
            <a:ext cx="371400" cy="466500"/>
          </a:xfrm>
          <a:prstGeom prst="bentConnector3">
            <a:avLst>
              <a:gd name="adj1" fmla="val 49995"/>
            </a:avLst>
          </a:prstGeom>
          <a:noFill/>
          <a:ln w="12700" cap="flat" cmpd="sng">
            <a:solidFill>
              <a:schemeClr val="dk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Users in Unix</a:t>
            </a:r>
            <a:endParaRPr/>
          </a:p>
        </p:txBody>
      </p:sp>
      <p:sp>
        <p:nvSpPr>
          <p:cNvPr id="104" name="Google Shape;104;p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Char char="•"/>
            </a:pPr>
            <a:r>
              <a:rPr lang="en-US"/>
              <a:t>Three types of users</a:t>
            </a:r>
            <a:endParaRPr/>
          </a:p>
          <a:p>
            <a:pPr marL="907542" lvl="1" indent="-514350" algn="l" rtl="0">
              <a:spcBef>
                <a:spcPts val="600"/>
              </a:spcBef>
              <a:spcAft>
                <a:spcPts val="0"/>
              </a:spcAft>
              <a:buClr>
                <a:schemeClr val="dk1"/>
              </a:buClr>
              <a:buSzPts val="2800"/>
              <a:buFont typeface="Arial"/>
              <a:buAutoNum type="arabicPeriod"/>
            </a:pPr>
            <a:r>
              <a:rPr lang="en-US"/>
              <a:t>Regular users—used by humans for interactive use</a:t>
            </a:r>
            <a:endParaRPr/>
          </a:p>
          <a:p>
            <a:pPr marL="907542" lvl="1" indent="-514350" algn="l" rtl="0">
              <a:spcBef>
                <a:spcPts val="600"/>
              </a:spcBef>
              <a:spcAft>
                <a:spcPts val="0"/>
              </a:spcAft>
              <a:buClr>
                <a:schemeClr val="dk1"/>
              </a:buClr>
              <a:buSzPts val="2800"/>
              <a:buFont typeface="Arial"/>
              <a:buAutoNum type="arabicPeriod"/>
            </a:pPr>
            <a:r>
              <a:rPr lang="en-US"/>
              <a:t>System users—used to run system processes</a:t>
            </a:r>
            <a:endParaRPr/>
          </a:p>
          <a:p>
            <a:pPr marL="907542" lvl="1" indent="-514350" algn="l" rtl="0">
              <a:spcBef>
                <a:spcPts val="600"/>
              </a:spcBef>
              <a:spcAft>
                <a:spcPts val="0"/>
              </a:spcAft>
              <a:buClr>
                <a:schemeClr val="dk1"/>
              </a:buClr>
              <a:buSzPts val="2800"/>
              <a:buFont typeface="Arial"/>
              <a:buAutoNum type="arabicPeriod"/>
            </a:pPr>
            <a:r>
              <a:rPr lang="en-US"/>
              <a:t>Root, aka superuser—has full permissions</a:t>
            </a:r>
            <a:endParaRPr/>
          </a:p>
          <a:p>
            <a:pPr marL="347472" lvl="0" indent="-347472" algn="l" rtl="0">
              <a:spcBef>
                <a:spcPts val="600"/>
              </a:spcBef>
              <a:spcAft>
                <a:spcPts val="0"/>
              </a:spcAft>
              <a:buClr>
                <a:schemeClr val="dk1"/>
              </a:buClr>
              <a:buSzPts val="3200"/>
              <a:buChar char="•"/>
            </a:pPr>
            <a:r>
              <a:rPr lang="en-US"/>
              <a:t>Best practice: use a regular account with </a:t>
            </a:r>
            <a:r>
              <a:rPr lang="en-US" i="1"/>
              <a:t>sudo</a:t>
            </a:r>
            <a:r>
              <a:rPr lang="en-US"/>
              <a:t> to execute superuser commands</a:t>
            </a:r>
            <a:endParaRPr/>
          </a:p>
          <a:p>
            <a:pPr marL="347472" lvl="0" indent="-347472" algn="l" rtl="0">
              <a:spcBef>
                <a:spcPts val="600"/>
              </a:spcBef>
              <a:spcAft>
                <a:spcPts val="0"/>
              </a:spcAft>
              <a:buClr>
                <a:schemeClr val="dk1"/>
              </a:buClr>
              <a:buSzPts val="3200"/>
              <a:buChar char="•"/>
            </a:pPr>
            <a:r>
              <a:rPr lang="en-US"/>
              <a:t>A group is a collection of users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File Permissions in Unix</a:t>
            </a:r>
            <a:endParaRPr/>
          </a:p>
        </p:txBody>
      </p:sp>
      <p:sp>
        <p:nvSpPr>
          <p:cNvPr id="110" name="Google Shape;110;p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Font typeface="Arial"/>
              <a:buChar char="•"/>
            </a:pPr>
            <a:r>
              <a:rPr lang="en-US"/>
              <a:t>Three actions for each file</a:t>
            </a:r>
            <a:endParaRPr/>
          </a:p>
          <a:p>
            <a:pPr marL="907542" lvl="1" indent="-514350" algn="l" rtl="0">
              <a:spcBef>
                <a:spcPts val="600"/>
              </a:spcBef>
              <a:spcAft>
                <a:spcPts val="0"/>
              </a:spcAft>
              <a:buClr>
                <a:schemeClr val="dk1"/>
              </a:buClr>
              <a:buSzPts val="2800"/>
              <a:buFont typeface="Arial"/>
              <a:buAutoNum type="arabicPeriod"/>
            </a:pPr>
            <a:r>
              <a:rPr lang="en-US"/>
              <a:t>Read</a:t>
            </a:r>
            <a:endParaRPr/>
          </a:p>
          <a:p>
            <a:pPr marL="907542" lvl="1" indent="-514350" algn="l" rtl="0">
              <a:spcBef>
                <a:spcPts val="600"/>
              </a:spcBef>
              <a:spcAft>
                <a:spcPts val="0"/>
              </a:spcAft>
              <a:buClr>
                <a:schemeClr val="dk1"/>
              </a:buClr>
              <a:buSzPts val="2800"/>
              <a:buFont typeface="Arial"/>
              <a:buAutoNum type="arabicPeriod"/>
            </a:pPr>
            <a:r>
              <a:rPr lang="en-US"/>
              <a:t>Write</a:t>
            </a:r>
            <a:endParaRPr/>
          </a:p>
          <a:p>
            <a:pPr marL="907542" lvl="1" indent="-514350" algn="l" rtl="0">
              <a:spcBef>
                <a:spcPts val="600"/>
              </a:spcBef>
              <a:spcAft>
                <a:spcPts val="0"/>
              </a:spcAft>
              <a:buClr>
                <a:schemeClr val="dk1"/>
              </a:buClr>
              <a:buSzPts val="2800"/>
              <a:buFont typeface="Arial"/>
              <a:buAutoNum type="arabicPeriod"/>
            </a:pPr>
            <a:r>
              <a:rPr lang="en-US"/>
              <a:t>Execute</a:t>
            </a:r>
            <a:endParaRPr/>
          </a:p>
          <a:p>
            <a:pPr marL="347472" lvl="0" indent="-347472" algn="l" rtl="0">
              <a:spcBef>
                <a:spcPts val="600"/>
              </a:spcBef>
              <a:spcAft>
                <a:spcPts val="0"/>
              </a:spcAft>
              <a:buClr>
                <a:schemeClr val="dk1"/>
              </a:buClr>
              <a:buSzPts val="3200"/>
              <a:buChar char="•"/>
            </a:pPr>
            <a:r>
              <a:rPr lang="en-US"/>
              <a:t>Every file belongs to an owner and a group</a:t>
            </a:r>
            <a:endParaRPr/>
          </a:p>
          <a:p>
            <a:pPr marL="347472" lvl="0" indent="-347472" algn="l" rtl="0">
              <a:spcBef>
                <a:spcPts val="600"/>
              </a:spcBef>
              <a:spcAft>
                <a:spcPts val="0"/>
              </a:spcAft>
              <a:buClr>
                <a:schemeClr val="dk1"/>
              </a:buClr>
              <a:buSzPts val="3200"/>
              <a:buChar char="•"/>
            </a:pPr>
            <a:r>
              <a:rPr lang="en-US"/>
              <a:t>Different users have different access levels</a:t>
            </a:r>
            <a:endParaRPr/>
          </a:p>
          <a:p>
            <a:pPr marL="740664" lvl="1" indent="-347472" algn="l" rtl="0">
              <a:spcBef>
                <a:spcPts val="600"/>
              </a:spcBef>
              <a:spcAft>
                <a:spcPts val="0"/>
              </a:spcAft>
              <a:buClr>
                <a:schemeClr val="dk1"/>
              </a:buClr>
              <a:buSzPts val="2800"/>
              <a:buChar char="•"/>
            </a:pPr>
            <a:r>
              <a:rPr lang="en-US"/>
              <a:t>Can owner read/write/execute?</a:t>
            </a:r>
            <a:endParaRPr/>
          </a:p>
          <a:p>
            <a:pPr marL="740664" lvl="1" indent="-347472" algn="l" rtl="0">
              <a:spcBef>
                <a:spcPts val="600"/>
              </a:spcBef>
              <a:spcAft>
                <a:spcPts val="0"/>
              </a:spcAft>
              <a:buClr>
                <a:schemeClr val="dk1"/>
              </a:buClr>
              <a:buSzPts val="2800"/>
              <a:buChar char="•"/>
            </a:pPr>
            <a:r>
              <a:rPr lang="en-US"/>
              <a:t>Can group read/write/execute?</a:t>
            </a:r>
            <a:endParaRPr/>
          </a:p>
          <a:p>
            <a:pPr marL="740664" lvl="1" indent="-347472" algn="l" rtl="0">
              <a:spcBef>
                <a:spcPts val="600"/>
              </a:spcBef>
              <a:spcAft>
                <a:spcPts val="0"/>
              </a:spcAft>
              <a:buClr>
                <a:schemeClr val="dk1"/>
              </a:buClr>
              <a:buSzPts val="2800"/>
              <a:buChar char="•"/>
            </a:pPr>
            <a:r>
              <a:rPr lang="en-US"/>
              <a:t>Can others read/write/execute?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a:t>Computer Architecture Basics</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693</Words>
  <Application>Microsoft Office PowerPoint</Application>
  <PresentationFormat>Widescreen</PresentationFormat>
  <Paragraphs>64</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1_Office Theme</vt:lpstr>
      <vt:lpstr>Computer Architecture Basics</vt:lpstr>
      <vt:lpstr>Computers Use a Layered Architecture</vt:lpstr>
      <vt:lpstr>Files and Directories</vt:lpstr>
      <vt:lpstr>The Directory Tree</vt:lpstr>
      <vt:lpstr>Users in Unix</vt:lpstr>
      <vt:lpstr>File Permissions in Unix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Basics</dc:title>
  <dc:creator>Administrator</dc:creator>
  <cp:lastModifiedBy>Rob</cp:lastModifiedBy>
  <cp:revision>2</cp:revision>
  <dcterms:created xsi:type="dcterms:W3CDTF">2016-03-21T14:12:59Z</dcterms:created>
  <dcterms:modified xsi:type="dcterms:W3CDTF">2021-12-20T03:20:36Z</dcterms:modified>
</cp:coreProperties>
</file>