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i83tQhf3svBDfHOPJZGDeX7upe5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6" d="100"/>
          <a:sy n="96" d="100"/>
        </p:scale>
        <p:origin x="581"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34" Type="http://schemas.openxmlformats.org/officeDocument/2006/relationships/viewProps" Target="viewProps.xml"/><Relationship Id="rId7" Type="http://schemas.openxmlformats.org/officeDocument/2006/relationships/slide" Target="slides/slide6.xml"/><Relationship Id="rId3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32" Type="http://customschemas.google.com/relationships/presentationmetadata" Target="metadata"/><Relationship Id="rId5" Type="http://schemas.openxmlformats.org/officeDocument/2006/relationships/slide" Target="slides/slide4.xml"/><Relationship Id="rId36"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13510533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Arial"/>
              <a:buNone/>
            </a:pPr>
            <a:endParaRPr/>
          </a:p>
        </p:txBody>
      </p:sp>
      <p:sp>
        <p:nvSpPr>
          <p:cNvPr id="50" name="Google Shape;5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51717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 name="Google Shape;56;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Arial"/>
              <a:buNone/>
            </a:pPr>
            <a:r>
              <a:rPr lang="en-US" sz="1200" b="0" i="0">
                <a:solidFill>
                  <a:schemeClr val="dk1"/>
                </a:solidFill>
                <a:latin typeface="Arial"/>
                <a:ea typeface="Arial"/>
                <a:cs typeface="Arial"/>
                <a:sym typeface="Arial"/>
              </a:rPr>
              <a:t>Let's start</a:t>
            </a:r>
            <a:r>
              <a:rPr lang="en-US"/>
              <a:t> with some important vocabulary.  In this course, we’ll often use the word algorithm.</a:t>
            </a:r>
            <a:endParaRPr/>
          </a:p>
          <a:p>
            <a:pPr marL="0" lvl="0" indent="0" algn="l" rtl="0">
              <a:spcBef>
                <a:spcPts val="0"/>
              </a:spcBef>
              <a:spcAft>
                <a:spcPts val="0"/>
              </a:spcAft>
              <a:buClr>
                <a:schemeClr val="dk1"/>
              </a:buClr>
              <a:buSzPts val="1200"/>
              <a:buFont typeface="Arial"/>
              <a:buNone/>
            </a:pPr>
            <a:endParaRPr/>
          </a:p>
          <a:p>
            <a:pPr marL="0" lvl="0" indent="0" algn="l" rtl="0">
              <a:spcBef>
                <a:spcPts val="0"/>
              </a:spcBef>
              <a:spcAft>
                <a:spcPts val="0"/>
              </a:spcAft>
              <a:buClr>
                <a:schemeClr val="dk1"/>
              </a:buClr>
              <a:buSzPts val="1200"/>
              <a:buFont typeface="Arial"/>
              <a:buNone/>
            </a:pPr>
            <a:r>
              <a:rPr lang="en-US"/>
              <a:t>An algorithm is a plan for solving a problem.  You can think of it as a strategy.  It’s abstract, meaning that it’s not tied to any language.  you can express an algorithm in a programming language like python or java, or you can express it in English.</a:t>
            </a:r>
            <a:endParaRPr/>
          </a:p>
          <a:p>
            <a:pPr marL="0" lvl="0" indent="0" algn="l" rtl="0">
              <a:spcBef>
                <a:spcPts val="0"/>
              </a:spcBef>
              <a:spcAft>
                <a:spcPts val="0"/>
              </a:spcAft>
              <a:buClr>
                <a:schemeClr val="dk1"/>
              </a:buClr>
              <a:buSzPts val="1200"/>
              <a:buFont typeface="Arial"/>
              <a:buNone/>
            </a:pPr>
            <a:endParaRPr/>
          </a:p>
          <a:p>
            <a:pPr marL="0" lvl="0" indent="0" algn="l" rtl="0">
              <a:spcBef>
                <a:spcPts val="0"/>
              </a:spcBef>
              <a:spcAft>
                <a:spcPts val="0"/>
              </a:spcAft>
              <a:buClr>
                <a:schemeClr val="dk1"/>
              </a:buClr>
              <a:buSzPts val="1200"/>
              <a:buFont typeface="Arial"/>
              <a:buNone/>
            </a:pPr>
            <a:r>
              <a:rPr lang="en-US"/>
              <a:t>Once you encode an algorithm into a programming language like python, you can call it a program.  A program is any sequence of commands to be executed by a computer.  Unlike an algorithm, it has a very precise syntax.</a:t>
            </a:r>
            <a:endParaRPr/>
          </a:p>
          <a:p>
            <a:pPr marL="0" lvl="0" indent="0" algn="l" rtl="0">
              <a:spcBef>
                <a:spcPts val="0"/>
              </a:spcBef>
              <a:spcAft>
                <a:spcPts val="0"/>
              </a:spcAft>
              <a:buClr>
                <a:schemeClr val="dk1"/>
              </a:buClr>
              <a:buSzPts val="1200"/>
              <a:buFont typeface="Arial"/>
              <a:buNone/>
            </a:pPr>
            <a:endParaRPr/>
          </a:p>
        </p:txBody>
      </p:sp>
      <p:sp>
        <p:nvSpPr>
          <p:cNvPr id="57" name="Google Shape;57;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Arial"/>
              <a:buNone/>
            </a:pPr>
            <a:fld id="{00000000-1234-1234-1234-123412341234}" type="slidenum">
              <a:rPr lang="en-US"/>
              <a:t>2</a:t>
            </a:fld>
            <a:endParaRPr/>
          </a:p>
        </p:txBody>
      </p:sp>
    </p:spTree>
    <p:extLst>
      <p:ext uri="{BB962C8B-B14F-4D97-AF65-F5344CB8AC3E}">
        <p14:creationId xmlns:p14="http://schemas.microsoft.com/office/powerpoint/2010/main" val="2359187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 name="Google Shape;64;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a:t>Here’s an example of a problem.  you need to give someone x cents of change, and you want to know how many dimes and how many pennies to give them.</a:t>
            </a:r>
            <a:endParaRPr/>
          </a:p>
          <a:p>
            <a:pPr marL="0" marR="0" lvl="0" indent="0" algn="l" rtl="0">
              <a:lnSpc>
                <a:spcPct val="100000"/>
              </a:lnSpc>
              <a:spcBef>
                <a:spcPts val="0"/>
              </a:spcBef>
              <a:spcAft>
                <a:spcPts val="0"/>
              </a:spcAft>
              <a:buClr>
                <a:schemeClr val="dk1"/>
              </a:buClr>
              <a:buSzPts val="1200"/>
              <a:buFont typeface="Arial"/>
              <a:buNone/>
            </a:pPr>
            <a:endParaRPr/>
          </a:p>
          <a:p>
            <a:pPr marL="0" marR="0" lvl="0" indent="0" algn="l" rtl="0">
              <a:lnSpc>
                <a:spcPct val="100000"/>
              </a:lnSpc>
              <a:spcBef>
                <a:spcPts val="0"/>
              </a:spcBef>
              <a:spcAft>
                <a:spcPts val="0"/>
              </a:spcAft>
              <a:buClr>
                <a:schemeClr val="dk1"/>
              </a:buClr>
              <a:buSzPts val="1200"/>
              <a:buFont typeface="Arial"/>
              <a:buNone/>
            </a:pPr>
            <a:r>
              <a:rPr lang="en-US"/>
              <a:t>Most of the time, when you have a problem to solve, you won’t start writing python.  First you need to think of the algorithm - the sequence of steps.  I think it’s often helpful to think of how you would explain this to another human - but be very precise - you have to tell the human exactly what to remember.</a:t>
            </a:r>
            <a:endParaRPr/>
          </a:p>
          <a:p>
            <a:pPr marL="0" marR="0" lvl="0" indent="0" algn="l" rtl="0">
              <a:lnSpc>
                <a:spcPct val="100000"/>
              </a:lnSpc>
              <a:spcBef>
                <a:spcPts val="0"/>
              </a:spcBef>
              <a:spcAft>
                <a:spcPts val="0"/>
              </a:spcAft>
              <a:buClr>
                <a:schemeClr val="dk1"/>
              </a:buClr>
              <a:buSzPts val="1200"/>
              <a:buFont typeface="Arial"/>
              <a:buNone/>
            </a:pPr>
            <a:endParaRPr/>
          </a:p>
          <a:p>
            <a:pPr marL="0" marR="0" lvl="0" indent="0" algn="l" rtl="0">
              <a:lnSpc>
                <a:spcPct val="100000"/>
              </a:lnSpc>
              <a:spcBef>
                <a:spcPts val="0"/>
              </a:spcBef>
              <a:spcAft>
                <a:spcPts val="0"/>
              </a:spcAft>
              <a:buClr>
                <a:schemeClr val="dk1"/>
              </a:buClr>
              <a:buSzPts val="1200"/>
              <a:buFont typeface="Arial"/>
              <a:buNone/>
            </a:pPr>
            <a:r>
              <a:rPr lang="en-US"/>
              <a:t>Here’s one algorithm we could use….</a:t>
            </a:r>
            <a:endParaRPr/>
          </a:p>
        </p:txBody>
      </p:sp>
      <p:sp>
        <p:nvSpPr>
          <p:cNvPr id="65" name="Google Shape;65;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Arial"/>
              <a:buNone/>
            </a:pPr>
            <a:fld id="{00000000-1234-1234-1234-123412341234}" type="slidenum">
              <a:rPr lang="en-US"/>
              <a:t>3</a:t>
            </a:fld>
            <a:endParaRPr/>
          </a:p>
        </p:txBody>
      </p:sp>
    </p:spTree>
    <p:extLst>
      <p:ext uri="{BB962C8B-B14F-4D97-AF65-F5344CB8AC3E}">
        <p14:creationId xmlns:p14="http://schemas.microsoft.com/office/powerpoint/2010/main" val="398671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 name="Google Shape;71;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a:solidFill>
                  <a:schemeClr val="dk1"/>
                </a:solidFill>
                <a:latin typeface="Arial"/>
                <a:ea typeface="Arial"/>
                <a:cs typeface="Arial"/>
                <a:sym typeface="Arial"/>
              </a:rPr>
              <a:t>So obviously, we'll use computers to help us with these tasks. And a program is the set of instructions that will pass to the computer to tell it what to do. So I think it's helpful, at this point, to actually distinguish between the steps that we need to take to solve a problem, as opposed to the instructions themselves.</a:t>
            </a:r>
            <a:endParaRPr/>
          </a:p>
        </p:txBody>
      </p:sp>
      <p:sp>
        <p:nvSpPr>
          <p:cNvPr id="72" name="Google Shape;72;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Arial"/>
              <a:buNone/>
            </a:pPr>
            <a:fld id="{00000000-1234-1234-1234-123412341234}" type="slidenum">
              <a:rPr lang="en-US"/>
              <a:t>4</a:t>
            </a:fld>
            <a:endParaRPr/>
          </a:p>
        </p:txBody>
      </p:sp>
    </p:spTree>
    <p:extLst>
      <p:ext uri="{BB962C8B-B14F-4D97-AF65-F5344CB8AC3E}">
        <p14:creationId xmlns:p14="http://schemas.microsoft.com/office/powerpoint/2010/main" val="932397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9" name="Google Shape;79;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740664" lvl="1" indent="-271272" algn="l" rtl="0">
              <a:spcBef>
                <a:spcPts val="600"/>
              </a:spcBef>
              <a:spcAft>
                <a:spcPts val="0"/>
              </a:spcAft>
              <a:buClr>
                <a:schemeClr val="dk1"/>
              </a:buClr>
              <a:buSzPts val="1200"/>
              <a:buFont typeface="Arial"/>
              <a:buChar char="•"/>
            </a:pPr>
            <a:r>
              <a:rPr lang="en-US">
                <a:latin typeface="Arial"/>
                <a:ea typeface="Arial"/>
                <a:cs typeface="Arial"/>
                <a:sym typeface="Arial"/>
              </a:rPr>
              <a:t>Low level languages are powerful</a:t>
            </a:r>
            <a:endParaRPr>
              <a:latin typeface="Arial"/>
              <a:ea typeface="Arial"/>
              <a:cs typeface="Arial"/>
              <a:sym typeface="Arial"/>
            </a:endParaRPr>
          </a:p>
          <a:p>
            <a:pPr marL="740664" lvl="1" indent="-271272" algn="l" rtl="0">
              <a:spcBef>
                <a:spcPts val="600"/>
              </a:spcBef>
              <a:spcAft>
                <a:spcPts val="0"/>
              </a:spcAft>
              <a:buClr>
                <a:schemeClr val="dk1"/>
              </a:buClr>
              <a:buSzPts val="1200"/>
              <a:buFont typeface="Arial"/>
              <a:buChar char="•"/>
            </a:pPr>
            <a:r>
              <a:rPr lang="en-US">
                <a:latin typeface="Arial"/>
                <a:ea typeface="Arial"/>
                <a:cs typeface="Arial"/>
                <a:sym typeface="Arial"/>
              </a:rPr>
              <a:t>Requires programmer to know about the hardware the code is running on.</a:t>
            </a:r>
            <a:endParaRPr>
              <a:latin typeface="Arial"/>
              <a:ea typeface="Arial"/>
              <a:cs typeface="Arial"/>
              <a:sym typeface="Arial"/>
            </a:endParaRPr>
          </a:p>
          <a:p>
            <a:pPr marL="740664" lvl="1" indent="-271272" algn="l" rtl="0">
              <a:spcBef>
                <a:spcPts val="600"/>
              </a:spcBef>
              <a:spcAft>
                <a:spcPts val="0"/>
              </a:spcAft>
              <a:buClr>
                <a:schemeClr val="dk1"/>
              </a:buClr>
              <a:buSzPts val="1200"/>
              <a:buFont typeface="Arial"/>
              <a:buChar char="•"/>
            </a:pPr>
            <a:r>
              <a:rPr lang="en-US">
                <a:latin typeface="Arial"/>
                <a:ea typeface="Arial"/>
                <a:cs typeface="Arial"/>
                <a:sym typeface="Arial"/>
              </a:rPr>
              <a:t>More details to worry about</a:t>
            </a:r>
            <a:endParaRPr>
              <a:latin typeface="Arial"/>
              <a:ea typeface="Arial"/>
              <a:cs typeface="Arial"/>
              <a:sym typeface="Arial"/>
            </a:endParaRPr>
          </a:p>
          <a:p>
            <a:pPr marL="740664" lvl="1" indent="-271272" algn="l" rtl="0">
              <a:spcBef>
                <a:spcPts val="600"/>
              </a:spcBef>
              <a:spcAft>
                <a:spcPts val="0"/>
              </a:spcAft>
              <a:buClr>
                <a:schemeClr val="dk1"/>
              </a:buClr>
              <a:buSzPts val="1200"/>
              <a:buFont typeface="Arial"/>
              <a:buChar char="•"/>
            </a:pPr>
            <a:r>
              <a:rPr lang="en-US">
                <a:latin typeface="Arial"/>
                <a:ea typeface="Arial"/>
                <a:cs typeface="Arial"/>
                <a:sym typeface="Arial"/>
              </a:rPr>
              <a:t>More code to write.</a:t>
            </a:r>
            <a:endParaRPr>
              <a:latin typeface="Arial"/>
              <a:ea typeface="Arial"/>
              <a:cs typeface="Arial"/>
              <a:sym typeface="Arial"/>
            </a:endParaRPr>
          </a:p>
          <a:p>
            <a:pPr marL="740664" lvl="1" indent="-271272" algn="l" rtl="0">
              <a:spcBef>
                <a:spcPts val="600"/>
              </a:spcBef>
              <a:spcAft>
                <a:spcPts val="0"/>
              </a:spcAft>
              <a:buClr>
                <a:schemeClr val="dk1"/>
              </a:buClr>
              <a:buSzPts val="1200"/>
              <a:buFont typeface="Arial"/>
              <a:buChar char="•"/>
            </a:pPr>
            <a:r>
              <a:rPr lang="en-US">
                <a:latin typeface="Arial"/>
                <a:ea typeface="Arial"/>
                <a:cs typeface="Arial"/>
                <a:sym typeface="Arial"/>
              </a:rPr>
              <a:t>More places to make mistakes.</a:t>
            </a:r>
            <a:endParaRPr>
              <a:latin typeface="Arial"/>
              <a:ea typeface="Arial"/>
              <a:cs typeface="Arial"/>
              <a:sym typeface="Arial"/>
            </a:endParaRPr>
          </a:p>
          <a:p>
            <a:pPr marL="0" lvl="0" indent="0" algn="l" rtl="0">
              <a:spcBef>
                <a:spcPts val="0"/>
              </a:spcBef>
              <a:spcAft>
                <a:spcPts val="0"/>
              </a:spcAft>
              <a:buClr>
                <a:schemeClr val="dk1"/>
              </a:buClr>
              <a:buSzPts val="1200"/>
              <a:buFont typeface="Arial"/>
              <a:buNone/>
            </a:pPr>
            <a:endParaRPr>
              <a:latin typeface="Arial"/>
              <a:ea typeface="Arial"/>
              <a:cs typeface="Arial"/>
              <a:sym typeface="Arial"/>
            </a:endParaRPr>
          </a:p>
        </p:txBody>
      </p:sp>
      <p:sp>
        <p:nvSpPr>
          <p:cNvPr id="80" name="Google Shape;80;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Arial"/>
              <a:buNone/>
            </a:pPr>
            <a:fld id="{00000000-1234-1234-1234-123412341234}" type="slidenum">
              <a:rPr lang="en-US"/>
              <a:t>5</a:t>
            </a:fld>
            <a:endParaRPr/>
          </a:p>
        </p:txBody>
      </p:sp>
    </p:spTree>
    <p:extLst>
      <p:ext uri="{BB962C8B-B14F-4D97-AF65-F5344CB8AC3E}">
        <p14:creationId xmlns:p14="http://schemas.microsoft.com/office/powerpoint/2010/main" val="23052453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Arial"/>
              <a:buNone/>
            </a:pPr>
            <a:r>
              <a:rPr lang="en-US" sz="1200" b="0" i="0">
                <a:solidFill>
                  <a:schemeClr val="dk1"/>
                </a:solidFill>
                <a:latin typeface="Arial"/>
                <a:ea typeface="Arial"/>
                <a:cs typeface="Arial"/>
                <a:sym typeface="Arial"/>
              </a:rPr>
              <a:t>There's actually a spectrum of languages that really range from low level to high level language. And it's interesting that the higher up you go in the spectrum in levels of abstraction, the more choices you actually have for the language that you want to use.</a:t>
            </a:r>
            <a:endParaRPr sz="1200" b="0" i="0">
              <a:solidFill>
                <a:schemeClr val="dk1"/>
              </a:solidFill>
              <a:latin typeface="Arial"/>
              <a:ea typeface="Arial"/>
              <a:cs typeface="Arial"/>
              <a:sym typeface="Arial"/>
            </a:endParaRPr>
          </a:p>
          <a:p>
            <a:pPr marL="0" lvl="0" indent="0" algn="l" rtl="0">
              <a:spcBef>
                <a:spcPts val="0"/>
              </a:spcBef>
              <a:spcAft>
                <a:spcPts val="0"/>
              </a:spcAft>
              <a:buClr>
                <a:schemeClr val="dk1"/>
              </a:buClr>
              <a:buSzPts val="1200"/>
              <a:buFont typeface="Arial"/>
              <a:buNone/>
            </a:pPr>
            <a:endParaRPr/>
          </a:p>
          <a:p>
            <a:pPr marL="0" lvl="0" indent="0" algn="l" rtl="0">
              <a:spcBef>
                <a:spcPts val="0"/>
              </a:spcBef>
              <a:spcAft>
                <a:spcPts val="0"/>
              </a:spcAft>
              <a:buClr>
                <a:schemeClr val="dk1"/>
              </a:buClr>
              <a:buSzPts val="1200"/>
              <a:buFont typeface="Arial"/>
              <a:buNone/>
            </a:pPr>
            <a:r>
              <a:rPr lang="en-US" sz="1200" b="0" i="0">
                <a:solidFill>
                  <a:schemeClr val="dk1"/>
                </a:solidFill>
                <a:latin typeface="Arial"/>
                <a:ea typeface="Arial"/>
                <a:cs typeface="Arial"/>
                <a:sym typeface="Arial"/>
              </a:rPr>
              <a:t>So at the very bottom, there's something called machine language. This is the code that's executed by a computer, a CPU, a Central Processing Unit. You can</a:t>
            </a:r>
            <a:r>
              <a:rPr lang="en-US"/>
              <a:t>’t read it directly - it’s just a sequence of zeroes and ones. Only very specialized programmers work at this level, and they generally work in a slightly higher level language called assembly language that gets translated to machine code.</a:t>
            </a:r>
            <a:endParaRPr/>
          </a:p>
          <a:p>
            <a:pPr marL="0" lvl="0" indent="0" algn="l" rtl="0">
              <a:spcBef>
                <a:spcPts val="0"/>
              </a:spcBef>
              <a:spcAft>
                <a:spcPts val="0"/>
              </a:spcAft>
              <a:buClr>
                <a:schemeClr val="dk1"/>
              </a:buClr>
              <a:buSzPts val="1200"/>
              <a:buFont typeface="Arial"/>
              <a:buNone/>
            </a:pPr>
            <a:r>
              <a:rPr lang="en-US"/>
              <a:t> </a:t>
            </a:r>
            <a:r>
              <a:rPr lang="en-US" sz="1200" b="0" i="0">
                <a:solidFill>
                  <a:schemeClr val="dk1"/>
                </a:solidFill>
                <a:latin typeface="Arial"/>
                <a:ea typeface="Arial"/>
                <a:cs typeface="Arial"/>
                <a:sym typeface="Arial"/>
              </a:rPr>
              <a:t>Then, a little bit above that in this spectrum, we have languages like C and C++.  These are </a:t>
            </a:r>
            <a:r>
              <a:rPr lang="en-US"/>
              <a:t>higher level but still give you a lot of low level control.  </a:t>
            </a:r>
            <a:r>
              <a:rPr lang="en-US" sz="1200" b="0" i="0">
                <a:solidFill>
                  <a:schemeClr val="dk1"/>
                </a:solidFill>
                <a:latin typeface="Arial"/>
                <a:ea typeface="Arial"/>
                <a:cs typeface="Arial"/>
                <a:sym typeface="Arial"/>
              </a:rPr>
              <a:t>A lot of performance-oriented work takes place today in C++.</a:t>
            </a:r>
            <a:endParaRPr sz="1200" b="0" i="0">
              <a:solidFill>
                <a:schemeClr val="dk1"/>
              </a:solidFill>
              <a:latin typeface="Arial"/>
              <a:ea typeface="Arial"/>
              <a:cs typeface="Arial"/>
              <a:sym typeface="Arial"/>
            </a:endParaRPr>
          </a:p>
          <a:p>
            <a:pPr marL="0" lvl="0" indent="0" algn="l" rtl="0">
              <a:spcBef>
                <a:spcPts val="0"/>
              </a:spcBef>
              <a:spcAft>
                <a:spcPts val="0"/>
              </a:spcAft>
              <a:buClr>
                <a:schemeClr val="dk1"/>
              </a:buClr>
              <a:buSzPts val="1200"/>
              <a:buFont typeface="Arial"/>
              <a:buNone/>
            </a:pPr>
            <a:endParaRPr/>
          </a:p>
          <a:p>
            <a:pPr marL="0" lvl="0" indent="0" algn="l" rtl="0">
              <a:spcBef>
                <a:spcPts val="0"/>
              </a:spcBef>
              <a:spcAft>
                <a:spcPts val="0"/>
              </a:spcAft>
              <a:buClr>
                <a:schemeClr val="dk1"/>
              </a:buClr>
              <a:buSzPts val="1200"/>
              <a:buFont typeface="Arial"/>
              <a:buNone/>
            </a:pPr>
            <a:r>
              <a:rPr lang="en-US" sz="1200" b="0" i="0">
                <a:solidFill>
                  <a:schemeClr val="dk1"/>
                </a:solidFill>
                <a:latin typeface="Arial"/>
                <a:ea typeface="Arial"/>
                <a:cs typeface="Arial"/>
                <a:sym typeface="Arial"/>
              </a:rPr>
              <a:t>A little bit above this, we have the language Java. This is similar in many ways, but it's a bit higher level. And it's very popular. And then if you go to still higher level languages, there's actually a proliferation of languages to choose from. And these languages include Python.</a:t>
            </a:r>
            <a:endParaRPr sz="1200" b="0" i="0">
              <a:solidFill>
                <a:schemeClr val="dk1"/>
              </a:solidFill>
              <a:latin typeface="Arial"/>
              <a:ea typeface="Arial"/>
              <a:cs typeface="Arial"/>
              <a:sym typeface="Arial"/>
            </a:endParaRPr>
          </a:p>
          <a:p>
            <a:pPr marL="0" lvl="0" indent="0" algn="l" rtl="0">
              <a:spcBef>
                <a:spcPts val="0"/>
              </a:spcBef>
              <a:spcAft>
                <a:spcPts val="0"/>
              </a:spcAft>
              <a:buClr>
                <a:schemeClr val="dk1"/>
              </a:buClr>
              <a:buSzPts val="1200"/>
              <a:buFont typeface="Arial"/>
              <a:buNone/>
            </a:pPr>
            <a:endParaRPr/>
          </a:p>
          <a:p>
            <a:pPr marL="0" lvl="0" indent="0" algn="l" rtl="0">
              <a:spcBef>
                <a:spcPts val="0"/>
              </a:spcBef>
              <a:spcAft>
                <a:spcPts val="0"/>
              </a:spcAft>
              <a:buClr>
                <a:schemeClr val="dk1"/>
              </a:buClr>
              <a:buSzPts val="1200"/>
              <a:buFont typeface="Arial"/>
              <a:buNone/>
            </a:pPr>
            <a:r>
              <a:rPr lang="en-US"/>
              <a:t>You can see a bit of Python code here, and it’s often so close to human language that you can figure out what it means without any training at all.  This is one reason that Python is a great language for early programmers.</a:t>
            </a:r>
            <a:endParaRPr/>
          </a:p>
          <a:p>
            <a:pPr marL="0" lvl="0" indent="0" algn="l" rtl="0">
              <a:spcBef>
                <a:spcPts val="0"/>
              </a:spcBef>
              <a:spcAft>
                <a:spcPts val="0"/>
              </a:spcAft>
              <a:buClr>
                <a:schemeClr val="dk1"/>
              </a:buClr>
              <a:buSzPts val="1200"/>
              <a:buFont typeface="Arial"/>
              <a:buNone/>
            </a:pPr>
            <a:endParaRPr/>
          </a:p>
        </p:txBody>
      </p:sp>
      <p:sp>
        <p:nvSpPr>
          <p:cNvPr id="87" name="Google Shape;87;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Arial"/>
              <a:buNone/>
            </a:pPr>
            <a:fld id="{00000000-1234-1234-1234-123412341234}" type="slidenum">
              <a:rPr lang="en-US"/>
              <a:t>6</a:t>
            </a:fld>
            <a:endParaRPr/>
          </a:p>
        </p:txBody>
      </p:sp>
    </p:spTree>
    <p:extLst>
      <p:ext uri="{BB962C8B-B14F-4D97-AF65-F5344CB8AC3E}">
        <p14:creationId xmlns:p14="http://schemas.microsoft.com/office/powerpoint/2010/main" val="4003297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Arial"/>
              <a:buNone/>
            </a:pPr>
            <a:r>
              <a:rPr lang="en-US"/>
              <a:t>Let’s talk about interpreted versus compiled languages.  These terms are subject to a lot of debate, but I want to tell you a little about them.</a:t>
            </a:r>
            <a:endParaRPr/>
          </a:p>
          <a:p>
            <a:pPr marL="0" lvl="0" indent="0" algn="l" rtl="0">
              <a:spcBef>
                <a:spcPts val="0"/>
              </a:spcBef>
              <a:spcAft>
                <a:spcPts val="0"/>
              </a:spcAft>
              <a:buClr>
                <a:schemeClr val="dk1"/>
              </a:buClr>
              <a:buSzPts val="1200"/>
              <a:buFont typeface="Arial"/>
              <a:buNone/>
            </a:pPr>
            <a:endParaRPr/>
          </a:p>
          <a:p>
            <a:pPr marL="0" lvl="0" indent="0" algn="l" rtl="0">
              <a:spcBef>
                <a:spcPts val="0"/>
              </a:spcBef>
              <a:spcAft>
                <a:spcPts val="0"/>
              </a:spcAft>
              <a:buClr>
                <a:schemeClr val="dk1"/>
              </a:buClr>
              <a:buSzPts val="1200"/>
              <a:buFont typeface="Arial"/>
              <a:buNone/>
            </a:pPr>
            <a:r>
              <a:rPr lang="en-US"/>
              <a:t>In a strictly interpreted language, the code is ready to be executed just as it is.  But it’s not in machine language, so your computer can’t execute it directly.  Instead, there’s a program called an interpreter, which reads the code and follows the instructions.  Interpreted languages have some advantages - they are generally independent of the computer and operating system.  They are also flexible.</a:t>
            </a:r>
            <a:endParaRPr/>
          </a:p>
          <a:p>
            <a:pPr marL="0" lvl="0" indent="0" algn="l" rtl="0">
              <a:spcBef>
                <a:spcPts val="0"/>
              </a:spcBef>
              <a:spcAft>
                <a:spcPts val="0"/>
              </a:spcAft>
              <a:buClr>
                <a:schemeClr val="dk1"/>
              </a:buClr>
              <a:buSzPts val="1200"/>
              <a:buFont typeface="Arial"/>
              <a:buNone/>
            </a:pPr>
            <a:endParaRPr/>
          </a:p>
          <a:p>
            <a:pPr marL="0" lvl="0" indent="0" algn="l" rtl="0">
              <a:spcBef>
                <a:spcPts val="0"/>
              </a:spcBef>
              <a:spcAft>
                <a:spcPts val="0"/>
              </a:spcAft>
              <a:buClr>
                <a:schemeClr val="dk1"/>
              </a:buClr>
              <a:buSzPts val="1200"/>
              <a:buFont typeface="Arial"/>
              <a:buNone/>
            </a:pPr>
            <a:r>
              <a:rPr lang="en-US"/>
              <a:t>A compiled language is different.  In a compiled language, the first step is to translate the code.  It can be translated to machine code, or it can be translated into some lower level language.  In java, it’s called object code.  Then the translated code gets executed, and because it’s low level, it can be executed very quickly.  So compiled languages are considered high performance.</a:t>
            </a:r>
            <a:endParaRPr/>
          </a:p>
          <a:p>
            <a:pPr marL="0" lvl="0" indent="0" algn="l" rtl="0">
              <a:spcBef>
                <a:spcPts val="0"/>
              </a:spcBef>
              <a:spcAft>
                <a:spcPts val="0"/>
              </a:spcAft>
              <a:buClr>
                <a:schemeClr val="dk1"/>
              </a:buClr>
              <a:buSzPts val="1200"/>
              <a:buFont typeface="Arial"/>
              <a:buNone/>
            </a:pPr>
            <a:endParaRPr/>
          </a:p>
          <a:p>
            <a:pPr marL="0" lvl="0" indent="0" algn="l" rtl="0">
              <a:spcBef>
                <a:spcPts val="0"/>
              </a:spcBef>
              <a:spcAft>
                <a:spcPts val="0"/>
              </a:spcAft>
              <a:buClr>
                <a:schemeClr val="dk1"/>
              </a:buClr>
              <a:buSzPts val="1200"/>
              <a:buFont typeface="Arial"/>
              <a:buNone/>
            </a:pPr>
            <a:r>
              <a:rPr lang="en-US"/>
              <a:t>So what about Python?  Most of the time, python is called an interpreted language.  But that’s not 100% accurate.  There is actually a compilation step, and python is translated to bytecode.  Most of the time, you won’t notice this, but it helps to make python more efficient.</a:t>
            </a:r>
            <a:endParaRPr/>
          </a:p>
        </p:txBody>
      </p:sp>
      <p:sp>
        <p:nvSpPr>
          <p:cNvPr id="104" name="Google Shape;10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59191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Arial"/>
              <a:buNone/>
            </a:pPr>
            <a:r>
              <a:rPr lang="en-US"/>
              <a:t>Now that we have some vocabulary, let’s list a few advantages of python.</a:t>
            </a:r>
            <a:endParaRPr/>
          </a:p>
          <a:p>
            <a:pPr marL="0" lvl="0" indent="0" algn="l" rtl="0">
              <a:spcBef>
                <a:spcPts val="0"/>
              </a:spcBef>
              <a:spcAft>
                <a:spcPts val="0"/>
              </a:spcAft>
              <a:buClr>
                <a:schemeClr val="dk1"/>
              </a:buClr>
              <a:buSzPts val="1200"/>
              <a:buFont typeface="Arial"/>
              <a:buNone/>
            </a:pPr>
            <a:r>
              <a:rPr lang="en-US"/>
              <a:t>as an interpreted language (even if that’s not 100% true), python can interact with the user.  you can type in one command, get output, then add the next command.</a:t>
            </a:r>
            <a:endParaRPr/>
          </a:p>
          <a:p>
            <a:pPr marL="0" lvl="0" indent="0" algn="l" rtl="0">
              <a:spcBef>
                <a:spcPts val="0"/>
              </a:spcBef>
              <a:spcAft>
                <a:spcPts val="0"/>
              </a:spcAft>
              <a:buClr>
                <a:schemeClr val="dk1"/>
              </a:buClr>
              <a:buSzPts val="1200"/>
              <a:buFont typeface="Arial"/>
              <a:buNone/>
            </a:pPr>
            <a:r>
              <a:rPr lang="en-US"/>
              <a:t>Finally, python is elegant. It has a visual style that’s simple, without a lot of special symbols or boilerplate.  It’s organized in a way that’s consistent and transparent.  And for those reasons, developers really enjoy working in python.  I think after this course, there’s a good chance you will too.</a:t>
            </a:r>
            <a:endParaRPr/>
          </a:p>
        </p:txBody>
      </p:sp>
      <p:sp>
        <p:nvSpPr>
          <p:cNvPr id="125" name="Google Shape;12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395174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Arial"/>
              <a:buNone/>
            </a:pPr>
            <a:endParaRPr/>
          </a:p>
        </p:txBody>
      </p:sp>
      <p:sp>
        <p:nvSpPr>
          <p:cNvPr id="131" name="Google Shape;13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75296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14"/>
        <p:cNvGrpSpPr/>
        <p:nvPr/>
      </p:nvGrpSpPr>
      <p:grpSpPr>
        <a:xfrm>
          <a:off x="0" y="0"/>
          <a:ext cx="0" cy="0"/>
          <a:chOff x="0" y="0"/>
          <a:chExt cx="0" cy="0"/>
        </a:xfrm>
      </p:grpSpPr>
      <p:sp>
        <p:nvSpPr>
          <p:cNvPr id="15" name="Google Shape;15;p29"/>
          <p:cNvSpPr txBox="1">
            <a:spLocks noGrp="1"/>
          </p:cNvSpPr>
          <p:nvPr>
            <p:ph type="ctrTitle"/>
          </p:nvPr>
        </p:nvSpPr>
        <p:spPr>
          <a:xfrm>
            <a:off x="914400" y="1828800"/>
            <a:ext cx="10363200" cy="900546"/>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4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16" name="Google Shape;16;p29"/>
          <p:cNvCxnSpPr/>
          <p:nvPr/>
        </p:nvCxnSpPr>
        <p:spPr>
          <a:xfrm>
            <a:off x="914400" y="2819400"/>
            <a:ext cx="10363200" cy="0"/>
          </a:xfrm>
          <a:prstGeom prst="straightConnector1">
            <a:avLst/>
          </a:prstGeom>
          <a:noFill/>
          <a:ln w="15875" cap="flat" cmpd="sng">
            <a:solidFill>
              <a:schemeClr val="dk1"/>
            </a:solidFill>
            <a:prstDash val="solid"/>
            <a:round/>
            <a:headEnd type="none" w="sm" len="sm"/>
            <a:tailEnd type="none" w="sm" len="sm"/>
          </a:ln>
        </p:spPr>
      </p:cxnSp>
      <p:sp>
        <p:nvSpPr>
          <p:cNvPr id="17" name="Google Shape;17;p29"/>
          <p:cNvSpPr txBox="1">
            <a:spLocks noGrp="1"/>
          </p:cNvSpPr>
          <p:nvPr>
            <p:ph type="subTitle" idx="1"/>
          </p:nvPr>
        </p:nvSpPr>
        <p:spPr>
          <a:xfrm>
            <a:off x="914400" y="2895600"/>
            <a:ext cx="10363200" cy="1752600"/>
          </a:xfrm>
          <a:prstGeom prst="rect">
            <a:avLst/>
          </a:prstGeom>
          <a:noFill/>
          <a:ln>
            <a:noFill/>
          </a:ln>
        </p:spPr>
        <p:txBody>
          <a:bodyPr spcFirstLastPara="1" wrap="square" lIns="91425" tIns="45700" rIns="91425" bIns="45700" anchor="t" anchorCtr="0">
            <a:noAutofit/>
          </a:bodyPr>
          <a:lstStyle>
            <a:lvl1pPr lvl="0" algn="l">
              <a:spcBef>
                <a:spcPts val="600"/>
              </a:spcBef>
              <a:spcAft>
                <a:spcPts val="0"/>
              </a:spcAft>
              <a:buClr>
                <a:schemeClr val="dk1"/>
              </a:buClr>
              <a:buSzPts val="3200"/>
              <a:buNone/>
              <a:defRPr>
                <a:solidFill>
                  <a:schemeClr val="dk1"/>
                </a:solidFill>
              </a:defRPr>
            </a:lvl1pPr>
            <a:lvl2pPr lvl="1" algn="ctr">
              <a:spcBef>
                <a:spcPts val="600"/>
              </a:spcBef>
              <a:spcAft>
                <a:spcPts val="0"/>
              </a:spcAft>
              <a:buClr>
                <a:srgbClr val="888888"/>
              </a:buClr>
              <a:buSzPts val="2800"/>
              <a:buNone/>
              <a:defRPr>
                <a:solidFill>
                  <a:srgbClr val="888888"/>
                </a:solidFill>
              </a:defRPr>
            </a:lvl2pPr>
            <a:lvl3pPr lvl="2" algn="ctr">
              <a:spcBef>
                <a:spcPts val="600"/>
              </a:spcBef>
              <a:spcAft>
                <a:spcPts val="0"/>
              </a:spcAft>
              <a:buClr>
                <a:srgbClr val="888888"/>
              </a:buClr>
              <a:buSzPts val="2400"/>
              <a:buNone/>
              <a:defRPr>
                <a:solidFill>
                  <a:srgbClr val="888888"/>
                </a:solidFill>
              </a:defRPr>
            </a:lvl3pPr>
            <a:lvl4pPr lvl="3" algn="ctr">
              <a:spcBef>
                <a:spcPts val="600"/>
              </a:spcBef>
              <a:spcAft>
                <a:spcPts val="0"/>
              </a:spcAft>
              <a:buClr>
                <a:srgbClr val="888888"/>
              </a:buClr>
              <a:buSzPts val="2000"/>
              <a:buNone/>
              <a:defRPr>
                <a:solidFill>
                  <a:srgbClr val="888888"/>
                </a:solidFill>
              </a:defRPr>
            </a:lvl4pPr>
            <a:lvl5pPr lvl="4" algn="ctr">
              <a:spcBef>
                <a:spcPts val="600"/>
              </a:spcBef>
              <a:spcAft>
                <a:spcPts val="0"/>
              </a:spcAft>
              <a:buClr>
                <a:srgbClr val="888888"/>
              </a:buClr>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8"/>
        <p:cNvGrpSpPr/>
        <p:nvPr/>
      </p:nvGrpSpPr>
      <p:grpSpPr>
        <a:xfrm>
          <a:off x="0" y="0"/>
          <a:ext cx="0" cy="0"/>
          <a:chOff x="0" y="0"/>
          <a:chExt cx="0" cy="0"/>
        </a:xfrm>
      </p:grpSpPr>
      <p:sp>
        <p:nvSpPr>
          <p:cNvPr id="19" name="Google Shape;19;p30"/>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30"/>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noAutofit/>
          </a:bodyPr>
          <a:lstStyle>
            <a:lvl1pPr marL="457200" lvl="0" indent="-431800" algn="l">
              <a:spcBef>
                <a:spcPts val="600"/>
              </a:spcBef>
              <a:spcAft>
                <a:spcPts val="0"/>
              </a:spcAft>
              <a:buClr>
                <a:schemeClr val="dk1"/>
              </a:buClr>
              <a:buSzPts val="3200"/>
              <a:buFont typeface="Arial"/>
              <a:buChar char="•"/>
              <a:defRPr sz="3200"/>
            </a:lvl1pPr>
            <a:lvl2pPr marL="914400" lvl="1" indent="-406400" algn="l">
              <a:spcBef>
                <a:spcPts val="600"/>
              </a:spcBef>
              <a:spcAft>
                <a:spcPts val="0"/>
              </a:spcAft>
              <a:buClr>
                <a:schemeClr val="dk1"/>
              </a:buClr>
              <a:buSzPts val="2800"/>
              <a:buFont typeface="Arial"/>
              <a:buChar char="•"/>
              <a:defRPr sz="2800"/>
            </a:lvl2pPr>
            <a:lvl3pPr marL="1371600" lvl="2" indent="-381000" algn="l">
              <a:spcBef>
                <a:spcPts val="600"/>
              </a:spcBef>
              <a:spcAft>
                <a:spcPts val="0"/>
              </a:spcAft>
              <a:buClr>
                <a:schemeClr val="dk1"/>
              </a:buClr>
              <a:buSzPts val="2400"/>
              <a:buFont typeface="Arial"/>
              <a:buChar char="•"/>
              <a:defRPr sz="2400"/>
            </a:lvl3pPr>
            <a:lvl4pPr marL="1828800" lvl="3" indent="-355600" algn="l">
              <a:spcBef>
                <a:spcPts val="600"/>
              </a:spcBef>
              <a:spcAft>
                <a:spcPts val="0"/>
              </a:spcAft>
              <a:buClr>
                <a:schemeClr val="dk1"/>
              </a:buClr>
              <a:buSzPts val="2000"/>
              <a:buFont typeface="Arial"/>
              <a:buChar char="•"/>
              <a:defRPr sz="2000"/>
            </a:lvl4pPr>
            <a:lvl5pPr marL="2286000" lvl="4" indent="-342900" algn="l">
              <a:spcBef>
                <a:spcPts val="60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21" name="Google Shape;21;p30"/>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noAutofit/>
          </a:bodyPr>
          <a:lstStyle>
            <a:lvl1pPr marL="457200" lvl="0" indent="-431800" algn="l">
              <a:spcBef>
                <a:spcPts val="600"/>
              </a:spcBef>
              <a:spcAft>
                <a:spcPts val="0"/>
              </a:spcAft>
              <a:buClr>
                <a:schemeClr val="dk1"/>
              </a:buClr>
              <a:buSzPts val="3200"/>
              <a:buFont typeface="Arial"/>
              <a:buChar char="•"/>
              <a:defRPr sz="3200"/>
            </a:lvl1pPr>
            <a:lvl2pPr marL="914400" lvl="1" indent="-406400" algn="l">
              <a:spcBef>
                <a:spcPts val="600"/>
              </a:spcBef>
              <a:spcAft>
                <a:spcPts val="0"/>
              </a:spcAft>
              <a:buClr>
                <a:schemeClr val="dk1"/>
              </a:buClr>
              <a:buSzPts val="2800"/>
              <a:buFont typeface="Arial"/>
              <a:buChar char="•"/>
              <a:defRPr sz="2800"/>
            </a:lvl2pPr>
            <a:lvl3pPr marL="1371600" lvl="2" indent="-381000" algn="l">
              <a:spcBef>
                <a:spcPts val="600"/>
              </a:spcBef>
              <a:spcAft>
                <a:spcPts val="0"/>
              </a:spcAft>
              <a:buClr>
                <a:schemeClr val="dk1"/>
              </a:buClr>
              <a:buSzPts val="2400"/>
              <a:buFont typeface="Arial"/>
              <a:buChar char="•"/>
              <a:defRPr sz="2400"/>
            </a:lvl3pPr>
            <a:lvl4pPr marL="1828800" lvl="3" indent="-355600" algn="l">
              <a:spcBef>
                <a:spcPts val="600"/>
              </a:spcBef>
              <a:spcAft>
                <a:spcPts val="0"/>
              </a:spcAft>
              <a:buClr>
                <a:schemeClr val="dk1"/>
              </a:buClr>
              <a:buSzPts val="2000"/>
              <a:buFont typeface="Arial"/>
              <a:buChar char="•"/>
              <a:defRPr sz="2000"/>
            </a:lvl4pPr>
            <a:lvl5pPr marL="2286000" lvl="4" indent="-342900" algn="l">
              <a:spcBef>
                <a:spcPts val="60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cxnSp>
        <p:nvCxnSpPr>
          <p:cNvPr id="22" name="Google Shape;22;p30"/>
          <p:cNvCxnSpPr/>
          <p:nvPr/>
        </p:nvCxnSpPr>
        <p:spPr>
          <a:xfrm>
            <a:off x="609600" y="1293970"/>
            <a:ext cx="10972800" cy="0"/>
          </a:xfrm>
          <a:prstGeom prst="straightConnector1">
            <a:avLst/>
          </a:prstGeom>
          <a:noFill/>
          <a:ln w="15875" cap="flat" cmpd="sng">
            <a:solidFill>
              <a:schemeClr val="dk1"/>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31"/>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5" name="Google Shape;25;p31"/>
          <p:cNvCxnSpPr/>
          <p:nvPr/>
        </p:nvCxnSpPr>
        <p:spPr>
          <a:xfrm>
            <a:off x="609600" y="1293970"/>
            <a:ext cx="10972800" cy="0"/>
          </a:xfrm>
          <a:prstGeom prst="straightConnector1">
            <a:avLst/>
          </a:prstGeom>
          <a:noFill/>
          <a:ln w="15875" cap="flat" cmpd="sng">
            <a:solidFill>
              <a:schemeClr val="dk1"/>
            </a:solidFill>
            <a:prstDash val="solid"/>
            <a:round/>
            <a:headEnd type="none" w="sm" len="sm"/>
            <a:tailEnd type="none" w="sm" len="sm"/>
          </a:ln>
        </p:spPr>
      </p:cxnSp>
      <p:sp>
        <p:nvSpPr>
          <p:cNvPr id="26" name="Google Shape;26;p31"/>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lvl1pPr marL="457200" lvl="0" indent="-431800" algn="l">
              <a:spcBef>
                <a:spcPts val="600"/>
              </a:spcBef>
              <a:spcAft>
                <a:spcPts val="0"/>
              </a:spcAft>
              <a:buClr>
                <a:schemeClr val="dk1"/>
              </a:buClr>
              <a:buSzPts val="3200"/>
              <a:buFont typeface="Arial"/>
              <a:buChar char="•"/>
              <a:defRPr/>
            </a:lvl1pPr>
            <a:lvl2pPr marL="914400" lvl="1" indent="-406400" algn="l">
              <a:spcBef>
                <a:spcPts val="600"/>
              </a:spcBef>
              <a:spcAft>
                <a:spcPts val="0"/>
              </a:spcAft>
              <a:buClr>
                <a:schemeClr val="dk1"/>
              </a:buClr>
              <a:buSzPts val="2800"/>
              <a:buFont typeface="Arial"/>
              <a:buChar char="•"/>
              <a:defRPr/>
            </a:lvl2pPr>
            <a:lvl3pPr marL="1371600" lvl="2" indent="-381000" algn="l">
              <a:spcBef>
                <a:spcPts val="600"/>
              </a:spcBef>
              <a:spcAft>
                <a:spcPts val="0"/>
              </a:spcAft>
              <a:buClr>
                <a:schemeClr val="dk1"/>
              </a:buClr>
              <a:buSzPts val="2400"/>
              <a:buFont typeface="Arial"/>
              <a:buChar char="•"/>
              <a:defRPr/>
            </a:lvl3pPr>
            <a:lvl4pPr marL="1828800" lvl="3" indent="-355600" algn="l">
              <a:spcBef>
                <a:spcPts val="600"/>
              </a:spcBef>
              <a:spcAft>
                <a:spcPts val="0"/>
              </a:spcAft>
              <a:buClr>
                <a:schemeClr val="dk1"/>
              </a:buClr>
              <a:buSzPts val="2000"/>
              <a:buFont typeface="Arial"/>
              <a:buChar char="•"/>
              <a:defRPr/>
            </a:lvl4pPr>
            <a:lvl5pPr marL="2286000" lvl="4" indent="-342900" algn="l">
              <a:spcBef>
                <a:spcPts val="600"/>
              </a:spcBef>
              <a:spcAft>
                <a:spcPts val="0"/>
              </a:spcAft>
              <a:buClr>
                <a:schemeClr val="dk1"/>
              </a:buClr>
              <a:buSzPts val="1800"/>
              <a:buFont typeface="Arial"/>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with Horizontal Rule" type="titleOnly">
  <p:cSld name="TITLE_ONLY">
    <p:spTree>
      <p:nvGrpSpPr>
        <p:cNvPr id="1" name="Shape 27"/>
        <p:cNvGrpSpPr/>
        <p:nvPr/>
      </p:nvGrpSpPr>
      <p:grpSpPr>
        <a:xfrm>
          <a:off x="0" y="0"/>
          <a:ext cx="0" cy="0"/>
          <a:chOff x="0" y="0"/>
          <a:chExt cx="0" cy="0"/>
        </a:xfrm>
      </p:grpSpPr>
      <p:sp>
        <p:nvSpPr>
          <p:cNvPr id="28" name="Google Shape;28;p32"/>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9" name="Google Shape;29;p32"/>
          <p:cNvCxnSpPr/>
          <p:nvPr/>
        </p:nvCxnSpPr>
        <p:spPr>
          <a:xfrm>
            <a:off x="609600" y="1293970"/>
            <a:ext cx="10972800" cy="0"/>
          </a:xfrm>
          <a:prstGeom prst="straightConnector1">
            <a:avLst/>
          </a:prstGeom>
          <a:noFill/>
          <a:ln w="15875" cap="flat" cmpd="sng">
            <a:solidFill>
              <a:schemeClr val="dk1"/>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30"/>
        <p:cNvGrpSpPr/>
        <p:nvPr/>
      </p:nvGrpSpPr>
      <p:grpSpPr>
        <a:xfrm>
          <a:off x="0" y="0"/>
          <a:ext cx="0" cy="0"/>
          <a:chOff x="0" y="0"/>
          <a:chExt cx="0" cy="0"/>
        </a:xfrm>
      </p:grpSpPr>
      <p:sp>
        <p:nvSpPr>
          <p:cNvPr id="31" name="Google Shape;31;p33"/>
          <p:cNvSpPr txBox="1">
            <a:spLocks noGrp="1"/>
          </p:cNvSpPr>
          <p:nvPr>
            <p:ph type="body" idx="1"/>
          </p:nvPr>
        </p:nvSpPr>
        <p:spPr>
          <a:xfrm>
            <a:off x="963084" y="2057401"/>
            <a:ext cx="103632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600"/>
              </a:spcBef>
              <a:spcAft>
                <a:spcPts val="0"/>
              </a:spcAft>
              <a:buClr>
                <a:srgbClr val="888888"/>
              </a:buClr>
              <a:buSzPts val="2000"/>
              <a:buNone/>
              <a:defRPr sz="2000">
                <a:solidFill>
                  <a:srgbClr val="888888"/>
                </a:solidFill>
              </a:defRPr>
            </a:lvl1pPr>
            <a:lvl2pPr marL="914400" lvl="1" indent="-228600" algn="l">
              <a:spcBef>
                <a:spcPts val="600"/>
              </a:spcBef>
              <a:spcAft>
                <a:spcPts val="0"/>
              </a:spcAft>
              <a:buClr>
                <a:srgbClr val="888888"/>
              </a:buClr>
              <a:buSzPts val="1800"/>
              <a:buNone/>
              <a:defRPr sz="1800">
                <a:solidFill>
                  <a:srgbClr val="888888"/>
                </a:solidFill>
              </a:defRPr>
            </a:lvl2pPr>
            <a:lvl3pPr marL="1371600" lvl="2" indent="-228600" algn="l">
              <a:spcBef>
                <a:spcPts val="600"/>
              </a:spcBef>
              <a:spcAft>
                <a:spcPts val="0"/>
              </a:spcAft>
              <a:buClr>
                <a:srgbClr val="888888"/>
              </a:buClr>
              <a:buSzPts val="1600"/>
              <a:buNone/>
              <a:defRPr sz="1600">
                <a:solidFill>
                  <a:srgbClr val="888888"/>
                </a:solidFill>
              </a:defRPr>
            </a:lvl3pPr>
            <a:lvl4pPr marL="1828800" lvl="3" indent="-228600" algn="l">
              <a:spcBef>
                <a:spcPts val="600"/>
              </a:spcBef>
              <a:spcAft>
                <a:spcPts val="0"/>
              </a:spcAft>
              <a:buClr>
                <a:srgbClr val="888888"/>
              </a:buClr>
              <a:buSzPts val="1400"/>
              <a:buNone/>
              <a:defRPr sz="1400">
                <a:solidFill>
                  <a:srgbClr val="888888"/>
                </a:solidFill>
              </a:defRPr>
            </a:lvl4pPr>
            <a:lvl5pPr marL="2286000" lvl="4" indent="-228600" algn="l">
              <a:spcBef>
                <a:spcPts val="60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cxnSp>
        <p:nvCxnSpPr>
          <p:cNvPr id="32" name="Google Shape;32;p33"/>
          <p:cNvCxnSpPr/>
          <p:nvPr/>
        </p:nvCxnSpPr>
        <p:spPr>
          <a:xfrm>
            <a:off x="963084" y="3557587"/>
            <a:ext cx="10363200" cy="0"/>
          </a:xfrm>
          <a:prstGeom prst="straightConnector1">
            <a:avLst/>
          </a:prstGeom>
          <a:noFill/>
          <a:ln w="15875" cap="flat" cmpd="sng">
            <a:solidFill>
              <a:schemeClr val="dk1"/>
            </a:solidFill>
            <a:prstDash val="solid"/>
            <a:round/>
            <a:headEnd type="none" w="sm" len="sm"/>
            <a:tailEnd type="none" w="sm" len="sm"/>
          </a:ln>
        </p:spPr>
      </p:cxnSp>
      <p:sp>
        <p:nvSpPr>
          <p:cNvPr id="33" name="Google Shape;33;p33"/>
          <p:cNvSpPr txBox="1"/>
          <p:nvPr/>
        </p:nvSpPr>
        <p:spPr>
          <a:xfrm>
            <a:off x="963084" y="3557587"/>
            <a:ext cx="10363200"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400" b="0" i="0" u="none" strike="noStrike" cap="none">
                <a:solidFill>
                  <a:schemeClr val="dk1"/>
                </a:solidFill>
                <a:latin typeface="Arial"/>
                <a:ea typeface="Arial"/>
                <a:cs typeface="Arial"/>
                <a:sym typeface="Arial"/>
              </a:rPr>
              <a:t>The End</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34"/>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1"/>
              </a:buClr>
              <a:buSzPts val="4000"/>
              <a:buFont typeface="Arial"/>
              <a:buNone/>
              <a:defRPr sz="4000" b="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34"/>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600"/>
              </a:spcBef>
              <a:spcAft>
                <a:spcPts val="0"/>
              </a:spcAft>
              <a:buClr>
                <a:srgbClr val="888888"/>
              </a:buClr>
              <a:buSzPts val="2000"/>
              <a:buNone/>
              <a:defRPr sz="2000">
                <a:solidFill>
                  <a:srgbClr val="888888"/>
                </a:solidFill>
              </a:defRPr>
            </a:lvl1pPr>
            <a:lvl2pPr marL="914400" lvl="1" indent="-228600" algn="l">
              <a:spcBef>
                <a:spcPts val="600"/>
              </a:spcBef>
              <a:spcAft>
                <a:spcPts val="0"/>
              </a:spcAft>
              <a:buClr>
                <a:srgbClr val="888888"/>
              </a:buClr>
              <a:buSzPts val="1800"/>
              <a:buNone/>
              <a:defRPr sz="1800">
                <a:solidFill>
                  <a:srgbClr val="888888"/>
                </a:solidFill>
              </a:defRPr>
            </a:lvl2pPr>
            <a:lvl3pPr marL="1371600" lvl="2" indent="-228600" algn="l">
              <a:spcBef>
                <a:spcPts val="600"/>
              </a:spcBef>
              <a:spcAft>
                <a:spcPts val="0"/>
              </a:spcAft>
              <a:buClr>
                <a:srgbClr val="888888"/>
              </a:buClr>
              <a:buSzPts val="1600"/>
              <a:buNone/>
              <a:defRPr sz="1600">
                <a:solidFill>
                  <a:srgbClr val="888888"/>
                </a:solidFill>
              </a:defRPr>
            </a:lvl3pPr>
            <a:lvl4pPr marL="1828800" lvl="3" indent="-228600" algn="l">
              <a:spcBef>
                <a:spcPts val="600"/>
              </a:spcBef>
              <a:spcAft>
                <a:spcPts val="0"/>
              </a:spcAft>
              <a:buClr>
                <a:srgbClr val="888888"/>
              </a:buClr>
              <a:buSzPts val="1400"/>
              <a:buNone/>
              <a:defRPr sz="1400">
                <a:solidFill>
                  <a:srgbClr val="888888"/>
                </a:solidFill>
              </a:defRPr>
            </a:lvl4pPr>
            <a:lvl5pPr marL="2286000" lvl="4" indent="-228600" algn="l">
              <a:spcBef>
                <a:spcPts val="60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cxnSp>
        <p:nvCxnSpPr>
          <p:cNvPr id="37" name="Google Shape;37;p34"/>
          <p:cNvCxnSpPr/>
          <p:nvPr/>
        </p:nvCxnSpPr>
        <p:spPr>
          <a:xfrm>
            <a:off x="963084" y="4406900"/>
            <a:ext cx="10363200" cy="0"/>
          </a:xfrm>
          <a:prstGeom prst="straightConnector1">
            <a:avLst/>
          </a:prstGeom>
          <a:noFill/>
          <a:ln w="15875" cap="flat" cmpd="sng">
            <a:solidFill>
              <a:schemeClr val="dk1"/>
            </a:solidFill>
            <a:prstDash val="solid"/>
            <a:round/>
            <a:headEnd type="none" w="sm" len="sm"/>
            <a:tailEnd type="none" w="sm" len="sm"/>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35"/>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35"/>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ctr" anchorCtr="0">
            <a:noAutofit/>
          </a:bodyPr>
          <a:lstStyle>
            <a:lvl1pPr marL="457200" lvl="0" indent="-228600" algn="l">
              <a:spcBef>
                <a:spcPts val="600"/>
              </a:spcBef>
              <a:spcAft>
                <a:spcPts val="0"/>
              </a:spcAft>
              <a:buClr>
                <a:schemeClr val="dk1"/>
              </a:buClr>
              <a:buSzPts val="2400"/>
              <a:buNone/>
              <a:defRPr sz="2400" b="1"/>
            </a:lvl1pPr>
            <a:lvl2pPr marL="914400" lvl="1" indent="-228600" algn="l">
              <a:spcBef>
                <a:spcPts val="600"/>
              </a:spcBef>
              <a:spcAft>
                <a:spcPts val="0"/>
              </a:spcAft>
              <a:buClr>
                <a:schemeClr val="dk1"/>
              </a:buClr>
              <a:buSzPts val="2000"/>
              <a:buNone/>
              <a:defRPr sz="2000" b="1"/>
            </a:lvl2pPr>
            <a:lvl3pPr marL="1371600" lvl="2" indent="-228600" algn="l">
              <a:spcBef>
                <a:spcPts val="600"/>
              </a:spcBef>
              <a:spcAft>
                <a:spcPts val="0"/>
              </a:spcAft>
              <a:buClr>
                <a:schemeClr val="dk1"/>
              </a:buClr>
              <a:buSzPts val="1800"/>
              <a:buNone/>
              <a:defRPr sz="1800" b="1"/>
            </a:lvl3pPr>
            <a:lvl4pPr marL="1828800" lvl="3" indent="-228600" algn="l">
              <a:spcBef>
                <a:spcPts val="600"/>
              </a:spcBef>
              <a:spcAft>
                <a:spcPts val="0"/>
              </a:spcAft>
              <a:buClr>
                <a:schemeClr val="dk1"/>
              </a:buClr>
              <a:buSzPts val="1600"/>
              <a:buNone/>
              <a:defRPr sz="1600" b="1"/>
            </a:lvl4pPr>
            <a:lvl5pPr marL="2286000" lvl="4" indent="-228600" algn="l">
              <a:spcBef>
                <a:spcPts val="60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35"/>
          <p:cNvSpPr txBox="1">
            <a:spLocks noGrp="1"/>
          </p:cNvSpPr>
          <p:nvPr>
            <p:ph type="body" idx="2"/>
          </p:nvPr>
        </p:nvSpPr>
        <p:spPr>
          <a:xfrm>
            <a:off x="609600" y="2373312"/>
            <a:ext cx="5386917" cy="3951288"/>
          </a:xfrm>
          <a:prstGeom prst="rect">
            <a:avLst/>
          </a:prstGeom>
          <a:noFill/>
          <a:ln>
            <a:noFill/>
          </a:ln>
        </p:spPr>
        <p:txBody>
          <a:bodyPr spcFirstLastPara="1" wrap="square" lIns="91425" tIns="45700" rIns="91425" bIns="45700" anchor="t" anchorCtr="0">
            <a:noAutofit/>
          </a:bodyPr>
          <a:lstStyle>
            <a:lvl1pPr marL="457200" lvl="0" indent="-381000" algn="l">
              <a:spcBef>
                <a:spcPts val="600"/>
              </a:spcBef>
              <a:spcAft>
                <a:spcPts val="0"/>
              </a:spcAft>
              <a:buClr>
                <a:schemeClr val="dk1"/>
              </a:buClr>
              <a:buSzPts val="2400"/>
              <a:buFont typeface="Arial"/>
              <a:buChar char="•"/>
              <a:defRPr sz="2400"/>
            </a:lvl1pPr>
            <a:lvl2pPr marL="914400" lvl="1" indent="-355600" algn="l">
              <a:spcBef>
                <a:spcPts val="600"/>
              </a:spcBef>
              <a:spcAft>
                <a:spcPts val="0"/>
              </a:spcAft>
              <a:buClr>
                <a:schemeClr val="dk1"/>
              </a:buClr>
              <a:buSzPts val="2000"/>
              <a:buFont typeface="Arial"/>
              <a:buChar char="•"/>
              <a:defRPr sz="2000"/>
            </a:lvl2pPr>
            <a:lvl3pPr marL="1371600" lvl="2" indent="-342900" algn="l">
              <a:spcBef>
                <a:spcPts val="600"/>
              </a:spcBef>
              <a:spcAft>
                <a:spcPts val="0"/>
              </a:spcAft>
              <a:buClr>
                <a:schemeClr val="dk1"/>
              </a:buClr>
              <a:buSzPts val="1800"/>
              <a:buFont typeface="Arial"/>
              <a:buChar char="•"/>
              <a:defRPr sz="1800"/>
            </a:lvl3pPr>
            <a:lvl4pPr marL="1828800" lvl="3" indent="-330200" algn="l">
              <a:spcBef>
                <a:spcPts val="600"/>
              </a:spcBef>
              <a:spcAft>
                <a:spcPts val="0"/>
              </a:spcAft>
              <a:buClr>
                <a:schemeClr val="dk1"/>
              </a:buClr>
              <a:buSzPts val="1600"/>
              <a:buFont typeface="Arial"/>
              <a:buChar char="•"/>
              <a:defRPr sz="1600"/>
            </a:lvl4pPr>
            <a:lvl5pPr marL="2286000" lvl="4" indent="-330200" algn="l">
              <a:spcBef>
                <a:spcPts val="60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35"/>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ctr" anchorCtr="0">
            <a:noAutofit/>
          </a:bodyPr>
          <a:lstStyle>
            <a:lvl1pPr marL="457200" lvl="0" indent="-228600" algn="l">
              <a:spcBef>
                <a:spcPts val="600"/>
              </a:spcBef>
              <a:spcAft>
                <a:spcPts val="0"/>
              </a:spcAft>
              <a:buClr>
                <a:schemeClr val="dk1"/>
              </a:buClr>
              <a:buSzPts val="2400"/>
              <a:buNone/>
              <a:defRPr sz="2400" b="1"/>
            </a:lvl1pPr>
            <a:lvl2pPr marL="914400" lvl="1" indent="-228600" algn="l">
              <a:spcBef>
                <a:spcPts val="600"/>
              </a:spcBef>
              <a:spcAft>
                <a:spcPts val="0"/>
              </a:spcAft>
              <a:buClr>
                <a:schemeClr val="dk1"/>
              </a:buClr>
              <a:buSzPts val="2000"/>
              <a:buNone/>
              <a:defRPr sz="2000" b="1"/>
            </a:lvl2pPr>
            <a:lvl3pPr marL="1371600" lvl="2" indent="-228600" algn="l">
              <a:spcBef>
                <a:spcPts val="600"/>
              </a:spcBef>
              <a:spcAft>
                <a:spcPts val="0"/>
              </a:spcAft>
              <a:buClr>
                <a:schemeClr val="dk1"/>
              </a:buClr>
              <a:buSzPts val="1800"/>
              <a:buNone/>
              <a:defRPr sz="1800" b="1"/>
            </a:lvl3pPr>
            <a:lvl4pPr marL="1828800" lvl="3" indent="-228600" algn="l">
              <a:spcBef>
                <a:spcPts val="600"/>
              </a:spcBef>
              <a:spcAft>
                <a:spcPts val="0"/>
              </a:spcAft>
              <a:buClr>
                <a:schemeClr val="dk1"/>
              </a:buClr>
              <a:buSzPts val="1600"/>
              <a:buNone/>
              <a:defRPr sz="1600" b="1"/>
            </a:lvl4pPr>
            <a:lvl5pPr marL="2286000" lvl="4" indent="-228600" algn="l">
              <a:spcBef>
                <a:spcPts val="60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35"/>
          <p:cNvSpPr txBox="1">
            <a:spLocks noGrp="1"/>
          </p:cNvSpPr>
          <p:nvPr>
            <p:ph type="body" idx="4"/>
          </p:nvPr>
        </p:nvSpPr>
        <p:spPr>
          <a:xfrm>
            <a:off x="6193368" y="2373312"/>
            <a:ext cx="5389033" cy="3951288"/>
          </a:xfrm>
          <a:prstGeom prst="rect">
            <a:avLst/>
          </a:prstGeom>
          <a:noFill/>
          <a:ln>
            <a:noFill/>
          </a:ln>
        </p:spPr>
        <p:txBody>
          <a:bodyPr spcFirstLastPara="1" wrap="square" lIns="91425" tIns="45700" rIns="91425" bIns="45700" anchor="t" anchorCtr="0">
            <a:noAutofit/>
          </a:bodyPr>
          <a:lstStyle>
            <a:lvl1pPr marL="457200" lvl="0" indent="-381000" algn="l">
              <a:spcBef>
                <a:spcPts val="600"/>
              </a:spcBef>
              <a:spcAft>
                <a:spcPts val="0"/>
              </a:spcAft>
              <a:buClr>
                <a:schemeClr val="dk1"/>
              </a:buClr>
              <a:buSzPts val="2400"/>
              <a:buFont typeface="Arial"/>
              <a:buChar char="•"/>
              <a:defRPr sz="2400"/>
            </a:lvl1pPr>
            <a:lvl2pPr marL="914400" lvl="1" indent="-355600" algn="l">
              <a:spcBef>
                <a:spcPts val="600"/>
              </a:spcBef>
              <a:spcAft>
                <a:spcPts val="0"/>
              </a:spcAft>
              <a:buClr>
                <a:schemeClr val="dk1"/>
              </a:buClr>
              <a:buSzPts val="2000"/>
              <a:buFont typeface="Arial"/>
              <a:buChar char="•"/>
              <a:defRPr sz="2000"/>
            </a:lvl2pPr>
            <a:lvl3pPr marL="1371600" lvl="2" indent="-342900" algn="l">
              <a:spcBef>
                <a:spcPts val="600"/>
              </a:spcBef>
              <a:spcAft>
                <a:spcPts val="0"/>
              </a:spcAft>
              <a:buClr>
                <a:schemeClr val="dk1"/>
              </a:buClr>
              <a:buSzPts val="1800"/>
              <a:buFont typeface="Arial"/>
              <a:buChar char="•"/>
              <a:defRPr sz="1800"/>
            </a:lvl3pPr>
            <a:lvl4pPr marL="1828800" lvl="3" indent="-330200" algn="l">
              <a:spcBef>
                <a:spcPts val="600"/>
              </a:spcBef>
              <a:spcAft>
                <a:spcPts val="0"/>
              </a:spcAft>
              <a:buClr>
                <a:schemeClr val="dk1"/>
              </a:buClr>
              <a:buSzPts val="1600"/>
              <a:buFont typeface="Arial"/>
              <a:buChar char="•"/>
              <a:defRPr sz="1600"/>
            </a:lvl4pPr>
            <a:lvl5pPr marL="2286000" lvl="4" indent="-330200" algn="l">
              <a:spcBef>
                <a:spcPts val="60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cxnSp>
        <p:nvCxnSpPr>
          <p:cNvPr id="44" name="Google Shape;44;p35"/>
          <p:cNvCxnSpPr/>
          <p:nvPr/>
        </p:nvCxnSpPr>
        <p:spPr>
          <a:xfrm>
            <a:off x="609600" y="1293970"/>
            <a:ext cx="10972800" cy="0"/>
          </a:xfrm>
          <a:prstGeom prst="straightConnector1">
            <a:avLst/>
          </a:prstGeom>
          <a:noFill/>
          <a:ln w="15875" cap="flat" cmpd="sng">
            <a:solidFill>
              <a:schemeClr val="dk1"/>
            </a:solidFill>
            <a:prstDash val="solid"/>
            <a:round/>
            <a:headEnd type="none" w="sm" len="sm"/>
            <a:tailEnd type="none" w="sm" len="sm"/>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45"/>
        <p:cNvGrpSpPr/>
        <p:nvPr/>
      </p:nvGrpSpPr>
      <p:grpSpPr>
        <a:xfrm>
          <a:off x="0" y="0"/>
          <a:ext cx="0" cy="0"/>
          <a:chOff x="0" y="0"/>
          <a:chExt cx="0" cy="0"/>
        </a:xfrm>
      </p:grpSpPr>
      <p:sp>
        <p:nvSpPr>
          <p:cNvPr id="46" name="Google Shape;46;p36"/>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8"/>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8"/>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0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6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6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42900" algn="l" rtl="0">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28"/>
          <p:cNvSpPr/>
          <p:nvPr/>
        </p:nvSpPr>
        <p:spPr>
          <a:xfrm>
            <a:off x="0" y="0"/>
            <a:ext cx="12192000" cy="365760"/>
          </a:xfrm>
          <a:prstGeom prst="rect">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3" name="Google Shape;13;p28"/>
          <p:cNvSpPr/>
          <p:nvPr/>
        </p:nvSpPr>
        <p:spPr>
          <a:xfrm>
            <a:off x="0" y="6779932"/>
            <a:ext cx="12192000" cy="91440"/>
          </a:xfrm>
          <a:prstGeom prst="rect">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1"/>
          <p:cNvSpPr txBox="1">
            <a:spLocks noGrp="1"/>
          </p:cNvSpPr>
          <p:nvPr>
            <p:ph type="ctrTitle"/>
          </p:nvPr>
        </p:nvSpPr>
        <p:spPr>
          <a:xfrm>
            <a:off x="914400" y="1828800"/>
            <a:ext cx="10363200" cy="90054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1"/>
              </a:buClr>
              <a:buSzPts val="4400"/>
              <a:buFont typeface="Arial"/>
              <a:buNone/>
            </a:pPr>
            <a:r>
              <a:rPr lang="en-US"/>
              <a:t>Programming Language Orientation</a:t>
            </a:r>
            <a:endParaRPr/>
          </a:p>
        </p:txBody>
      </p:sp>
      <p:sp>
        <p:nvSpPr>
          <p:cNvPr id="53" name="Google Shape;53;p1"/>
          <p:cNvSpPr txBox="1">
            <a:spLocks noGrp="1"/>
          </p:cNvSpPr>
          <p:nvPr>
            <p:ph type="subTitle" idx="1"/>
          </p:nvPr>
        </p:nvSpPr>
        <p:spPr>
          <a:xfrm>
            <a:off x="914400" y="2895600"/>
            <a:ext cx="10363200" cy="1752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2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n-US"/>
              <a:t>Algorithm vs. Program</a:t>
            </a:r>
            <a:endParaRPr/>
          </a:p>
        </p:txBody>
      </p:sp>
      <p:sp>
        <p:nvSpPr>
          <p:cNvPr id="60" name="Google Shape;60;p2"/>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200"/>
              <a:buNone/>
            </a:pPr>
            <a:r>
              <a:rPr lang="en-US" b="1"/>
              <a:t>Algorithm:</a:t>
            </a:r>
            <a:r>
              <a:rPr lang="en-US"/>
              <a:t> </a:t>
            </a:r>
            <a:r>
              <a:rPr lang="en-US" i="1"/>
              <a:t>the sequence of steps to solve a problem</a:t>
            </a:r>
            <a:endParaRPr/>
          </a:p>
          <a:p>
            <a:pPr marL="342900" lvl="0" indent="-342900" algn="l" rtl="0">
              <a:spcBef>
                <a:spcPts val="600"/>
              </a:spcBef>
              <a:spcAft>
                <a:spcPts val="0"/>
              </a:spcAft>
              <a:buClr>
                <a:schemeClr val="dk1"/>
              </a:buClr>
              <a:buSzPts val="3200"/>
              <a:buFont typeface="Arial"/>
              <a:buChar char="•"/>
            </a:pPr>
            <a:r>
              <a:rPr lang="en-US"/>
              <a:t>Abstract</a:t>
            </a:r>
            <a:endParaRPr/>
          </a:p>
          <a:p>
            <a:pPr marL="342900" lvl="0" indent="-342900" algn="l" rtl="0">
              <a:spcBef>
                <a:spcPts val="600"/>
              </a:spcBef>
              <a:spcAft>
                <a:spcPts val="0"/>
              </a:spcAft>
              <a:buClr>
                <a:schemeClr val="dk1"/>
              </a:buClr>
              <a:buSzPts val="3200"/>
              <a:buFont typeface="Arial"/>
              <a:buChar char="•"/>
            </a:pPr>
            <a:r>
              <a:rPr lang="en-US"/>
              <a:t>Not tied to a language</a:t>
            </a:r>
            <a:endParaRPr/>
          </a:p>
        </p:txBody>
      </p:sp>
      <p:sp>
        <p:nvSpPr>
          <p:cNvPr id="61" name="Google Shape;61;p2"/>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200"/>
              <a:buNone/>
            </a:pPr>
            <a:r>
              <a:rPr lang="en-US" b="1"/>
              <a:t>Program: </a:t>
            </a:r>
            <a:r>
              <a:rPr lang="en-US" i="1"/>
              <a:t>a sequence of commands in a computer language</a:t>
            </a:r>
            <a:endParaRPr/>
          </a:p>
          <a:p>
            <a:pPr marL="457200" lvl="0" indent="-431800" algn="l" rtl="0">
              <a:spcBef>
                <a:spcPts val="600"/>
              </a:spcBef>
              <a:spcAft>
                <a:spcPts val="0"/>
              </a:spcAft>
              <a:buClr>
                <a:schemeClr val="dk1"/>
              </a:buClr>
              <a:buSzPts val="3200"/>
              <a:buChar char="•"/>
            </a:pPr>
            <a:r>
              <a:rPr lang="en-US"/>
              <a:t>Precise syntax</a:t>
            </a:r>
            <a:endParaRPr/>
          </a:p>
          <a:p>
            <a:pPr marL="457200" lvl="0" indent="-431800" algn="l" rtl="0">
              <a:spcBef>
                <a:spcPts val="600"/>
              </a:spcBef>
              <a:spcAft>
                <a:spcPts val="0"/>
              </a:spcAft>
              <a:buClr>
                <a:schemeClr val="dk1"/>
              </a:buClr>
              <a:buSzPts val="3200"/>
              <a:buChar char="•"/>
            </a:pPr>
            <a:r>
              <a:rPr lang="en-US"/>
              <a:t>Implements an algorithm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3"/>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n-US"/>
              <a:t>An Example Problem</a:t>
            </a:r>
            <a:endParaRPr/>
          </a:p>
        </p:txBody>
      </p:sp>
      <p:sp>
        <p:nvSpPr>
          <p:cNvPr id="68" name="Google Shape;68;p3"/>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p>
            <a:pPr marL="0" lvl="0" indent="0" algn="l" rtl="0">
              <a:spcBef>
                <a:spcPts val="600"/>
              </a:spcBef>
              <a:spcAft>
                <a:spcPts val="0"/>
              </a:spcAft>
              <a:buClr>
                <a:schemeClr val="dk1"/>
              </a:buClr>
              <a:buSzPts val="3200"/>
              <a:buNone/>
            </a:pPr>
            <a:r>
              <a:rPr lang="en-US"/>
              <a:t>Make x cents of change with dimes and pennies</a:t>
            </a:r>
            <a:endParaRPr/>
          </a:p>
          <a:p>
            <a:pPr marL="347472" lvl="0" indent="-347472" algn="l" rtl="0">
              <a:spcBef>
                <a:spcPts val="600"/>
              </a:spcBef>
              <a:spcAft>
                <a:spcPts val="0"/>
              </a:spcAft>
              <a:buClr>
                <a:schemeClr val="dk1"/>
              </a:buClr>
              <a:buSzPts val="3200"/>
              <a:buChar char="•"/>
            </a:pPr>
            <a:r>
              <a:rPr lang="en-US"/>
              <a:t>Algorithm</a:t>
            </a:r>
            <a:endParaRPr/>
          </a:p>
          <a:p>
            <a:pPr marL="907542" lvl="1" indent="-514350" algn="l" rtl="0">
              <a:spcBef>
                <a:spcPts val="600"/>
              </a:spcBef>
              <a:spcAft>
                <a:spcPts val="0"/>
              </a:spcAft>
              <a:buClr>
                <a:schemeClr val="dk1"/>
              </a:buClr>
              <a:buSzPts val="2800"/>
              <a:buFont typeface="Arial"/>
              <a:buAutoNum type="arabicPeriod"/>
            </a:pPr>
            <a:r>
              <a:rPr lang="en-US"/>
              <a:t>Start with zero dimes</a:t>
            </a:r>
            <a:endParaRPr/>
          </a:p>
          <a:p>
            <a:pPr marL="907542" lvl="1" indent="-514350" algn="l" rtl="0">
              <a:spcBef>
                <a:spcPts val="600"/>
              </a:spcBef>
              <a:spcAft>
                <a:spcPts val="0"/>
              </a:spcAft>
              <a:buClr>
                <a:schemeClr val="dk1"/>
              </a:buClr>
              <a:buSzPts val="2800"/>
              <a:buFont typeface="Arial"/>
              <a:buAutoNum type="arabicPeriod"/>
            </a:pPr>
            <a:r>
              <a:rPr lang="en-US"/>
              <a:t>Check if x is more than 10. If so, do the following:</a:t>
            </a:r>
            <a:endParaRPr/>
          </a:p>
          <a:p>
            <a:pPr marL="1371600" lvl="2" indent="-457200" algn="l" rtl="0">
              <a:spcBef>
                <a:spcPts val="600"/>
              </a:spcBef>
              <a:spcAft>
                <a:spcPts val="0"/>
              </a:spcAft>
              <a:buClr>
                <a:schemeClr val="dk1"/>
              </a:buClr>
              <a:buSzPts val="2400"/>
              <a:buFont typeface="Arial"/>
              <a:buAutoNum type="alphaLcPeriod"/>
            </a:pPr>
            <a:r>
              <a:rPr lang="en-US"/>
              <a:t>Add one dime</a:t>
            </a:r>
            <a:endParaRPr/>
          </a:p>
          <a:p>
            <a:pPr marL="1371600" lvl="2" indent="-457200" algn="l" rtl="0">
              <a:spcBef>
                <a:spcPts val="600"/>
              </a:spcBef>
              <a:spcAft>
                <a:spcPts val="0"/>
              </a:spcAft>
              <a:buClr>
                <a:schemeClr val="dk1"/>
              </a:buClr>
              <a:buSzPts val="2400"/>
              <a:buFont typeface="Arial"/>
              <a:buAutoNum type="alphaLcPeriod"/>
            </a:pPr>
            <a:r>
              <a:rPr lang="en-US"/>
              <a:t>Subtract 10 from x, and remember that as the new x</a:t>
            </a:r>
            <a:endParaRPr/>
          </a:p>
          <a:p>
            <a:pPr marL="1371600" lvl="2" indent="-457200" algn="l" rtl="0">
              <a:spcBef>
                <a:spcPts val="600"/>
              </a:spcBef>
              <a:spcAft>
                <a:spcPts val="0"/>
              </a:spcAft>
              <a:buClr>
                <a:schemeClr val="dk1"/>
              </a:buClr>
              <a:buSzPts val="2400"/>
              <a:buFont typeface="Arial"/>
              <a:buAutoNum type="alphaLcPeriod"/>
            </a:pPr>
            <a:r>
              <a:rPr lang="en-US"/>
              <a:t>Go back to the beginning of step 2</a:t>
            </a:r>
            <a:endParaRPr/>
          </a:p>
          <a:p>
            <a:pPr marL="907542" lvl="1" indent="-514350" algn="l" rtl="0">
              <a:spcBef>
                <a:spcPts val="600"/>
              </a:spcBef>
              <a:spcAft>
                <a:spcPts val="0"/>
              </a:spcAft>
              <a:buClr>
                <a:schemeClr val="dk1"/>
              </a:buClr>
              <a:buSzPts val="2800"/>
              <a:buFont typeface="Arial"/>
              <a:buAutoNum type="arabicPeriod"/>
            </a:pPr>
            <a:r>
              <a:rPr lang="en-US"/>
              <a:t>However, much is left in x, make that the number of pennies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4"/>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n-US"/>
              <a:t>A Program in Python</a:t>
            </a:r>
            <a:endParaRPr/>
          </a:p>
        </p:txBody>
      </p:sp>
      <p:sp>
        <p:nvSpPr>
          <p:cNvPr id="75" name="Google Shape;75;p4"/>
          <p:cNvSpPr txBox="1">
            <a:spLocks noGrp="1"/>
          </p:cNvSpPr>
          <p:nvPr>
            <p:ph type="body" idx="1"/>
          </p:nvPr>
        </p:nvSpPr>
        <p:spPr>
          <a:xfrm>
            <a:off x="609600" y="1600201"/>
            <a:ext cx="10972800" cy="685800"/>
          </a:xfrm>
          <a:prstGeom prst="rect">
            <a:avLst/>
          </a:prstGeom>
          <a:noFill/>
          <a:ln>
            <a:noFill/>
          </a:ln>
        </p:spPr>
        <p:txBody>
          <a:bodyPr spcFirstLastPara="1" wrap="square" lIns="91425" tIns="45700" rIns="91425" bIns="45700" anchor="t" anchorCtr="0">
            <a:noAutofit/>
          </a:bodyPr>
          <a:lstStyle/>
          <a:p>
            <a:pPr marL="0" lvl="0" indent="0" algn="l" rtl="0">
              <a:spcBef>
                <a:spcPts val="600"/>
              </a:spcBef>
              <a:spcAft>
                <a:spcPts val="0"/>
              </a:spcAft>
              <a:buClr>
                <a:schemeClr val="dk1"/>
              </a:buClr>
              <a:buSzPts val="3200"/>
              <a:buNone/>
            </a:pPr>
            <a:r>
              <a:rPr lang="en-US"/>
              <a:t>Make x cents of change with dimes and pennies</a:t>
            </a:r>
            <a:endParaRPr/>
          </a:p>
        </p:txBody>
      </p:sp>
      <p:pic>
        <p:nvPicPr>
          <p:cNvPr id="76" name="Google Shape;76;p4"/>
          <p:cNvPicPr preferRelativeResize="0"/>
          <p:nvPr/>
        </p:nvPicPr>
        <p:blipFill rotWithShape="1">
          <a:blip r:embed="rId3">
            <a:alphaModFix/>
          </a:blip>
          <a:srcRect l="1790" t="7522" r="1629" b="5310"/>
          <a:stretch/>
        </p:blipFill>
        <p:spPr>
          <a:xfrm>
            <a:off x="609600" y="2524127"/>
            <a:ext cx="5648326" cy="18764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5"/>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n-US"/>
              <a:t>High-Level vs. Low-Level Languages</a:t>
            </a:r>
            <a:endParaRPr/>
          </a:p>
        </p:txBody>
      </p:sp>
      <p:sp>
        <p:nvSpPr>
          <p:cNvPr id="83" name="Google Shape;83;p5"/>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p>
            <a:pPr marL="347472" lvl="0" indent="-347472" algn="l" rtl="0">
              <a:spcBef>
                <a:spcPts val="600"/>
              </a:spcBef>
              <a:spcAft>
                <a:spcPts val="0"/>
              </a:spcAft>
              <a:buClr>
                <a:schemeClr val="dk1"/>
              </a:buClr>
              <a:buSzPts val="3200"/>
              <a:buChar char="•"/>
            </a:pPr>
            <a:r>
              <a:rPr lang="en-US"/>
              <a:t>High level</a:t>
            </a:r>
            <a:endParaRPr/>
          </a:p>
          <a:p>
            <a:pPr marL="740664" lvl="1" indent="-347472" algn="l" rtl="0">
              <a:spcBef>
                <a:spcPts val="600"/>
              </a:spcBef>
              <a:spcAft>
                <a:spcPts val="0"/>
              </a:spcAft>
              <a:buClr>
                <a:schemeClr val="dk1"/>
              </a:buClr>
              <a:buSzPts val="2800"/>
              <a:buChar char="•"/>
            </a:pPr>
            <a:r>
              <a:rPr lang="en-US"/>
              <a:t>Abstract away computer details</a:t>
            </a:r>
            <a:endParaRPr/>
          </a:p>
          <a:p>
            <a:pPr marL="740664" lvl="1" indent="-347472" algn="l" rtl="0">
              <a:spcBef>
                <a:spcPts val="600"/>
              </a:spcBef>
              <a:spcAft>
                <a:spcPts val="0"/>
              </a:spcAft>
              <a:buClr>
                <a:schemeClr val="dk1"/>
              </a:buClr>
              <a:buSzPts val="2800"/>
              <a:buChar char="•"/>
            </a:pPr>
            <a:r>
              <a:rPr lang="en-US"/>
              <a:t>Close to human language</a:t>
            </a:r>
            <a:endParaRPr/>
          </a:p>
          <a:p>
            <a:pPr marL="740664" lvl="1" indent="-347472" algn="l" rtl="0">
              <a:spcBef>
                <a:spcPts val="600"/>
              </a:spcBef>
              <a:spcAft>
                <a:spcPts val="0"/>
              </a:spcAft>
              <a:buClr>
                <a:schemeClr val="dk1"/>
              </a:buClr>
              <a:buSzPts val="2800"/>
              <a:buChar char="•"/>
            </a:pPr>
            <a:r>
              <a:rPr lang="en-US"/>
              <a:t>Fast development</a:t>
            </a:r>
            <a:endParaRPr/>
          </a:p>
          <a:p>
            <a:pPr marL="347472" lvl="0" indent="-347472" algn="l" rtl="0">
              <a:spcBef>
                <a:spcPts val="600"/>
              </a:spcBef>
              <a:spcAft>
                <a:spcPts val="0"/>
              </a:spcAft>
              <a:buClr>
                <a:schemeClr val="dk1"/>
              </a:buClr>
              <a:buSzPts val="3200"/>
              <a:buChar char="•"/>
            </a:pPr>
            <a:r>
              <a:rPr lang="en-US"/>
              <a:t>Low level</a:t>
            </a:r>
            <a:endParaRPr/>
          </a:p>
          <a:p>
            <a:pPr marL="740664" lvl="1" indent="-347472" algn="l" rtl="0">
              <a:spcBef>
                <a:spcPts val="600"/>
              </a:spcBef>
              <a:spcAft>
                <a:spcPts val="0"/>
              </a:spcAft>
              <a:buClr>
                <a:schemeClr val="dk1"/>
              </a:buClr>
              <a:buSzPts val="2800"/>
              <a:buChar char="•"/>
            </a:pPr>
            <a:r>
              <a:rPr lang="en-US"/>
              <a:t>Offer control over memory allocation, CPU operations, etc.</a:t>
            </a:r>
            <a:endParaRPr/>
          </a:p>
          <a:p>
            <a:pPr marL="740664" lvl="1" indent="-347472" algn="l" rtl="0">
              <a:spcBef>
                <a:spcPts val="600"/>
              </a:spcBef>
              <a:spcAft>
                <a:spcPts val="0"/>
              </a:spcAft>
              <a:buClr>
                <a:schemeClr val="dk1"/>
              </a:buClr>
              <a:buSzPts val="2800"/>
              <a:buChar char="•"/>
            </a:pPr>
            <a:r>
              <a:rPr lang="en-US"/>
              <a:t>Hard to read by humans</a:t>
            </a:r>
            <a:endParaRPr/>
          </a:p>
          <a:p>
            <a:pPr marL="740664" lvl="1" indent="-347472" algn="l" rtl="0">
              <a:spcBef>
                <a:spcPts val="600"/>
              </a:spcBef>
              <a:spcAft>
                <a:spcPts val="0"/>
              </a:spcAft>
              <a:buClr>
                <a:schemeClr val="dk1"/>
              </a:buClr>
              <a:buSzPts val="2800"/>
              <a:buChar char="•"/>
            </a:pPr>
            <a:r>
              <a:rPr lang="en-US"/>
              <a:t>Fast execution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6"/>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n-US"/>
              <a:t>Spectrum of Languages</a:t>
            </a:r>
            <a:endParaRPr/>
          </a:p>
        </p:txBody>
      </p:sp>
      <p:sp>
        <p:nvSpPr>
          <p:cNvPr id="90" name="Google Shape;90;p6"/>
          <p:cNvSpPr txBox="1">
            <a:spLocks noGrp="1"/>
          </p:cNvSpPr>
          <p:nvPr>
            <p:ph type="body" idx="4294967295"/>
          </p:nvPr>
        </p:nvSpPr>
        <p:spPr>
          <a:xfrm>
            <a:off x="609600" y="1621043"/>
            <a:ext cx="2590800" cy="6096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3200"/>
              <a:buNone/>
            </a:pPr>
            <a:r>
              <a:rPr lang="en-US" b="1"/>
              <a:t>High level</a:t>
            </a:r>
            <a:endParaRPr/>
          </a:p>
        </p:txBody>
      </p:sp>
      <p:cxnSp>
        <p:nvCxnSpPr>
          <p:cNvPr id="91" name="Google Shape;91;p6"/>
          <p:cNvCxnSpPr/>
          <p:nvPr/>
        </p:nvCxnSpPr>
        <p:spPr>
          <a:xfrm>
            <a:off x="1905000" y="2206830"/>
            <a:ext cx="0" cy="3657600"/>
          </a:xfrm>
          <a:prstGeom prst="straightConnector1">
            <a:avLst/>
          </a:prstGeom>
          <a:noFill/>
          <a:ln w="76200" cap="flat" cmpd="sng">
            <a:solidFill>
              <a:schemeClr val="dk1"/>
            </a:solidFill>
            <a:prstDash val="solid"/>
            <a:round/>
            <a:headEnd type="triangle" w="med" len="med"/>
            <a:tailEnd type="triangle" w="med" len="med"/>
          </a:ln>
        </p:spPr>
      </p:cxnSp>
      <p:sp>
        <p:nvSpPr>
          <p:cNvPr id="92" name="Google Shape;92;p6"/>
          <p:cNvSpPr txBox="1"/>
          <p:nvPr/>
        </p:nvSpPr>
        <p:spPr>
          <a:xfrm>
            <a:off x="609600" y="5836722"/>
            <a:ext cx="2590800" cy="609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3200"/>
              <a:buFont typeface="Arial"/>
              <a:buNone/>
            </a:pPr>
            <a:r>
              <a:rPr lang="en-US" sz="3200" b="1" i="0" u="none" strike="noStrike" cap="none">
                <a:solidFill>
                  <a:schemeClr val="dk1"/>
                </a:solidFill>
                <a:latin typeface="Arial"/>
                <a:ea typeface="Arial"/>
                <a:cs typeface="Arial"/>
                <a:sym typeface="Arial"/>
              </a:rPr>
              <a:t>Low level</a:t>
            </a:r>
            <a:endParaRPr sz="1800" b="0" i="0" u="none" strike="noStrike" cap="none">
              <a:solidFill>
                <a:schemeClr val="dk1"/>
              </a:solidFill>
              <a:latin typeface="Arial"/>
              <a:ea typeface="Arial"/>
              <a:cs typeface="Arial"/>
              <a:sym typeface="Arial"/>
            </a:endParaRPr>
          </a:p>
        </p:txBody>
      </p:sp>
      <p:sp>
        <p:nvSpPr>
          <p:cNvPr id="93" name="Google Shape;93;p6"/>
          <p:cNvSpPr txBox="1"/>
          <p:nvPr/>
        </p:nvSpPr>
        <p:spPr>
          <a:xfrm>
            <a:off x="2119800" y="2416677"/>
            <a:ext cx="71004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R, Perl, Visual Basic, Ruby, Javascript, Go, Python</a:t>
            </a:r>
            <a:endParaRPr sz="2400" b="0" i="0" u="none" strike="noStrike" cap="none">
              <a:solidFill>
                <a:schemeClr val="dk1"/>
              </a:solidFill>
              <a:latin typeface="Arial"/>
              <a:ea typeface="Arial"/>
              <a:cs typeface="Arial"/>
              <a:sym typeface="Arial"/>
            </a:endParaRPr>
          </a:p>
        </p:txBody>
      </p:sp>
      <p:sp>
        <p:nvSpPr>
          <p:cNvPr id="94" name="Google Shape;94;p6"/>
          <p:cNvSpPr txBox="1"/>
          <p:nvPr/>
        </p:nvSpPr>
        <p:spPr>
          <a:xfrm>
            <a:off x="2119801" y="5329534"/>
            <a:ext cx="2103932"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Machine code</a:t>
            </a:r>
            <a:endParaRPr sz="1800" b="0" i="0" u="none" strike="noStrike" cap="none">
              <a:solidFill>
                <a:schemeClr val="dk1"/>
              </a:solidFill>
              <a:latin typeface="Arial"/>
              <a:ea typeface="Arial"/>
              <a:cs typeface="Arial"/>
              <a:sym typeface="Arial"/>
            </a:endParaRPr>
          </a:p>
        </p:txBody>
      </p:sp>
      <p:sp>
        <p:nvSpPr>
          <p:cNvPr id="95" name="Google Shape;95;p6"/>
          <p:cNvSpPr txBox="1"/>
          <p:nvPr/>
        </p:nvSpPr>
        <p:spPr>
          <a:xfrm>
            <a:off x="2119800" y="4539115"/>
            <a:ext cx="1537798"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C/C++</a:t>
            </a:r>
            <a:endParaRPr sz="1800" b="0" i="0" u="none" strike="noStrike" cap="none">
              <a:solidFill>
                <a:schemeClr val="dk1"/>
              </a:solidFill>
              <a:latin typeface="Arial"/>
              <a:ea typeface="Arial"/>
              <a:cs typeface="Arial"/>
              <a:sym typeface="Arial"/>
            </a:endParaRPr>
          </a:p>
        </p:txBody>
      </p:sp>
      <p:sp>
        <p:nvSpPr>
          <p:cNvPr id="96" name="Google Shape;96;p6"/>
          <p:cNvSpPr txBox="1"/>
          <p:nvPr/>
        </p:nvSpPr>
        <p:spPr>
          <a:xfrm>
            <a:off x="2119800" y="3550977"/>
            <a:ext cx="1080597"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Java</a:t>
            </a:r>
            <a:endParaRPr sz="1800" b="0" i="0" u="none" strike="noStrike" cap="none">
              <a:solidFill>
                <a:schemeClr val="dk1"/>
              </a:solidFill>
              <a:latin typeface="Arial"/>
              <a:ea typeface="Arial"/>
              <a:cs typeface="Arial"/>
              <a:sym typeface="Arial"/>
            </a:endParaRPr>
          </a:p>
        </p:txBody>
      </p:sp>
      <p:grpSp>
        <p:nvGrpSpPr>
          <p:cNvPr id="97" name="Google Shape;97;p6"/>
          <p:cNvGrpSpPr/>
          <p:nvPr/>
        </p:nvGrpSpPr>
        <p:grpSpPr>
          <a:xfrm>
            <a:off x="4223733" y="4550734"/>
            <a:ext cx="3966300" cy="2057400"/>
            <a:chOff x="4336857" y="4531684"/>
            <a:chExt cx="3966300" cy="2057400"/>
          </a:xfrm>
        </p:grpSpPr>
        <p:sp>
          <p:nvSpPr>
            <p:cNvPr id="98" name="Google Shape;98;p6"/>
            <p:cNvSpPr/>
            <p:nvPr/>
          </p:nvSpPr>
          <p:spPr>
            <a:xfrm>
              <a:off x="5788557" y="4531684"/>
              <a:ext cx="2514600" cy="2057400"/>
            </a:xfrm>
            <a:prstGeom prst="roundRect">
              <a:avLst>
                <a:gd name="adj" fmla="val 5219"/>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1010101010100101001010100111001011001001101001010101010010111001010011100010100101010101101010101011010101010110</a:t>
              </a:r>
              <a:endParaRPr sz="1800" b="0" i="0" u="none" strike="noStrike" cap="none">
                <a:solidFill>
                  <a:schemeClr val="dk1"/>
                </a:solidFill>
                <a:latin typeface="Arial"/>
                <a:ea typeface="Arial"/>
                <a:cs typeface="Arial"/>
                <a:sym typeface="Arial"/>
              </a:endParaRPr>
            </a:p>
          </p:txBody>
        </p:sp>
        <p:cxnSp>
          <p:nvCxnSpPr>
            <p:cNvPr id="99" name="Google Shape;99;p6"/>
            <p:cNvCxnSpPr>
              <a:stCxn id="98" idx="1"/>
            </p:cNvCxnSpPr>
            <p:nvPr/>
          </p:nvCxnSpPr>
          <p:spPr>
            <a:xfrm rot="10800000">
              <a:off x="4336857" y="5560384"/>
              <a:ext cx="1451700" cy="0"/>
            </a:xfrm>
            <a:prstGeom prst="straightConnector1">
              <a:avLst/>
            </a:prstGeom>
            <a:noFill/>
            <a:ln w="12700" cap="flat" cmpd="sng">
              <a:solidFill>
                <a:schemeClr val="dk1"/>
              </a:solidFill>
              <a:prstDash val="solid"/>
              <a:round/>
              <a:headEnd type="none" w="sm" len="sm"/>
              <a:tailEnd type="none" w="sm" len="sm"/>
            </a:ln>
          </p:spPr>
        </p:cxnSp>
      </p:grpSp>
      <p:pic>
        <p:nvPicPr>
          <p:cNvPr id="100" name="Google Shape;100;p6"/>
          <p:cNvPicPr preferRelativeResize="0"/>
          <p:nvPr/>
        </p:nvPicPr>
        <p:blipFill rotWithShape="1">
          <a:blip r:embed="rId3">
            <a:alphaModFix/>
          </a:blip>
          <a:srcRect l="1859" t="6420" r="1300" b="6972"/>
          <a:stretch/>
        </p:blipFill>
        <p:spPr>
          <a:xfrm>
            <a:off x="6924677" y="3145499"/>
            <a:ext cx="4657723" cy="867178"/>
          </a:xfrm>
          <a:prstGeom prst="rect">
            <a:avLst/>
          </a:prstGeom>
          <a:noFill/>
          <a:ln>
            <a:noFill/>
          </a:ln>
        </p:spPr>
      </p:pic>
      <p:cxnSp>
        <p:nvCxnSpPr>
          <p:cNvPr id="101" name="Google Shape;101;p6"/>
          <p:cNvCxnSpPr/>
          <p:nvPr/>
        </p:nvCxnSpPr>
        <p:spPr>
          <a:xfrm rot="10800000">
            <a:off x="9087337" y="2779278"/>
            <a:ext cx="347662" cy="335624"/>
          </a:xfrm>
          <a:prstGeom prst="straightConnector1">
            <a:avLst/>
          </a:prstGeom>
          <a:noFill/>
          <a:ln w="12700" cap="flat" cmpd="sng">
            <a:solidFill>
              <a:schemeClr val="dk1"/>
            </a:solidFill>
            <a:prstDash val="solid"/>
            <a:round/>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7"/>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n-US"/>
              <a:t>Interpreted vs. Compiled Languages</a:t>
            </a:r>
            <a:endParaRPr/>
          </a:p>
        </p:txBody>
      </p:sp>
      <p:sp>
        <p:nvSpPr>
          <p:cNvPr id="107" name="Google Shape;107;p7"/>
          <p:cNvSpPr txBox="1">
            <a:spLocks noGrp="1"/>
          </p:cNvSpPr>
          <p:nvPr>
            <p:ph type="body" idx="1"/>
          </p:nvPr>
        </p:nvSpPr>
        <p:spPr>
          <a:xfrm>
            <a:off x="609600" y="1600201"/>
            <a:ext cx="10972800" cy="660492"/>
          </a:xfrm>
          <a:prstGeom prst="rect">
            <a:avLst/>
          </a:prstGeom>
          <a:noFill/>
          <a:ln>
            <a:noFill/>
          </a:ln>
        </p:spPr>
        <p:txBody>
          <a:bodyPr spcFirstLastPara="1" wrap="square" lIns="91425" tIns="45700" rIns="91425" bIns="45700" anchor="t" anchorCtr="0">
            <a:noAutofit/>
          </a:bodyPr>
          <a:lstStyle/>
          <a:p>
            <a:pPr marL="347472" lvl="0" indent="-347472" algn="l" rtl="0">
              <a:spcBef>
                <a:spcPts val="600"/>
              </a:spcBef>
              <a:spcAft>
                <a:spcPts val="0"/>
              </a:spcAft>
              <a:buClr>
                <a:schemeClr val="dk1"/>
              </a:buClr>
              <a:buSzPts val="3200"/>
              <a:buChar char="•"/>
            </a:pPr>
            <a:r>
              <a:rPr lang="en-US"/>
              <a:t>Interpreted</a:t>
            </a:r>
            <a:endParaRPr/>
          </a:p>
        </p:txBody>
      </p:sp>
      <p:sp>
        <p:nvSpPr>
          <p:cNvPr id="108" name="Google Shape;108;p7"/>
          <p:cNvSpPr/>
          <p:nvPr/>
        </p:nvSpPr>
        <p:spPr>
          <a:xfrm>
            <a:off x="919088" y="2373526"/>
            <a:ext cx="2049600" cy="1229700"/>
          </a:xfrm>
          <a:prstGeom prst="roundRect">
            <a:avLst>
              <a:gd name="adj" fmla="val 10000"/>
            </a:avLst>
          </a:prstGeom>
          <a:solidFill>
            <a:srgbClr val="CB8D01"/>
          </a:solid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chemeClr val="lt1"/>
              </a:buClr>
              <a:buSzPts val="2900"/>
              <a:buFont typeface="Arial"/>
              <a:buNone/>
            </a:pPr>
            <a:r>
              <a:rPr lang="en-US" sz="2400" b="0" i="0" u="none" strike="noStrike" cap="none">
                <a:solidFill>
                  <a:schemeClr val="dk1"/>
                </a:solidFill>
                <a:latin typeface="Arial"/>
                <a:ea typeface="Arial"/>
                <a:cs typeface="Arial"/>
                <a:sym typeface="Arial"/>
              </a:rPr>
              <a:t>Source code</a:t>
            </a:r>
            <a:endParaRPr sz="2400" b="0" i="0" u="none" strike="noStrike" cap="none">
              <a:solidFill>
                <a:schemeClr val="dk1"/>
              </a:solidFill>
              <a:latin typeface="Arial"/>
              <a:ea typeface="Arial"/>
              <a:cs typeface="Arial"/>
              <a:sym typeface="Arial"/>
            </a:endParaRPr>
          </a:p>
        </p:txBody>
      </p:sp>
      <p:sp>
        <p:nvSpPr>
          <p:cNvPr id="109" name="Google Shape;109;p7"/>
          <p:cNvSpPr/>
          <p:nvPr/>
        </p:nvSpPr>
        <p:spPr>
          <a:xfrm>
            <a:off x="3245166" y="2734276"/>
            <a:ext cx="434400" cy="508200"/>
          </a:xfrm>
          <a:prstGeom prst="rightArrow">
            <a:avLst>
              <a:gd name="adj1" fmla="val 60000"/>
              <a:gd name="adj2" fmla="val 50000"/>
            </a:avLst>
          </a:prstGeom>
          <a:solidFill>
            <a:srgbClr val="CB8D0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0" name="Google Shape;110;p7"/>
          <p:cNvSpPr/>
          <p:nvPr/>
        </p:nvSpPr>
        <p:spPr>
          <a:xfrm>
            <a:off x="6147122" y="2734276"/>
            <a:ext cx="434400" cy="508200"/>
          </a:xfrm>
          <a:prstGeom prst="rightArrow">
            <a:avLst>
              <a:gd name="adj1" fmla="val 60000"/>
              <a:gd name="adj2" fmla="val 50000"/>
            </a:avLst>
          </a:prstGeom>
          <a:solidFill>
            <a:srgbClr val="4E7A4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1" name="Google Shape;111;p7"/>
          <p:cNvSpPr/>
          <p:nvPr/>
        </p:nvSpPr>
        <p:spPr>
          <a:xfrm>
            <a:off x="6858000" y="2373526"/>
            <a:ext cx="2049600" cy="1229700"/>
          </a:xfrm>
          <a:prstGeom prst="roundRect">
            <a:avLst>
              <a:gd name="adj" fmla="val 10000"/>
            </a:avLst>
          </a:prstGeom>
          <a:solidFill>
            <a:schemeClr val="accent3"/>
          </a:solid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chemeClr val="lt1"/>
              </a:buClr>
              <a:buSzPts val="2900"/>
              <a:buFont typeface="Arial"/>
              <a:buNone/>
            </a:pPr>
            <a:r>
              <a:rPr lang="en-US" sz="2400" b="0" i="0" u="none" strike="noStrike" cap="none">
                <a:solidFill>
                  <a:schemeClr val="lt1"/>
                </a:solidFill>
                <a:latin typeface="Arial"/>
                <a:ea typeface="Arial"/>
                <a:cs typeface="Arial"/>
                <a:sym typeface="Arial"/>
              </a:rPr>
              <a:t>Output</a:t>
            </a:r>
            <a:endParaRPr sz="2400" b="0" i="0" u="none" strike="noStrike" cap="none">
              <a:solidFill>
                <a:schemeClr val="dk1"/>
              </a:solidFill>
              <a:latin typeface="Arial"/>
              <a:ea typeface="Arial"/>
              <a:cs typeface="Arial"/>
              <a:sym typeface="Arial"/>
            </a:endParaRPr>
          </a:p>
        </p:txBody>
      </p:sp>
      <p:sp>
        <p:nvSpPr>
          <p:cNvPr id="112" name="Google Shape;112;p7"/>
          <p:cNvSpPr/>
          <p:nvPr/>
        </p:nvSpPr>
        <p:spPr>
          <a:xfrm>
            <a:off x="919608" y="4781014"/>
            <a:ext cx="1614900" cy="1238786"/>
          </a:xfrm>
          <a:prstGeom prst="roundRect">
            <a:avLst>
              <a:gd name="adj" fmla="val 10000"/>
            </a:avLst>
          </a:prstGeom>
          <a:solidFill>
            <a:srgbClr val="CC8D02"/>
          </a:solid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chemeClr val="lt1"/>
              </a:buClr>
              <a:buSzPts val="2300"/>
              <a:buFont typeface="Arial"/>
              <a:buNone/>
            </a:pPr>
            <a:r>
              <a:rPr lang="en-US" sz="2400" b="0" i="0" u="none" strike="noStrike" cap="none">
                <a:solidFill>
                  <a:schemeClr val="dk1"/>
                </a:solidFill>
                <a:latin typeface="Arial"/>
                <a:ea typeface="Arial"/>
                <a:cs typeface="Arial"/>
                <a:sym typeface="Arial"/>
              </a:rPr>
              <a:t>Source code</a:t>
            </a:r>
            <a:endParaRPr/>
          </a:p>
        </p:txBody>
      </p:sp>
      <p:sp>
        <p:nvSpPr>
          <p:cNvPr id="113" name="Google Shape;113;p7"/>
          <p:cNvSpPr/>
          <p:nvPr/>
        </p:nvSpPr>
        <p:spPr>
          <a:xfrm>
            <a:off x="2686258" y="5200157"/>
            <a:ext cx="342300" cy="400500"/>
          </a:xfrm>
          <a:prstGeom prst="rightArrow">
            <a:avLst>
              <a:gd name="adj1" fmla="val 60000"/>
              <a:gd name="adj2" fmla="val 50000"/>
            </a:avLst>
          </a:prstGeom>
          <a:solidFill>
            <a:srgbClr val="CC8D0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4" name="Google Shape;114;p7"/>
          <p:cNvSpPr/>
          <p:nvPr/>
        </p:nvSpPr>
        <p:spPr>
          <a:xfrm>
            <a:off x="3180308" y="4781014"/>
            <a:ext cx="1614900" cy="1238786"/>
          </a:xfrm>
          <a:prstGeom prst="roundRect">
            <a:avLst>
              <a:gd name="adj" fmla="val 10000"/>
            </a:avLst>
          </a:prstGeom>
          <a:solidFill>
            <a:schemeClr val="accent4"/>
          </a:solid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chemeClr val="lt1"/>
              </a:buClr>
              <a:buSzPts val="2300"/>
              <a:buFont typeface="Arial"/>
              <a:buNone/>
            </a:pPr>
            <a:r>
              <a:rPr lang="en-US" sz="2400" b="0" i="0" u="none" strike="noStrike" cap="none">
                <a:solidFill>
                  <a:schemeClr val="dk1"/>
                </a:solidFill>
                <a:latin typeface="Arial"/>
                <a:ea typeface="Arial"/>
                <a:cs typeface="Arial"/>
                <a:sym typeface="Arial"/>
              </a:rPr>
              <a:t>Compiler</a:t>
            </a:r>
            <a:endParaRPr sz="2400" b="0" i="0" u="none" strike="noStrike" cap="none">
              <a:solidFill>
                <a:schemeClr val="dk1"/>
              </a:solidFill>
              <a:latin typeface="Arial"/>
              <a:ea typeface="Arial"/>
              <a:cs typeface="Arial"/>
              <a:sym typeface="Arial"/>
            </a:endParaRPr>
          </a:p>
        </p:txBody>
      </p:sp>
      <p:sp>
        <p:nvSpPr>
          <p:cNvPr id="115" name="Google Shape;115;p7"/>
          <p:cNvSpPr/>
          <p:nvPr/>
        </p:nvSpPr>
        <p:spPr>
          <a:xfrm>
            <a:off x="4946958" y="5200157"/>
            <a:ext cx="342300" cy="400500"/>
          </a:xfrm>
          <a:prstGeom prst="rightArrow">
            <a:avLst>
              <a:gd name="adj1" fmla="val 60000"/>
              <a:gd name="adj2" fmla="val 50000"/>
            </a:avLst>
          </a:prstGeom>
          <a:solidFill>
            <a:schemeClr val="accent4"/>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6" name="Google Shape;116;p7"/>
          <p:cNvSpPr/>
          <p:nvPr/>
        </p:nvSpPr>
        <p:spPr>
          <a:xfrm>
            <a:off x="5441008" y="4781014"/>
            <a:ext cx="1614900" cy="1238786"/>
          </a:xfrm>
          <a:prstGeom prst="roundRect">
            <a:avLst>
              <a:gd name="adj" fmla="val 10000"/>
            </a:avLst>
          </a:prstGeom>
          <a:solidFill>
            <a:srgbClr val="7EAE78"/>
          </a:solid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chemeClr val="lt1"/>
              </a:buClr>
              <a:buSzPts val="2300"/>
              <a:buFont typeface="Arial"/>
              <a:buNone/>
            </a:pPr>
            <a:r>
              <a:rPr lang="en-US" sz="2400" b="0" i="0" u="none" strike="noStrike" cap="none">
                <a:solidFill>
                  <a:schemeClr val="dk1"/>
                </a:solidFill>
                <a:latin typeface="Arial"/>
                <a:ea typeface="Arial"/>
                <a:cs typeface="Arial"/>
                <a:sym typeface="Arial"/>
              </a:rPr>
              <a:t>Object/ machine code</a:t>
            </a:r>
            <a:endParaRPr/>
          </a:p>
        </p:txBody>
      </p:sp>
      <p:sp>
        <p:nvSpPr>
          <p:cNvPr id="117" name="Google Shape;117;p7"/>
          <p:cNvSpPr/>
          <p:nvPr/>
        </p:nvSpPr>
        <p:spPr>
          <a:xfrm>
            <a:off x="7207658" y="5200157"/>
            <a:ext cx="342300" cy="400500"/>
          </a:xfrm>
          <a:prstGeom prst="rightArrow">
            <a:avLst>
              <a:gd name="adj1" fmla="val 60000"/>
              <a:gd name="adj2" fmla="val 50000"/>
            </a:avLst>
          </a:prstGeom>
          <a:solidFill>
            <a:srgbClr val="7EAE7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8" name="Google Shape;118;p7"/>
          <p:cNvSpPr/>
          <p:nvPr/>
        </p:nvSpPr>
        <p:spPr>
          <a:xfrm>
            <a:off x="7701708" y="4781014"/>
            <a:ext cx="1614900" cy="1238786"/>
          </a:xfrm>
          <a:prstGeom prst="roundRect">
            <a:avLst>
              <a:gd name="adj" fmla="val 10000"/>
            </a:avLst>
          </a:prstGeom>
          <a:solidFill>
            <a:srgbClr val="4E7A49"/>
          </a:solid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chemeClr val="lt1"/>
              </a:buClr>
              <a:buSzPts val="2300"/>
              <a:buFont typeface="Arial"/>
              <a:buNone/>
            </a:pPr>
            <a:r>
              <a:rPr lang="en-US" sz="2400" b="0" i="0" u="none" strike="noStrike" cap="none">
                <a:solidFill>
                  <a:schemeClr val="lt1"/>
                </a:solidFill>
                <a:latin typeface="Arial"/>
                <a:ea typeface="Arial"/>
                <a:cs typeface="Arial"/>
                <a:sym typeface="Arial"/>
              </a:rPr>
              <a:t>Machine/ virtual machine</a:t>
            </a:r>
            <a:endParaRPr sz="2400" b="0" i="0" u="none" strike="noStrike" cap="none">
              <a:solidFill>
                <a:schemeClr val="dk1"/>
              </a:solidFill>
              <a:latin typeface="Arial"/>
              <a:ea typeface="Arial"/>
              <a:cs typeface="Arial"/>
              <a:sym typeface="Arial"/>
            </a:endParaRPr>
          </a:p>
        </p:txBody>
      </p:sp>
      <p:sp>
        <p:nvSpPr>
          <p:cNvPr id="119" name="Google Shape;119;p7"/>
          <p:cNvSpPr/>
          <p:nvPr/>
        </p:nvSpPr>
        <p:spPr>
          <a:xfrm>
            <a:off x="9468358" y="5200157"/>
            <a:ext cx="342300" cy="400500"/>
          </a:xfrm>
          <a:prstGeom prst="rightArrow">
            <a:avLst>
              <a:gd name="adj1" fmla="val 60000"/>
              <a:gd name="adj2" fmla="val 50000"/>
            </a:avLst>
          </a:prstGeom>
          <a:solidFill>
            <a:srgbClr val="4F7B4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0" name="Google Shape;120;p7"/>
          <p:cNvSpPr/>
          <p:nvPr/>
        </p:nvSpPr>
        <p:spPr>
          <a:xfrm>
            <a:off x="9962405" y="4781014"/>
            <a:ext cx="1614900" cy="1238786"/>
          </a:xfrm>
          <a:prstGeom prst="roundRect">
            <a:avLst>
              <a:gd name="adj" fmla="val 10000"/>
            </a:avLst>
          </a:prstGeom>
          <a:solidFill>
            <a:schemeClr val="accent3"/>
          </a:solid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chemeClr val="lt1"/>
              </a:buClr>
              <a:buSzPts val="2300"/>
              <a:buFont typeface="Arial"/>
              <a:buNone/>
            </a:pPr>
            <a:r>
              <a:rPr lang="en-US" sz="2400" b="0" i="0" u="none" strike="noStrike" cap="none">
                <a:solidFill>
                  <a:schemeClr val="lt1"/>
                </a:solidFill>
                <a:latin typeface="Arial"/>
                <a:ea typeface="Arial"/>
                <a:cs typeface="Arial"/>
                <a:sym typeface="Arial"/>
              </a:rPr>
              <a:t>Output</a:t>
            </a:r>
            <a:endParaRPr sz="2400" b="0" i="0" u="none" strike="noStrike" cap="none">
              <a:solidFill>
                <a:schemeClr val="dk1"/>
              </a:solidFill>
              <a:latin typeface="Arial"/>
              <a:ea typeface="Arial"/>
              <a:cs typeface="Arial"/>
              <a:sym typeface="Arial"/>
            </a:endParaRPr>
          </a:p>
        </p:txBody>
      </p:sp>
      <p:sp>
        <p:nvSpPr>
          <p:cNvPr id="121" name="Google Shape;121;p7"/>
          <p:cNvSpPr/>
          <p:nvPr/>
        </p:nvSpPr>
        <p:spPr>
          <a:xfrm>
            <a:off x="3956044" y="2416876"/>
            <a:ext cx="1914600" cy="1143000"/>
          </a:xfrm>
          <a:prstGeom prst="roundRect">
            <a:avLst>
              <a:gd name="adj" fmla="val 16667"/>
            </a:avLst>
          </a:prstGeom>
          <a:solidFill>
            <a:srgbClr val="4E7A49"/>
          </a:solid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lt1"/>
              </a:buClr>
              <a:buSzPts val="2400"/>
              <a:buFont typeface="Arial"/>
              <a:buNone/>
            </a:pPr>
            <a:r>
              <a:rPr lang="en-US" sz="2400" b="0" i="0" u="none" strike="noStrike" cap="none">
                <a:solidFill>
                  <a:schemeClr val="lt1"/>
                </a:solidFill>
                <a:latin typeface="Arial"/>
                <a:ea typeface="Arial"/>
                <a:cs typeface="Arial"/>
                <a:sym typeface="Arial"/>
              </a:rPr>
              <a:t>Interpreter</a:t>
            </a:r>
            <a:endParaRPr/>
          </a:p>
        </p:txBody>
      </p:sp>
      <p:sp>
        <p:nvSpPr>
          <p:cNvPr id="122" name="Google Shape;122;p7"/>
          <p:cNvSpPr txBox="1"/>
          <p:nvPr/>
        </p:nvSpPr>
        <p:spPr>
          <a:xfrm>
            <a:off x="609600" y="3831823"/>
            <a:ext cx="10972800" cy="721326"/>
          </a:xfrm>
          <a:prstGeom prst="rect">
            <a:avLst/>
          </a:prstGeom>
          <a:noFill/>
          <a:ln>
            <a:noFill/>
          </a:ln>
        </p:spPr>
        <p:txBody>
          <a:bodyPr spcFirstLastPara="1" wrap="square" lIns="91425" tIns="45700" rIns="91425" bIns="45700" anchor="t" anchorCtr="0">
            <a:noAutofit/>
          </a:bodyPr>
          <a:lstStyle/>
          <a:p>
            <a:pPr marL="347472" marR="0" lvl="0" indent="-347472" algn="l" rtl="0">
              <a:spcBef>
                <a:spcPts val="600"/>
              </a:spcBef>
              <a:spcAft>
                <a:spcPts val="0"/>
              </a:spcAft>
              <a:buClr>
                <a:schemeClr val="dk1"/>
              </a:buClr>
              <a:buSzPts val="3200"/>
              <a:buFont typeface="Arial"/>
              <a:buChar char="•"/>
            </a:pPr>
            <a:r>
              <a:rPr lang="en-US" sz="3200" b="0" i="0" u="none" strike="noStrike" cap="none">
                <a:solidFill>
                  <a:schemeClr val="dk1"/>
                </a:solidFill>
                <a:latin typeface="Arial"/>
                <a:ea typeface="Arial"/>
                <a:cs typeface="Arial"/>
                <a:sym typeface="Arial"/>
              </a:rPr>
              <a:t>Compiled (Java, C, etc.)</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8"/>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n-US"/>
              <a:t>Advantages of Python</a:t>
            </a:r>
            <a:endParaRPr/>
          </a:p>
        </p:txBody>
      </p:sp>
      <p:sp>
        <p:nvSpPr>
          <p:cNvPr id="128" name="Google Shape;128;p8"/>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p>
            <a:pPr marL="347472" lvl="0" indent="-347472" algn="l" rtl="0">
              <a:spcBef>
                <a:spcPts val="600"/>
              </a:spcBef>
              <a:spcAft>
                <a:spcPts val="0"/>
              </a:spcAft>
              <a:buClr>
                <a:schemeClr val="dk1"/>
              </a:buClr>
              <a:buSzPts val="3200"/>
              <a:buChar char="•"/>
            </a:pPr>
            <a:r>
              <a:rPr lang="en-US" i="1"/>
              <a:t>High-level</a:t>
            </a:r>
            <a:r>
              <a:rPr lang="en-US"/>
              <a:t> syntax is easy to learn</a:t>
            </a:r>
            <a:endParaRPr/>
          </a:p>
          <a:p>
            <a:pPr marL="347472" lvl="0" indent="-347472" algn="l" rtl="0">
              <a:spcBef>
                <a:spcPts val="600"/>
              </a:spcBef>
              <a:spcAft>
                <a:spcPts val="0"/>
              </a:spcAft>
              <a:buClr>
                <a:schemeClr val="dk1"/>
              </a:buClr>
              <a:buSzPts val="3200"/>
              <a:buChar char="•"/>
            </a:pPr>
            <a:r>
              <a:rPr lang="en-US"/>
              <a:t>Can execute a </a:t>
            </a:r>
            <a:r>
              <a:rPr lang="en-US" i="1"/>
              <a:t>program</a:t>
            </a:r>
            <a:r>
              <a:rPr lang="en-US"/>
              <a:t>, or interact with user by </a:t>
            </a:r>
            <a:r>
              <a:rPr lang="en-US" i="1"/>
              <a:t>interpreting</a:t>
            </a:r>
            <a:r>
              <a:rPr lang="en-US"/>
              <a:t> one command at a time</a:t>
            </a:r>
            <a:endParaRPr/>
          </a:p>
          <a:p>
            <a:pPr marL="347472" lvl="0" indent="-347472" algn="l" rtl="0">
              <a:spcBef>
                <a:spcPts val="600"/>
              </a:spcBef>
              <a:spcAft>
                <a:spcPts val="0"/>
              </a:spcAft>
              <a:buClr>
                <a:schemeClr val="dk1"/>
              </a:buClr>
              <a:buSzPts val="3200"/>
              <a:buChar char="•"/>
            </a:pPr>
            <a:r>
              <a:rPr lang="en-US"/>
              <a:t>Great packages for data wrangling, matrix computation, machine learning</a:t>
            </a:r>
            <a:endParaRPr/>
          </a:p>
          <a:p>
            <a:pPr marL="347472" lvl="0" indent="-347472" algn="l" rtl="0">
              <a:spcBef>
                <a:spcPts val="600"/>
              </a:spcBef>
              <a:spcAft>
                <a:spcPts val="0"/>
              </a:spcAft>
              <a:buClr>
                <a:schemeClr val="dk1"/>
              </a:buClr>
              <a:buSzPts val="3200"/>
              <a:buChar char="•"/>
            </a:pPr>
            <a:r>
              <a:rPr lang="en-US"/>
              <a:t>Good packages for classical statistics</a:t>
            </a:r>
            <a:endParaRPr/>
          </a:p>
          <a:p>
            <a:pPr marL="347472" lvl="0" indent="-347472" algn="l" rtl="0">
              <a:spcBef>
                <a:spcPts val="600"/>
              </a:spcBef>
              <a:spcAft>
                <a:spcPts val="0"/>
              </a:spcAft>
              <a:buClr>
                <a:schemeClr val="dk1"/>
              </a:buClr>
              <a:buSzPts val="3200"/>
              <a:buChar char="•"/>
            </a:pPr>
            <a:r>
              <a:rPr lang="en-US"/>
              <a:t>Fast, but as fast as C or Java</a:t>
            </a:r>
            <a:endParaRPr/>
          </a:p>
          <a:p>
            <a:pPr marL="347472" lvl="0" indent="-347472" algn="l" rtl="0">
              <a:spcBef>
                <a:spcPts val="600"/>
              </a:spcBef>
              <a:spcAft>
                <a:spcPts val="0"/>
              </a:spcAft>
              <a:buClr>
                <a:schemeClr val="dk1"/>
              </a:buClr>
              <a:buSzPts val="3200"/>
              <a:buChar char="•"/>
            </a:pPr>
            <a:r>
              <a:rPr lang="en-US"/>
              <a:t>Elegant style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9"/>
          <p:cNvSpPr txBox="1">
            <a:spLocks noGrp="1"/>
          </p:cNvSpPr>
          <p:nvPr>
            <p:ph type="body" idx="1"/>
          </p:nvPr>
        </p:nvSpPr>
        <p:spPr>
          <a:xfrm>
            <a:off x="963084" y="2057401"/>
            <a:ext cx="10363200" cy="1500187"/>
          </a:xfrm>
          <a:prstGeom prst="rect">
            <a:avLst/>
          </a:prstGeom>
          <a:noFill/>
          <a:ln>
            <a:noFill/>
          </a:ln>
        </p:spPr>
        <p:txBody>
          <a:bodyPr spcFirstLastPara="1" wrap="square" lIns="91425" tIns="45700" rIns="91425" bIns="45700" anchor="b" anchorCtr="0">
            <a:noAutofit/>
          </a:bodyPr>
          <a:lstStyle/>
          <a:p>
            <a:pPr marL="0" lvl="0" indent="0" algn="l" rtl="0">
              <a:spcBef>
                <a:spcPts val="600"/>
              </a:spcBef>
              <a:spcAft>
                <a:spcPts val="0"/>
              </a:spcAft>
              <a:buClr>
                <a:srgbClr val="888888"/>
              </a:buClr>
              <a:buSzPts val="2000"/>
              <a:buNone/>
            </a:pPr>
            <a:r>
              <a:rPr lang="en-US"/>
              <a:t>Programming Language Orientation</a:t>
            </a:r>
            <a:endParaRPr/>
          </a:p>
        </p:txBody>
      </p:sp>
    </p:spTree>
  </p:cSld>
  <p:clrMapOvr>
    <a:masterClrMapping/>
  </p:clrMapOvr>
</p:sld>
</file>

<file path=ppt/theme/theme1.xml><?xml version="1.0" encoding="utf-8"?>
<a:theme xmlns:a="http://schemas.openxmlformats.org/drawingml/2006/main" name="1_Office Theme">
  <a:themeElements>
    <a:clrScheme name="UC Berkeley 1">
      <a:dk1>
        <a:srgbClr val="000000"/>
      </a:dk1>
      <a:lt1>
        <a:srgbClr val="FFFFFF"/>
      </a:lt1>
      <a:dk2>
        <a:srgbClr val="46535E"/>
      </a:dk2>
      <a:lt2>
        <a:srgbClr val="EEEEEE"/>
      </a:lt2>
      <a:accent1>
        <a:srgbClr val="3B7EA1"/>
      </a:accent1>
      <a:accent2>
        <a:srgbClr val="FDB515"/>
      </a:accent2>
      <a:accent3>
        <a:srgbClr val="003262"/>
      </a:accent3>
      <a:accent4>
        <a:srgbClr val="B9D3B6"/>
      </a:accent4>
      <a:accent5>
        <a:srgbClr val="DDD5C7"/>
      </a:accent5>
      <a:accent6>
        <a:srgbClr val="584F29"/>
      </a:accent6>
      <a:hlink>
        <a:srgbClr val="0000FF"/>
      </a:hlink>
      <a:folHlink>
        <a:srgbClr val="00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761</Words>
  <Application>Microsoft Office PowerPoint</Application>
  <PresentationFormat>Widescreen</PresentationFormat>
  <Paragraphs>94</Paragraphs>
  <Slides>9</Slides>
  <Notes>9</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9</vt:i4>
      </vt:variant>
    </vt:vector>
  </HeadingPairs>
  <TitlesOfParts>
    <vt:vector size="11" baseType="lpstr">
      <vt:lpstr>Arial</vt:lpstr>
      <vt:lpstr>1_Office Theme</vt:lpstr>
      <vt:lpstr>Programming Language Orientation</vt:lpstr>
      <vt:lpstr>Algorithm vs. Program</vt:lpstr>
      <vt:lpstr>An Example Problem</vt:lpstr>
      <vt:lpstr>A Program in Python</vt:lpstr>
      <vt:lpstr>High-Level vs. Low-Level Languages</vt:lpstr>
      <vt:lpstr>Spectrum of Languages</vt:lpstr>
      <vt:lpstr>Interpreted vs. Compiled Languages</vt:lpstr>
      <vt:lpstr>Advantages of Python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Language Orientation</dc:title>
  <dc:creator>Administrator</dc:creator>
  <cp:lastModifiedBy>Rob</cp:lastModifiedBy>
  <cp:revision>1</cp:revision>
  <dcterms:created xsi:type="dcterms:W3CDTF">2016-03-21T14:12:59Z</dcterms:created>
  <dcterms:modified xsi:type="dcterms:W3CDTF">2021-12-20T03:52:20Z</dcterms:modified>
</cp:coreProperties>
</file>