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710" autoAdjust="0"/>
  </p:normalViewPr>
  <p:slideViewPr>
    <p:cSldViewPr>
      <p:cViewPr varScale="1">
        <p:scale>
          <a:sx n="87" d="100"/>
          <a:sy n="87" d="100"/>
        </p:scale>
        <p:origin x="91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0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point, you know that a list is a container for other objects.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think about a physical container, like a box, you put objects inside the box.  So you might also imagine that a list has other objects inside of 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analogy is misleading.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see an example of a list.  First, I’m going to show you what the list looks like when you print it.  It looks like the 5 and 7 are inside the list.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is actually happening in memory?  here’s the object space, and there are three different objects.  There’s a list, and the 5 and the 7 are separate objects of type int.  When we say that the list contains the 5 and the 7, that really means that the list has a references to them.  A reference is a pointer to the correct memory location.  This is similar to the way that a variable points to a specific object.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python print this list?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step by step.  First, print the bracket, then go to the first index and follow the reference.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Whatever object you get to, print it. In this case, you print the five.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go back up to the list, and to the next index.  follow that reference and print the object you get to.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go back up to the list, and you see we’re at the end.  So what do you do, you print the closing bracket.</a:t>
            </a: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65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a more complicated example.  you can see a list that contains some different types of objects, an int, a string, and even another list.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this look like if you printed it?</a:t>
            </a:r>
            <a:endParaRPr dirty="0"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51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 depicting with arrows.</a:t>
            </a: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8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one example.  We have two names, but they point to the same list.  What would happen if we changed this list in some way?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say we set changed index 1 to be a 9.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thing to realize is that if you print a_list or if you print b_list, you’ll get [5,9], because both names point to the same object.</a:t>
            </a:r>
            <a:endParaRPr dirty="0"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16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c021a5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another example.  a_list and b_list point to different lists.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about this list in the middle.  You can see that it’s inside a_list.  There’s a path from a list to here.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also inside b_list.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if you change this list, let’s add an element to 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you can see that both a_list and b_list have changed.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you’re not expecting this, it’s easy to make a mistake.</a:t>
            </a:r>
            <a:endParaRPr dirty="0"/>
          </a:p>
        </p:txBody>
      </p:sp>
      <p:sp>
        <p:nvSpPr>
          <p:cNvPr id="131" name="Google Shape;131;gdc021a5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00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7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BD04AC-D3B6-4FB8-B976-CA8AA7693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and Mutability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065FFB8-A312-4808-9C85-C10B3962E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Lists “Contain” Objects</a:t>
            </a:r>
          </a:p>
        </p:txBody>
      </p:sp>
      <p:cxnSp>
        <p:nvCxnSpPr>
          <p:cNvPr id="74" name="Google Shape;74;p2"/>
          <p:cNvCxnSpPr/>
          <p:nvPr/>
        </p:nvCxnSpPr>
        <p:spPr>
          <a:xfrm>
            <a:off x="1152038" y="2391275"/>
            <a:ext cx="388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" name="Google Shape;75;p2"/>
          <p:cNvGrpSpPr/>
          <p:nvPr/>
        </p:nvGrpSpPr>
        <p:grpSpPr>
          <a:xfrm>
            <a:off x="6975563" y="1743975"/>
            <a:ext cx="3888600" cy="4506075"/>
            <a:chOff x="6788100" y="1743975"/>
            <a:chExt cx="3888600" cy="4506075"/>
          </a:xfrm>
        </p:grpSpPr>
        <p:sp>
          <p:nvSpPr>
            <p:cNvPr id="76" name="Google Shape;76;p2"/>
            <p:cNvSpPr/>
            <p:nvPr/>
          </p:nvSpPr>
          <p:spPr>
            <a:xfrm>
              <a:off x="6910747" y="2707350"/>
              <a:ext cx="3537000" cy="35427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Object Space</a:t>
              </a: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9429889" y="4007500"/>
              <a:ext cx="532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list</a:t>
              </a:r>
            </a:p>
          </p:txBody>
        </p:sp>
        <p:cxnSp>
          <p:nvCxnSpPr>
            <p:cNvPr id="78" name="Google Shape;78;p2"/>
            <p:cNvCxnSpPr>
              <a:cxnSpLocks/>
              <a:stCxn id="77" idx="1"/>
            </p:cNvCxnSpPr>
            <p:nvPr/>
          </p:nvCxnSpPr>
          <p:spPr>
            <a:xfrm rot="10800000">
              <a:off x="8897391" y="4088800"/>
              <a:ext cx="532499" cy="165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2"/>
            <p:cNvSpPr/>
            <p:nvPr/>
          </p:nvSpPr>
          <p:spPr>
            <a:xfrm>
              <a:off x="7749438" y="3608325"/>
              <a:ext cx="1566900" cy="84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dirty="0"/>
                <a:t>[   ,   ]</a:t>
              </a: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9519463" y="5617900"/>
              <a:ext cx="693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int</a:t>
              </a:r>
            </a:p>
          </p:txBody>
        </p:sp>
        <p:cxnSp>
          <p:nvCxnSpPr>
            <p:cNvPr id="81" name="Google Shape;81;p2"/>
            <p:cNvCxnSpPr>
              <a:cxnSpLocks/>
              <a:endCxn id="82" idx="2"/>
            </p:cNvCxnSpPr>
            <p:nvPr/>
          </p:nvCxnSpPr>
          <p:spPr>
            <a:xfrm rot="10800000">
              <a:off x="9136139" y="5707900"/>
              <a:ext cx="383327" cy="147508"/>
            </a:xfrm>
            <a:prstGeom prst="bentConnector2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2"/>
            <p:cNvSpPr/>
            <p:nvPr/>
          </p:nvSpPr>
          <p:spPr>
            <a:xfrm>
              <a:off x="8789338" y="4867600"/>
              <a:ext cx="693600" cy="84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7</a:t>
              </a: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8272663" y="5617900"/>
              <a:ext cx="516675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int</a:t>
              </a:r>
            </a:p>
          </p:txBody>
        </p:sp>
        <p:cxnSp>
          <p:nvCxnSpPr>
            <p:cNvPr id="84" name="Google Shape;84;p2"/>
            <p:cNvCxnSpPr>
              <a:cxnSpLocks/>
              <a:endCxn id="85" idx="2"/>
            </p:cNvCxnSpPr>
            <p:nvPr/>
          </p:nvCxnSpPr>
          <p:spPr>
            <a:xfrm rot="10800000">
              <a:off x="7828789" y="5707900"/>
              <a:ext cx="443877" cy="147508"/>
            </a:xfrm>
            <a:prstGeom prst="bentConnector2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2"/>
            <p:cNvSpPr/>
            <p:nvPr/>
          </p:nvSpPr>
          <p:spPr>
            <a:xfrm>
              <a:off x="7481988" y="4867600"/>
              <a:ext cx="693600" cy="84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5</a:t>
              </a: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6788100" y="1743975"/>
              <a:ext cx="3888588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/>
                <a:t>How a list is stored</a:t>
              </a:r>
            </a:p>
          </p:txBody>
        </p:sp>
        <p:cxnSp>
          <p:nvCxnSpPr>
            <p:cNvPr id="87" name="Google Shape;87;p2"/>
            <p:cNvCxnSpPr/>
            <p:nvPr/>
          </p:nvCxnSpPr>
          <p:spPr>
            <a:xfrm rot="5400000">
              <a:off x="7613850" y="4174200"/>
              <a:ext cx="908400" cy="478500"/>
            </a:xfrm>
            <a:prstGeom prst="bentConnector3">
              <a:avLst>
                <a:gd name="adj1" fmla="val 6226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88" name="Google Shape;88;p2"/>
            <p:cNvCxnSpPr/>
            <p:nvPr/>
          </p:nvCxnSpPr>
          <p:spPr>
            <a:xfrm rot="-5400000" flipH="1">
              <a:off x="8491450" y="4222950"/>
              <a:ext cx="908400" cy="381000"/>
            </a:xfrm>
            <a:prstGeom prst="bentConnector3">
              <a:avLst>
                <a:gd name="adj1" fmla="val 63562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6788100" y="2391275"/>
              <a:ext cx="3888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B92AD58-049A-4E82-B114-9A615506F72C}"/>
              </a:ext>
            </a:extLst>
          </p:cNvPr>
          <p:cNvGrpSpPr/>
          <p:nvPr/>
        </p:nvGrpSpPr>
        <p:grpSpPr>
          <a:xfrm>
            <a:off x="1152038" y="1743975"/>
            <a:ext cx="3888600" cy="2756125"/>
            <a:chOff x="964575" y="1743975"/>
            <a:chExt cx="3888600" cy="2756125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964575" y="1743975"/>
              <a:ext cx="3888600" cy="64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How a list is printed</a:t>
              </a:r>
              <a:endParaRPr lang="en-US" sz="3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EFACA7F-1B7C-48F7-89C8-7731AE2FE63B}"/>
                </a:ext>
              </a:extLst>
            </p:cNvPr>
            <p:cNvSpPr txBox="1"/>
            <p:nvPr/>
          </p:nvSpPr>
          <p:spPr>
            <a:xfrm>
              <a:off x="1923912" y="3915325"/>
              <a:ext cx="1676400" cy="5847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dk1"/>
                  </a:solidFill>
                </a:rPr>
                <a:t>[ 5, 7 ]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Lists “Contain” Objects (cont.)</a:t>
            </a: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/>
          <a:srcRect l="8437" t="1154" r="15313" b="1922"/>
          <a:stretch/>
        </p:blipFill>
        <p:spPr>
          <a:xfrm>
            <a:off x="4056748" y="1600201"/>
            <a:ext cx="7525652" cy="3886199"/>
          </a:xfrm>
          <a:prstGeom prst="rect">
            <a:avLst/>
          </a:prstGeom>
        </p:spPr>
      </p:pic>
      <p:sp>
        <p:nvSpPr>
          <p:cNvPr id="10" name="Google Shape;96;p3">
            <a:extLst>
              <a:ext uri="{FF2B5EF4-FFF2-40B4-BE49-F238E27FC236}">
                <a16:creationId xmlns:a16="http://schemas.microsoft.com/office/drawing/2014/main" xmlns="" id="{0137BE38-8D8E-4355-83CF-71480B414533}"/>
              </a:ext>
            </a:extLst>
          </p:cNvPr>
          <p:cNvSpPr txBox="1">
            <a:spLocks/>
          </p:cNvSpPr>
          <p:nvPr/>
        </p:nvSpPr>
        <p:spPr>
          <a:xfrm>
            <a:off x="609600" y="3581400"/>
            <a:ext cx="6705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would print(a_list) display?</a:t>
            </a:r>
          </a:p>
        </p:txBody>
      </p:sp>
    </p:spTree>
    <p:extLst>
      <p:ext uri="{BB962C8B-B14F-4D97-AF65-F5344CB8AC3E}">
        <p14:creationId xmlns:p14="http://schemas.microsoft.com/office/powerpoint/2010/main" val="20759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Things to Remember</a:t>
            </a:r>
          </a:p>
        </p:txBody>
      </p:sp>
      <p:sp>
        <p:nvSpPr>
          <p:cNvPr id="104" name="Google Shape;104;p5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Objects can be reached in multiple ways.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Mutating an object affects all variables with paths to that object.</a:t>
            </a:r>
          </a:p>
        </p:txBody>
      </p:sp>
    </p:spTree>
    <p:extLst>
      <p:ext uri="{BB962C8B-B14F-4D97-AF65-F5344CB8AC3E}">
        <p14:creationId xmlns:p14="http://schemas.microsoft.com/office/powerpoint/2010/main" val="5602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Example 1</a:t>
            </a:r>
          </a:p>
        </p:txBody>
      </p:sp>
      <p:sp>
        <p:nvSpPr>
          <p:cNvPr id="111" name="Google Shape;111;p6"/>
          <p:cNvSpPr/>
          <p:nvPr/>
        </p:nvSpPr>
        <p:spPr>
          <a:xfrm>
            <a:off x="5343976" y="1657650"/>
            <a:ext cx="3571424" cy="35427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Object Space</a:t>
            </a:r>
          </a:p>
        </p:txBody>
      </p:sp>
      <p:sp>
        <p:nvSpPr>
          <p:cNvPr id="112" name="Google Shape;112;p6"/>
          <p:cNvSpPr txBox="1"/>
          <p:nvPr/>
        </p:nvSpPr>
        <p:spPr>
          <a:xfrm>
            <a:off x="7711568" y="2957800"/>
            <a:ext cx="651875" cy="4926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</a:t>
            </a:r>
          </a:p>
        </p:txBody>
      </p:sp>
      <p:cxnSp>
        <p:nvCxnSpPr>
          <p:cNvPr id="113" name="Google Shape;113;p6"/>
          <p:cNvCxnSpPr>
            <a:cxnSpLocks/>
            <a:stCxn id="112" idx="1"/>
          </p:cNvCxnSpPr>
          <p:nvPr/>
        </p:nvCxnSpPr>
        <p:spPr>
          <a:xfrm rot="10800000">
            <a:off x="7211102" y="3039100"/>
            <a:ext cx="500466" cy="165000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6"/>
          <p:cNvSpPr/>
          <p:nvPr/>
        </p:nvSpPr>
        <p:spPr>
          <a:xfrm>
            <a:off x="6132210" y="2558625"/>
            <a:ext cx="1472639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[   ,   ]</a:t>
            </a:r>
          </a:p>
        </p:txBody>
      </p:sp>
      <p:sp>
        <p:nvSpPr>
          <p:cNvPr id="115" name="Google Shape;115;p6"/>
          <p:cNvSpPr txBox="1"/>
          <p:nvPr/>
        </p:nvSpPr>
        <p:spPr>
          <a:xfrm>
            <a:off x="7795754" y="4568200"/>
            <a:ext cx="651875" cy="4926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</a:t>
            </a:r>
          </a:p>
        </p:txBody>
      </p:sp>
      <p:cxnSp>
        <p:nvCxnSpPr>
          <p:cNvPr id="116" name="Google Shape;116;p6"/>
          <p:cNvCxnSpPr>
            <a:cxnSpLocks/>
            <a:stCxn id="115" idx="1"/>
            <a:endCxn id="117" idx="2"/>
          </p:cNvCxnSpPr>
          <p:nvPr/>
        </p:nvCxnSpPr>
        <p:spPr>
          <a:xfrm rot="10800000">
            <a:off x="7435490" y="4658200"/>
            <a:ext cx="360264" cy="156300"/>
          </a:xfrm>
          <a:prstGeom prst="bentConnector2">
            <a:avLst/>
          </a:prstGeom>
          <a:solidFill>
            <a:schemeClr val="bg2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6"/>
          <p:cNvSpPr/>
          <p:nvPr/>
        </p:nvSpPr>
        <p:spPr>
          <a:xfrm>
            <a:off x="7109552" y="3817900"/>
            <a:ext cx="651875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</a:t>
            </a:r>
          </a:p>
        </p:txBody>
      </p:sp>
      <p:sp>
        <p:nvSpPr>
          <p:cNvPr id="118" name="Google Shape;118;p6"/>
          <p:cNvSpPr txBox="1"/>
          <p:nvPr/>
        </p:nvSpPr>
        <p:spPr>
          <a:xfrm>
            <a:off x="6623959" y="4568200"/>
            <a:ext cx="485593" cy="4926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</a:t>
            </a:r>
          </a:p>
        </p:txBody>
      </p:sp>
      <p:cxnSp>
        <p:nvCxnSpPr>
          <p:cNvPr id="119" name="Google Shape;119;p6"/>
          <p:cNvCxnSpPr>
            <a:cxnSpLocks/>
            <a:stCxn id="118" idx="1"/>
            <a:endCxn id="120" idx="2"/>
          </p:cNvCxnSpPr>
          <p:nvPr/>
        </p:nvCxnSpPr>
        <p:spPr>
          <a:xfrm rot="10800000">
            <a:off x="6206787" y="4658200"/>
            <a:ext cx="417172" cy="156300"/>
          </a:xfrm>
          <a:prstGeom prst="bentConnector2">
            <a:avLst/>
          </a:prstGeom>
          <a:solidFill>
            <a:schemeClr val="bg2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6"/>
          <p:cNvSpPr/>
          <p:nvPr/>
        </p:nvSpPr>
        <p:spPr>
          <a:xfrm>
            <a:off x="5880849" y="3817900"/>
            <a:ext cx="651875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5</a:t>
            </a:r>
          </a:p>
        </p:txBody>
      </p:sp>
      <p:cxnSp>
        <p:nvCxnSpPr>
          <p:cNvPr id="121" name="Google Shape;121;p6"/>
          <p:cNvCxnSpPr/>
          <p:nvPr/>
        </p:nvCxnSpPr>
        <p:spPr>
          <a:xfrm rot="5400000">
            <a:off x="5977455" y="3138893"/>
            <a:ext cx="908400" cy="449715"/>
          </a:xfrm>
          <a:prstGeom prst="bentConnector3">
            <a:avLst>
              <a:gd name="adj1" fmla="val 62266"/>
            </a:avLst>
          </a:prstGeom>
          <a:solidFill>
            <a:schemeClr val="bg2"/>
          </a:solidFill>
          <a:ln w="381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2" name="Google Shape;122;p6"/>
          <p:cNvCxnSpPr/>
          <p:nvPr/>
        </p:nvCxnSpPr>
        <p:spPr>
          <a:xfrm rot="16200000" flipH="1">
            <a:off x="6802261" y="3184710"/>
            <a:ext cx="908400" cy="358080"/>
          </a:xfrm>
          <a:prstGeom prst="bentConnector3">
            <a:avLst>
              <a:gd name="adj1" fmla="val 63562"/>
            </a:avLst>
          </a:prstGeom>
          <a:solidFill>
            <a:schemeClr val="bg2"/>
          </a:solidFill>
          <a:ln w="381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4" name="Google Shape;124;p6"/>
          <p:cNvSpPr/>
          <p:nvPr/>
        </p:nvSpPr>
        <p:spPr>
          <a:xfrm>
            <a:off x="2352220" y="1657650"/>
            <a:ext cx="2493600" cy="35427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Name Space</a:t>
            </a:r>
          </a:p>
        </p:txBody>
      </p:sp>
      <p:sp>
        <p:nvSpPr>
          <p:cNvPr id="125" name="Google Shape;125;p6"/>
          <p:cNvSpPr/>
          <p:nvPr/>
        </p:nvSpPr>
        <p:spPr>
          <a:xfrm>
            <a:off x="2815563" y="2558613"/>
            <a:ext cx="1566900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a_list</a:t>
            </a:r>
          </a:p>
        </p:txBody>
      </p:sp>
      <p:sp>
        <p:nvSpPr>
          <p:cNvPr id="126" name="Google Shape;126;p6"/>
          <p:cNvSpPr/>
          <p:nvPr/>
        </p:nvSpPr>
        <p:spPr>
          <a:xfrm>
            <a:off x="2815563" y="3840913"/>
            <a:ext cx="1566900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b_list</a:t>
            </a:r>
          </a:p>
        </p:txBody>
      </p:sp>
      <p:cxnSp>
        <p:nvCxnSpPr>
          <p:cNvPr id="127" name="Google Shape;127;p6"/>
          <p:cNvCxnSpPr>
            <a:stCxn id="125" idx="3"/>
            <a:endCxn id="114" idx="1"/>
          </p:cNvCxnSpPr>
          <p:nvPr/>
        </p:nvCxnSpPr>
        <p:spPr>
          <a:xfrm>
            <a:off x="4382463" y="2978763"/>
            <a:ext cx="1749747" cy="12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6"/>
          <p:cNvCxnSpPr>
            <a:endCxn id="114" idx="1"/>
          </p:cNvCxnSpPr>
          <p:nvPr/>
        </p:nvCxnSpPr>
        <p:spPr>
          <a:xfrm flipV="1">
            <a:off x="4382363" y="2978775"/>
            <a:ext cx="1749847" cy="1282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1666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24;p6">
            <a:extLst>
              <a:ext uri="{FF2B5EF4-FFF2-40B4-BE49-F238E27FC236}">
                <a16:creationId xmlns:a16="http://schemas.microsoft.com/office/drawing/2014/main" xmlns="" id="{552F0DE7-6DF5-4547-A94A-410060A679A7}"/>
              </a:ext>
            </a:extLst>
          </p:cNvPr>
          <p:cNvSpPr/>
          <p:nvPr/>
        </p:nvSpPr>
        <p:spPr>
          <a:xfrm>
            <a:off x="2352220" y="1657650"/>
            <a:ext cx="2493600" cy="35427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Name Space</a:t>
            </a:r>
          </a:p>
        </p:txBody>
      </p:sp>
      <p:sp>
        <p:nvSpPr>
          <p:cNvPr id="42" name="Google Shape;125;p6">
            <a:extLst>
              <a:ext uri="{FF2B5EF4-FFF2-40B4-BE49-F238E27FC236}">
                <a16:creationId xmlns:a16="http://schemas.microsoft.com/office/drawing/2014/main" xmlns="" id="{8014F5A2-C181-446B-9EFE-626850C8093B}"/>
              </a:ext>
            </a:extLst>
          </p:cNvPr>
          <p:cNvSpPr/>
          <p:nvPr/>
        </p:nvSpPr>
        <p:spPr>
          <a:xfrm>
            <a:off x="2815563" y="2558613"/>
            <a:ext cx="1566900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a_list</a:t>
            </a:r>
          </a:p>
        </p:txBody>
      </p:sp>
      <p:sp>
        <p:nvSpPr>
          <p:cNvPr id="43" name="Google Shape;126;p6">
            <a:extLst>
              <a:ext uri="{FF2B5EF4-FFF2-40B4-BE49-F238E27FC236}">
                <a16:creationId xmlns:a16="http://schemas.microsoft.com/office/drawing/2014/main" xmlns="" id="{C5EBA9DE-396F-41D9-9131-CF7E302FD20B}"/>
              </a:ext>
            </a:extLst>
          </p:cNvPr>
          <p:cNvSpPr/>
          <p:nvPr/>
        </p:nvSpPr>
        <p:spPr>
          <a:xfrm>
            <a:off x="2815563" y="3840913"/>
            <a:ext cx="1566900" cy="84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b_list</a:t>
            </a:r>
          </a:p>
        </p:txBody>
      </p:sp>
      <p:sp>
        <p:nvSpPr>
          <p:cNvPr id="39" name="Google Shape;111;p6">
            <a:extLst>
              <a:ext uri="{FF2B5EF4-FFF2-40B4-BE49-F238E27FC236}">
                <a16:creationId xmlns:a16="http://schemas.microsoft.com/office/drawing/2014/main" xmlns="" id="{1B08EBEC-0F60-430E-8A3C-16A04EAC0908}"/>
              </a:ext>
            </a:extLst>
          </p:cNvPr>
          <p:cNvSpPr/>
          <p:nvPr/>
        </p:nvSpPr>
        <p:spPr>
          <a:xfrm>
            <a:off x="5343976" y="1657650"/>
            <a:ext cx="3571424" cy="443835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Object Space</a:t>
            </a:r>
          </a:p>
        </p:txBody>
      </p:sp>
      <p:sp>
        <p:nvSpPr>
          <p:cNvPr id="133" name="Google Shape;133;gdc021a53d3_0_7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Example 2</a:t>
            </a:r>
          </a:p>
        </p:txBody>
      </p:sp>
      <p:sp>
        <p:nvSpPr>
          <p:cNvPr id="135" name="Google Shape;135;gdc021a53d3_0_76"/>
          <p:cNvSpPr txBox="1"/>
          <p:nvPr/>
        </p:nvSpPr>
        <p:spPr>
          <a:xfrm>
            <a:off x="7558313" y="2939925"/>
            <a:ext cx="668137" cy="49260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</a:t>
            </a:r>
          </a:p>
        </p:txBody>
      </p:sp>
      <p:cxnSp>
        <p:nvCxnSpPr>
          <p:cNvPr id="136" name="Google Shape;136;gdc021a53d3_0_76"/>
          <p:cNvCxnSpPr>
            <a:cxnSpLocks/>
            <a:stCxn id="135" idx="1"/>
          </p:cNvCxnSpPr>
          <p:nvPr/>
        </p:nvCxnSpPr>
        <p:spPr>
          <a:xfrm rot="10800000">
            <a:off x="7025813" y="3021225"/>
            <a:ext cx="532500" cy="165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gdc021a53d3_0_76"/>
          <p:cNvSpPr/>
          <p:nvPr/>
        </p:nvSpPr>
        <p:spPr>
          <a:xfrm>
            <a:off x="6182675" y="2540750"/>
            <a:ext cx="1148100" cy="84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[   ]</a:t>
            </a:r>
          </a:p>
        </p:txBody>
      </p:sp>
      <p:cxnSp>
        <p:nvCxnSpPr>
          <p:cNvPr id="138" name="Google Shape;138;gdc021a53d3_0_76"/>
          <p:cNvCxnSpPr>
            <a:endCxn id="139" idx="0"/>
          </p:cNvCxnSpPr>
          <p:nvPr/>
        </p:nvCxnSpPr>
        <p:spPr>
          <a:xfrm rot="-5400000" flipH="1">
            <a:off x="6443513" y="3188825"/>
            <a:ext cx="899100" cy="304800"/>
          </a:xfrm>
          <a:prstGeom prst="bentConnector3">
            <a:avLst>
              <a:gd name="adj1" fmla="val 67709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44" name="Google Shape;144;gdc021a53d3_0_76"/>
          <p:cNvSpPr txBox="1"/>
          <p:nvPr/>
        </p:nvSpPr>
        <p:spPr>
          <a:xfrm>
            <a:off x="7561463" y="5491450"/>
            <a:ext cx="668137" cy="49260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</a:t>
            </a:r>
          </a:p>
        </p:txBody>
      </p:sp>
      <p:cxnSp>
        <p:nvCxnSpPr>
          <p:cNvPr id="145" name="Google Shape;145;gdc021a53d3_0_76"/>
          <p:cNvCxnSpPr>
            <a:cxnSpLocks/>
            <a:stCxn id="144" idx="1"/>
          </p:cNvCxnSpPr>
          <p:nvPr/>
        </p:nvCxnSpPr>
        <p:spPr>
          <a:xfrm rot="10800000">
            <a:off x="7028963" y="5572750"/>
            <a:ext cx="532500" cy="165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gdc021a53d3_0_76"/>
          <p:cNvSpPr/>
          <p:nvPr/>
        </p:nvSpPr>
        <p:spPr>
          <a:xfrm>
            <a:off x="6262021" y="5092275"/>
            <a:ext cx="1068600" cy="84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[   ]</a:t>
            </a:r>
          </a:p>
        </p:txBody>
      </p:sp>
      <p:sp>
        <p:nvSpPr>
          <p:cNvPr id="147" name="Google Shape;147;gdc021a53d3_0_76"/>
          <p:cNvSpPr txBox="1"/>
          <p:nvPr/>
        </p:nvSpPr>
        <p:spPr>
          <a:xfrm>
            <a:off x="7942463" y="4189950"/>
            <a:ext cx="668137" cy="49260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</a:t>
            </a:r>
          </a:p>
        </p:txBody>
      </p:sp>
      <p:cxnSp>
        <p:nvCxnSpPr>
          <p:cNvPr id="148" name="Google Shape;148;gdc021a53d3_0_76"/>
          <p:cNvCxnSpPr>
            <a:cxnSpLocks/>
            <a:stCxn id="147" idx="1"/>
          </p:cNvCxnSpPr>
          <p:nvPr/>
        </p:nvCxnSpPr>
        <p:spPr>
          <a:xfrm rot="10800000">
            <a:off x="7409963" y="4271250"/>
            <a:ext cx="532500" cy="165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gdc021a53d3_0_76"/>
          <p:cNvSpPr/>
          <p:nvPr/>
        </p:nvSpPr>
        <p:spPr>
          <a:xfrm>
            <a:off x="6262013" y="3790775"/>
            <a:ext cx="1566900" cy="84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[    ]</a:t>
            </a:r>
          </a:p>
        </p:txBody>
      </p:sp>
      <p:cxnSp>
        <p:nvCxnSpPr>
          <p:cNvPr id="149" name="Google Shape;149;gdc021a53d3_0_76"/>
          <p:cNvCxnSpPr>
            <a:endCxn id="139" idx="1"/>
          </p:cNvCxnSpPr>
          <p:nvPr/>
        </p:nvCxnSpPr>
        <p:spPr>
          <a:xfrm rot="5400000" flipH="1">
            <a:off x="5888363" y="4584575"/>
            <a:ext cx="1307700" cy="560400"/>
          </a:xfrm>
          <a:prstGeom prst="bentConnector4">
            <a:avLst>
              <a:gd name="adj1" fmla="val 45073"/>
              <a:gd name="adj2" fmla="val 142492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51" name="Google Shape;151;gdc021a53d3_0_76"/>
          <p:cNvCxnSpPr>
            <a:cxnSpLocks/>
            <a:endCxn id="146" idx="1"/>
          </p:cNvCxnSpPr>
          <p:nvPr/>
        </p:nvCxnSpPr>
        <p:spPr>
          <a:xfrm>
            <a:off x="4382463" y="4243188"/>
            <a:ext cx="1879500" cy="12693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27;p6">
            <a:extLst>
              <a:ext uri="{FF2B5EF4-FFF2-40B4-BE49-F238E27FC236}">
                <a16:creationId xmlns:a16="http://schemas.microsoft.com/office/drawing/2014/main" xmlns="" id="{004EDC3B-0925-412A-8D47-9E67DAED2AFB}"/>
              </a:ext>
            </a:extLst>
          </p:cNvPr>
          <p:cNvCxnSpPr/>
          <p:nvPr/>
        </p:nvCxnSpPr>
        <p:spPr>
          <a:xfrm>
            <a:off x="4382463" y="2978763"/>
            <a:ext cx="18003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34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Lists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312980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586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Lists and Mutability</vt:lpstr>
      <vt:lpstr>Lists “Contain” Objects</vt:lpstr>
      <vt:lpstr>Lists “Contain” Objects (cont.)</vt:lpstr>
      <vt:lpstr>Things to Remember</vt:lpstr>
      <vt:lpstr>Example 1</vt:lpstr>
      <vt:lpstr>Example 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134</cp:revision>
  <dcterms:created xsi:type="dcterms:W3CDTF">2016-03-21T14:12:59Z</dcterms:created>
  <dcterms:modified xsi:type="dcterms:W3CDTF">2021-12-20T04:05:08Z</dcterms:modified>
</cp:coreProperties>
</file>