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ZoPOTAi3Nun+g+ZyAa5wHeO8L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29340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We saw that when a program has functions, control doesn’t move linearly from the top of a program to the bottom.</a:t>
            </a:r>
            <a:endParaRPr/>
          </a:p>
          <a:p>
            <a:pPr marL="0" lvl="0" indent="0" algn="l" rtl="0">
              <a:spcBef>
                <a:spcPts val="0"/>
              </a:spcBef>
              <a:spcAft>
                <a:spcPts val="0"/>
              </a:spcAft>
              <a:buClr>
                <a:schemeClr val="dk1"/>
              </a:buClr>
              <a:buSzPts val="1200"/>
              <a:buFont typeface="Arial"/>
              <a:buNone/>
            </a:pPr>
            <a:r>
              <a:rPr lang="en-US"/>
              <a:t>It has to jump sometimes, into a function, back out of a function.</a:t>
            </a:r>
            <a:endParaRPr/>
          </a:p>
          <a:p>
            <a:pPr marL="0" lvl="0" indent="0" algn="l" rtl="0">
              <a:spcBef>
                <a:spcPts val="0"/>
              </a:spcBef>
              <a:spcAft>
                <a:spcPts val="0"/>
              </a:spcAft>
              <a:buClr>
                <a:schemeClr val="dk1"/>
              </a:buClr>
              <a:buSzPts val="1100"/>
              <a:buFont typeface="Arial"/>
              <a:buNone/>
            </a:pPr>
            <a:r>
              <a:rPr lang="en-US"/>
              <a:t>How does Python know where to send control next?</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100"/>
              <a:buFont typeface="Arial"/>
              <a:buNone/>
            </a:pPr>
            <a:r>
              <a:rPr lang="en-US"/>
              <a:t>It turns out that there is a special object that keeps track of where Python is executing, and that object is called the call stack or the execution stack.</a:t>
            </a:r>
            <a:endParaRPr/>
          </a:p>
          <a:p>
            <a:pPr marL="0" lvl="0" indent="0" algn="l" rtl="0">
              <a:spcBef>
                <a:spcPts val="0"/>
              </a:spcBef>
              <a:spcAft>
                <a:spcPts val="0"/>
              </a:spcAft>
              <a:buClr>
                <a:schemeClr val="dk1"/>
              </a:buClr>
              <a:buSzPts val="1200"/>
              <a:buFont typeface="Arial"/>
              <a:buNone/>
            </a:pPr>
            <a:endParaRPr/>
          </a:p>
        </p:txBody>
      </p:sp>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919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At this point, only the main frame is left, and the program can finish.</a:t>
            </a:r>
            <a:endParaRPr/>
          </a:p>
        </p:txBody>
      </p:sp>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126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7472" lvl="0" indent="0" algn="l" rtl="0">
              <a:spcBef>
                <a:spcPts val="600"/>
              </a:spcBef>
              <a:spcAft>
                <a:spcPts val="0"/>
              </a:spcAft>
              <a:buClr>
                <a:schemeClr val="dk1"/>
              </a:buClr>
              <a:buSzPts val="1200"/>
              <a:buFont typeface="Arial"/>
              <a:buNone/>
            </a:pPr>
            <a:r>
              <a:rPr lang="en-US">
                <a:latin typeface="Arial"/>
                <a:ea typeface="Arial"/>
                <a:cs typeface="Arial"/>
                <a:sym typeface="Arial"/>
              </a:rPr>
              <a:t>This is a good comparison. A function is very much like a separate program within a program. We’ll see that it has a lot of the same elements that we know an entire program has.</a:t>
            </a:r>
            <a:endParaRPr/>
          </a:p>
        </p:txBody>
      </p:sp>
      <p:sp>
        <p:nvSpPr>
          <p:cNvPr id="142" name="Google Shape;14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29414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329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When you hear stack, you might imagine a stack of plates.   And that really is similar to the call stack.  What can you do with this stack of plates?  Imagine that you can add a plate to the stack, and you can remove the last plate that was added to the stack.  But you’re not allowed to reach into the middle of the stack to get a plate, you can only get the plate that was added last.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 our case, each plate is called a stack frame, and it represents one location in the program where we’re executing.</a:t>
            </a:r>
            <a:endParaRPr/>
          </a:p>
        </p:txBody>
      </p:sp>
      <p:sp>
        <p:nvSpPr>
          <p:cNvPr id="74" name="Google Shape;7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279870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When you start a program, there’s only one stack frame—the one that tells us where we’re executing the main script.  It will also remember the location we’re at.  In this case, we’re at line 25.</a:t>
            </a:r>
            <a:endParaRPr/>
          </a:p>
        </p:txBody>
      </p:sp>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048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What happens when we enter a function?  Let’s say we call a function called geometric_mean.</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We can’t forget where we are in the main program - we have to leave that stack frame alone.</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Instead, we add a new frame to the stack. In this case, I’m adding it to the bottom, because that’s how python displays it.</a:t>
            </a:r>
            <a:endParaRPr/>
          </a:p>
        </p:txBody>
      </p:sp>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322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Now the call stack looks like this.</a:t>
            </a:r>
            <a:endParaRPr/>
          </a:p>
        </p:txBody>
      </p:sp>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815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what if we’re inside our geometric_mean function and we reach another function call?  Let’s say we call a sqrt function.  then we have to pause execution in geometric mean and add another frame to the stack.</a:t>
            </a:r>
            <a:endParaRPr/>
          </a:p>
        </p:txBody>
      </p:sp>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401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Now the stack looks like this.  When you see this, you know that control is currently executing in sqrt.</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What happens when we reach the return statement?</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We have to back out, so the last frame gets popped off of hte stack.</a:t>
            </a:r>
            <a:endParaRPr/>
          </a:p>
        </p:txBody>
      </p:sp>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752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18" name="Google Shape;1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12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What if we reach the end of geometric_mean?  then we have to pop that frame off of the stack.</a:t>
            </a:r>
            <a:endParaR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32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26"/>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26"/>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26"/>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18"/>
        <p:cNvGrpSpPr/>
        <p:nvPr/>
      </p:nvGrpSpPr>
      <p:grpSpPr>
        <a:xfrm>
          <a:off x="0" y="0"/>
          <a:ext cx="0" cy="0"/>
          <a:chOff x="0" y="0"/>
          <a:chExt cx="0" cy="0"/>
        </a:xfrm>
      </p:grpSpPr>
      <p:sp>
        <p:nvSpPr>
          <p:cNvPr id="19" name="Google Shape;19;p2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 name="Google Shape;20;p27"/>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21"/>
        <p:cNvGrpSpPr/>
        <p:nvPr/>
      </p:nvGrpSpPr>
      <p:grpSpPr>
        <a:xfrm>
          <a:off x="0" y="0"/>
          <a:ext cx="0" cy="0"/>
          <a:chOff x="0" y="0"/>
          <a:chExt cx="0" cy="0"/>
        </a:xfrm>
      </p:grpSpPr>
      <p:sp>
        <p:nvSpPr>
          <p:cNvPr id="22" name="Google Shape;22;p28"/>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23" name="Google Shape;23;p28"/>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24" name="Google Shape;24;p28"/>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none" strike="noStrike" cap="none">
                <a:solidFill>
                  <a:schemeClr val="dk1"/>
                </a:solidFill>
                <a:latin typeface="Arial"/>
                <a:ea typeface="Arial"/>
                <a:cs typeface="Arial"/>
                <a:sym typeface="Arial"/>
              </a:rPr>
              <a:t>The End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7" name="Google Shape;27;p2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8" name="Google Shape;28;p2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0"/>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30"/>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1"/>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37" name="Google Shape;37;p31"/>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32"/>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3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2"/>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32"/>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5"/>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5"/>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Functions and the Call Stack</a:t>
            </a:r>
            <a:endParaRPr/>
          </a:p>
        </p:txBody>
      </p:sp>
      <p:sp>
        <p:nvSpPr>
          <p:cNvPr id="70" name="Google Shape;70;p4"/>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138" name="Google Shape;138;p13"/>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Hint</a:t>
            </a:r>
            <a:endParaRPr/>
          </a:p>
        </p:txBody>
      </p:sp>
      <p:sp>
        <p:nvSpPr>
          <p:cNvPr id="145" name="Google Shape;145;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200"/>
              <a:buNone/>
            </a:pPr>
            <a:r>
              <a:rPr lang="en-US"/>
              <a:t>Functions are like separate programs, running side by side.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600"/>
              </a:spcBef>
              <a:spcAft>
                <a:spcPts val="0"/>
              </a:spcAft>
              <a:buClr>
                <a:srgbClr val="888888"/>
              </a:buClr>
              <a:buSzPts val="2000"/>
              <a:buNone/>
            </a:pPr>
            <a:r>
              <a:rPr lang="en-US"/>
              <a:t>Functions and the Call Stack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5"/>
          <p:cNvPicPr preferRelativeResize="0"/>
          <p:nvPr/>
        </p:nvPicPr>
        <p:blipFill rotWithShape="1">
          <a:blip r:embed="rId3">
            <a:alphaModFix/>
          </a:blip>
          <a:srcRect/>
          <a:stretch/>
        </p:blipFill>
        <p:spPr>
          <a:xfrm>
            <a:off x="2286000" y="1464786"/>
            <a:ext cx="7620000" cy="5127626"/>
          </a:xfrm>
          <a:prstGeom prst="rect">
            <a:avLst/>
          </a:prstGeom>
          <a:noFill/>
          <a:ln>
            <a:noFill/>
          </a:ln>
        </p:spPr>
      </p:pic>
      <p:sp>
        <p:nvSpPr>
          <p:cNvPr id="77" name="Google Shape;77;p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sz="4400"/>
              <a:t>Stack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83" name="Google Shape;83;p6"/>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89" name="Google Shape;89;p7"/>
          <p:cNvSpPr/>
          <p:nvPr/>
        </p:nvSpPr>
        <p:spPr>
          <a:xfrm>
            <a:off x="930475" y="4061050"/>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geometric_mean at line 12</a:t>
            </a:r>
            <a:endParaRPr/>
          </a:p>
        </p:txBody>
      </p:sp>
      <p:cxnSp>
        <p:nvCxnSpPr>
          <p:cNvPr id="90" name="Google Shape;90;p7"/>
          <p:cNvCxnSpPr>
            <a:stCxn id="89" idx="3"/>
          </p:cNvCxnSpPr>
          <p:nvPr/>
        </p:nvCxnSpPr>
        <p:spPr>
          <a:xfrm rot="10800000" flipH="1">
            <a:off x="4965475" y="3047566"/>
            <a:ext cx="1130400" cy="1370100"/>
          </a:xfrm>
          <a:prstGeom prst="bentConnector2">
            <a:avLst/>
          </a:prstGeom>
          <a:noFill/>
          <a:ln w="12700" cap="flat" cmpd="sng">
            <a:solidFill>
              <a:schemeClr val="dk1"/>
            </a:solidFill>
            <a:prstDash val="solid"/>
            <a:round/>
            <a:headEnd type="none" w="sm" len="sm"/>
            <a:tailEnd type="triangle" w="med" len="med"/>
          </a:ln>
        </p:spPr>
      </p:cxnSp>
      <p:sp>
        <p:nvSpPr>
          <p:cNvPr id="91" name="Google Shape;91;p7"/>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97" name="Google Shape;97;p8"/>
          <p:cNvSpPr/>
          <p:nvPr/>
        </p:nvSpPr>
        <p:spPr>
          <a:xfrm>
            <a:off x="4078500" y="3069929"/>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geometric_mean at line 12</a:t>
            </a:r>
            <a:endParaRPr/>
          </a:p>
        </p:txBody>
      </p:sp>
      <p:sp>
        <p:nvSpPr>
          <p:cNvPr id="98" name="Google Shape;98;p8"/>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104" name="Google Shape;104;p9"/>
          <p:cNvSpPr/>
          <p:nvPr/>
        </p:nvSpPr>
        <p:spPr>
          <a:xfrm>
            <a:off x="930475" y="4594450"/>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200"/>
              <a:buFont typeface="Arial"/>
              <a:buNone/>
            </a:pPr>
            <a:r>
              <a:rPr lang="en-US" sz="2200" b="1">
                <a:solidFill>
                  <a:schemeClr val="dk1"/>
                </a:solidFill>
                <a:latin typeface="Arial"/>
                <a:ea typeface="Arial"/>
                <a:cs typeface="Arial"/>
                <a:sym typeface="Arial"/>
              </a:rPr>
              <a:t>In sqrt at line 8</a:t>
            </a:r>
            <a:endParaRPr/>
          </a:p>
        </p:txBody>
      </p:sp>
      <p:sp>
        <p:nvSpPr>
          <p:cNvPr id="105" name="Google Shape;105;p9"/>
          <p:cNvSpPr/>
          <p:nvPr/>
        </p:nvSpPr>
        <p:spPr>
          <a:xfrm>
            <a:off x="4078500" y="3069929"/>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geometric_mean at line 15</a:t>
            </a:r>
            <a:endParaRPr/>
          </a:p>
        </p:txBody>
      </p:sp>
      <p:cxnSp>
        <p:nvCxnSpPr>
          <p:cNvPr id="106" name="Google Shape;106;p9"/>
          <p:cNvCxnSpPr>
            <a:stCxn id="104" idx="3"/>
            <a:endCxn id="105" idx="2"/>
          </p:cNvCxnSpPr>
          <p:nvPr/>
        </p:nvCxnSpPr>
        <p:spPr>
          <a:xfrm rot="10800000" flipH="1">
            <a:off x="4965475" y="3783166"/>
            <a:ext cx="1130400" cy="1167900"/>
          </a:xfrm>
          <a:prstGeom prst="bentConnector2">
            <a:avLst/>
          </a:prstGeom>
          <a:noFill/>
          <a:ln w="12700" cap="flat" cmpd="sng">
            <a:solidFill>
              <a:schemeClr val="dk1"/>
            </a:solidFill>
            <a:prstDash val="solid"/>
            <a:round/>
            <a:headEnd type="none" w="sm" len="sm"/>
            <a:tailEnd type="triangle" w="med" len="med"/>
          </a:ln>
        </p:spPr>
      </p:cxnSp>
      <p:sp>
        <p:nvSpPr>
          <p:cNvPr id="107" name="Google Shape;107;p9"/>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113" name="Google Shape;113;p10"/>
          <p:cNvSpPr/>
          <p:nvPr/>
        </p:nvSpPr>
        <p:spPr>
          <a:xfrm>
            <a:off x="4078500" y="3805165"/>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200"/>
              <a:buFont typeface="Arial"/>
              <a:buNone/>
            </a:pPr>
            <a:r>
              <a:rPr lang="en-US" sz="2200" b="1">
                <a:solidFill>
                  <a:schemeClr val="dk1"/>
                </a:solidFill>
                <a:latin typeface="Arial"/>
                <a:ea typeface="Arial"/>
                <a:cs typeface="Arial"/>
                <a:sym typeface="Arial"/>
              </a:rPr>
              <a:t>In sqrt at line 8</a:t>
            </a:r>
            <a:endParaRPr/>
          </a:p>
        </p:txBody>
      </p:sp>
      <p:sp>
        <p:nvSpPr>
          <p:cNvPr id="114" name="Google Shape;114;p10"/>
          <p:cNvSpPr/>
          <p:nvPr/>
        </p:nvSpPr>
        <p:spPr>
          <a:xfrm>
            <a:off x="4078500" y="3069929"/>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geometric_mean at line 15</a:t>
            </a:r>
            <a:endParaRPr/>
          </a:p>
        </p:txBody>
      </p:sp>
      <p:sp>
        <p:nvSpPr>
          <p:cNvPr id="115" name="Google Shape;115;p10"/>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121" name="Google Shape;121;p11"/>
          <p:cNvSpPr/>
          <p:nvPr/>
        </p:nvSpPr>
        <p:spPr>
          <a:xfrm>
            <a:off x="7716100" y="4594450"/>
            <a:ext cx="38663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sqrt at line 10</a:t>
            </a:r>
            <a:endParaRPr/>
          </a:p>
        </p:txBody>
      </p:sp>
      <p:sp>
        <p:nvSpPr>
          <p:cNvPr id="122" name="Google Shape;122;p11"/>
          <p:cNvSpPr/>
          <p:nvPr/>
        </p:nvSpPr>
        <p:spPr>
          <a:xfrm>
            <a:off x="4078500" y="3069929"/>
            <a:ext cx="40350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geometric_mean at line 15</a:t>
            </a:r>
            <a:endParaRPr/>
          </a:p>
        </p:txBody>
      </p:sp>
      <p:cxnSp>
        <p:nvCxnSpPr>
          <p:cNvPr id="123" name="Google Shape;123;p11"/>
          <p:cNvCxnSpPr>
            <a:stCxn id="122" idx="2"/>
            <a:endCxn id="121" idx="1"/>
          </p:cNvCxnSpPr>
          <p:nvPr/>
        </p:nvCxnSpPr>
        <p:spPr>
          <a:xfrm rot="-5400000" flipH="1">
            <a:off x="6322050" y="3557111"/>
            <a:ext cx="1167900" cy="1620000"/>
          </a:xfrm>
          <a:prstGeom prst="bentConnector2">
            <a:avLst/>
          </a:prstGeom>
          <a:noFill/>
          <a:ln w="12700" cap="flat" cmpd="sng">
            <a:solidFill>
              <a:schemeClr val="dk1"/>
            </a:solidFill>
            <a:prstDash val="solid"/>
            <a:round/>
            <a:headEnd type="none" w="sm" len="sm"/>
            <a:tailEnd type="triangle" w="med" len="med"/>
          </a:ln>
        </p:spPr>
      </p:cxnSp>
      <p:sp>
        <p:nvSpPr>
          <p:cNvPr id="124" name="Google Shape;124;p11"/>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Call Stack</a:t>
            </a:r>
            <a:endParaRPr/>
          </a:p>
        </p:txBody>
      </p:sp>
      <p:sp>
        <p:nvSpPr>
          <p:cNvPr id="130" name="Google Shape;130;p12"/>
          <p:cNvSpPr/>
          <p:nvPr/>
        </p:nvSpPr>
        <p:spPr>
          <a:xfrm>
            <a:off x="7716100" y="4594450"/>
            <a:ext cx="3866300" cy="713232"/>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geometric_mean at line 15</a:t>
            </a:r>
            <a:endParaRPr/>
          </a:p>
        </p:txBody>
      </p:sp>
      <p:cxnSp>
        <p:nvCxnSpPr>
          <p:cNvPr id="131" name="Google Shape;131;p12"/>
          <p:cNvCxnSpPr>
            <a:endCxn id="130" idx="1"/>
          </p:cNvCxnSpPr>
          <p:nvPr/>
        </p:nvCxnSpPr>
        <p:spPr>
          <a:xfrm rot="-5400000" flipH="1">
            <a:off x="5954350" y="3189316"/>
            <a:ext cx="1903500" cy="1620000"/>
          </a:xfrm>
          <a:prstGeom prst="bentConnector2">
            <a:avLst/>
          </a:prstGeom>
          <a:noFill/>
          <a:ln w="12700" cap="flat" cmpd="sng">
            <a:solidFill>
              <a:schemeClr val="dk1"/>
            </a:solidFill>
            <a:prstDash val="solid"/>
            <a:round/>
            <a:headEnd type="none" w="sm" len="sm"/>
            <a:tailEnd type="triangle" w="med" len="med"/>
          </a:ln>
        </p:spPr>
      </p:cxnSp>
      <p:sp>
        <p:nvSpPr>
          <p:cNvPr id="132" name="Google Shape;132;p12"/>
          <p:cNvSpPr/>
          <p:nvPr/>
        </p:nvSpPr>
        <p:spPr>
          <a:xfrm>
            <a:off x="4078500" y="2334375"/>
            <a:ext cx="4035000" cy="716700"/>
          </a:xfrm>
          <a:prstGeom prst="rect">
            <a:avLst/>
          </a:prstGeom>
          <a:solidFill>
            <a:srgbClr val="FFE19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In Main at line 25</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Widescreen</PresentationFormat>
  <Paragraphs>57</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1_Office Theme</vt:lpstr>
      <vt:lpstr>Functions and the Call Stack</vt:lpstr>
      <vt:lpstr>Stack</vt:lpstr>
      <vt:lpstr>Call Stack</vt:lpstr>
      <vt:lpstr>Call Stack</vt:lpstr>
      <vt:lpstr>Call Stack</vt:lpstr>
      <vt:lpstr>Call Stack</vt:lpstr>
      <vt:lpstr>Call Stack</vt:lpstr>
      <vt:lpstr>Call Stack</vt:lpstr>
      <vt:lpstr>Call Stack</vt:lpstr>
      <vt:lpstr>Call Stack</vt:lpstr>
      <vt:lpstr>Hint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the Call Stack</dc:title>
  <dc:creator>Administrator</dc:creator>
  <cp:lastModifiedBy>Rob</cp:lastModifiedBy>
  <cp:revision>1</cp:revision>
  <dcterms:created xsi:type="dcterms:W3CDTF">2016-03-21T14:12:59Z</dcterms:created>
  <dcterms:modified xsi:type="dcterms:W3CDTF">2021-12-20T04:16:34Z</dcterms:modified>
</cp:coreProperties>
</file>