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jZoPOTAi3Nun+g+ZyAa5wHeO8L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8621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170" name="Google Shape;17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6158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Here’s a depiction of what happens when we call a function with one parameter.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We start in the main program (so there’s one stack frame) and we create a global variable, </a:t>
            </a:r>
            <a:r>
              <a:rPr lang="en-US" i="1"/>
              <a:t>x</a:t>
            </a:r>
            <a:r>
              <a:rPr lang="en-US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177" name="Google Shape;17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562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Next, we have our function call add_one(x).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The global variable x is our argument.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We create a new stack frame, and a new local namespace.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Our parameter in the function add_one is also called x - we could name this anything but for this demonstration we named it x also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The add_one() function variable x becomes a local variable, and we bind it to the object being passed in.</a:t>
            </a:r>
            <a:endParaRPr/>
          </a:p>
        </p:txBody>
      </p:sp>
      <p:sp>
        <p:nvSpPr>
          <p:cNvPr id="192" name="Google Shape;192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6153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In the function add_one(), we add 1 to our local x - because ints are immutable Python makes a new object and puts in the number 4 (x +1)</a:t>
            </a:r>
            <a:endParaRPr/>
          </a:p>
        </p:txBody>
      </p:sp>
      <p:sp>
        <p:nvSpPr>
          <p:cNvPr id="213" name="Google Shape;213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4834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466be82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e466be82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When the add_one() function returns x, the variable result is assigned to the object 4 in the global namespace.</a:t>
            </a:r>
            <a:endParaRPr/>
          </a:p>
        </p:txBody>
      </p:sp>
      <p:sp>
        <p:nvSpPr>
          <p:cNvPr id="237" name="Google Shape;237;ge466be827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8348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3873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/>
              <a:t>It prevents a function from accidentally altering variables in other parts of the program.</a:t>
            </a:r>
            <a:endParaRPr/>
          </a:p>
          <a:p>
            <a:pPr marL="740664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For example you may call the same function in a few spots in your program or recusively</a:t>
            </a:r>
            <a:endParaRPr/>
          </a:p>
          <a:p>
            <a:pPr marL="514350" lvl="0" indent="-3873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/>
              <a:t>It reduces need for coordination when different functions are written by different programmers.</a:t>
            </a:r>
            <a:endParaRPr/>
          </a:p>
          <a:p>
            <a:pPr marL="514350" lvl="0" indent="-3873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/>
              <a:t>Short, applicable variable names can be reused.</a:t>
            </a:r>
            <a:endParaRPr/>
          </a:p>
          <a:p>
            <a:pPr marL="514350" lvl="0" indent="-3873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/>
              <a:t>The effects of a function are limited to the parameters it takes, making it easier to understand.</a:t>
            </a:r>
            <a:endParaRPr/>
          </a:p>
        </p:txBody>
      </p:sp>
      <p:sp>
        <p:nvSpPr>
          <p:cNvPr id="262" name="Google Shape;26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0398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68" name="Google Shape;26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6008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6"/>
          <p:cNvSpPr txBox="1">
            <a:spLocks noGrp="1"/>
          </p:cNvSpPr>
          <p:nvPr>
            <p:ph type="ctrTitle"/>
          </p:nvPr>
        </p:nvSpPr>
        <p:spPr>
          <a:xfrm>
            <a:off x="914400" y="1828800"/>
            <a:ext cx="10363200" cy="900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" name="Google Shape;16;p26"/>
          <p:cNvCxnSpPr/>
          <p:nvPr/>
        </p:nvCxnSpPr>
        <p:spPr>
          <a:xfrm>
            <a:off x="914400" y="2819400"/>
            <a:ext cx="103632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26"/>
          <p:cNvSpPr txBox="1">
            <a:spLocks noGrp="1"/>
          </p:cNvSpPr>
          <p:nvPr>
            <p:ph type="subTitle" idx="1"/>
          </p:nvPr>
        </p:nvSpPr>
        <p:spPr>
          <a:xfrm>
            <a:off x="914400" y="2895600"/>
            <a:ext cx="10363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ith Horizontal Rule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7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" name="Google Shape;20;p27"/>
          <p:cNvCxnSpPr/>
          <p:nvPr/>
        </p:nvCxnSpPr>
        <p:spPr>
          <a:xfrm>
            <a:off x="609600" y="1293970"/>
            <a:ext cx="109728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963084" y="2057401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23" name="Google Shape;23;p28"/>
          <p:cNvCxnSpPr/>
          <p:nvPr/>
        </p:nvCxnSpPr>
        <p:spPr>
          <a:xfrm>
            <a:off x="963084" y="3557587"/>
            <a:ext cx="103632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28"/>
          <p:cNvSpPr txBox="1"/>
          <p:nvPr/>
        </p:nvSpPr>
        <p:spPr>
          <a:xfrm>
            <a:off x="963084" y="3557587"/>
            <a:ext cx="103632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7" name="Google Shape;27;p29"/>
          <p:cNvCxnSpPr/>
          <p:nvPr/>
        </p:nvCxnSpPr>
        <p:spPr>
          <a:xfrm>
            <a:off x="609600" y="1293970"/>
            <a:ext cx="109728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" name="Google Shape;28;p2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/>
            </a:lvl1pPr>
            <a:lvl2pPr marL="914400" lvl="1" indent="-406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2pPr>
            <a:lvl3pPr marL="1371600" lvl="2" indent="-381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lvl3pPr>
            <a:lvl4pPr marL="1828800" lvl="3" indent="-355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32" name="Google Shape;32;p30"/>
          <p:cNvCxnSpPr/>
          <p:nvPr/>
        </p:nvCxnSpPr>
        <p:spPr>
          <a:xfrm>
            <a:off x="963084" y="4406900"/>
            <a:ext cx="103632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2pPr>
            <a:lvl3pPr marL="1371600" lvl="2" indent="-381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2pPr>
            <a:lvl3pPr marL="1371600" lvl="2" indent="-381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cxnSp>
        <p:nvCxnSpPr>
          <p:cNvPr id="37" name="Google Shape;37;p31"/>
          <p:cNvCxnSpPr/>
          <p:nvPr/>
        </p:nvCxnSpPr>
        <p:spPr>
          <a:xfrm>
            <a:off x="609600" y="1293970"/>
            <a:ext cx="109728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body" idx="2"/>
          </p:nvPr>
        </p:nvSpPr>
        <p:spPr>
          <a:xfrm>
            <a:off x="609600" y="2373312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body" idx="4"/>
          </p:nvPr>
        </p:nvSpPr>
        <p:spPr>
          <a:xfrm>
            <a:off x="6193368" y="2373312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cxnSp>
        <p:nvCxnSpPr>
          <p:cNvPr id="44" name="Google Shape;44;p32"/>
          <p:cNvCxnSpPr/>
          <p:nvPr/>
        </p:nvCxnSpPr>
        <p:spPr>
          <a:xfrm>
            <a:off x="609600" y="1293970"/>
            <a:ext cx="109728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5"/>
          <p:cNvSpPr/>
          <p:nvPr/>
        </p:nvSpPr>
        <p:spPr>
          <a:xfrm>
            <a:off x="0" y="6779932"/>
            <a:ext cx="12192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ctrTitle"/>
          </p:nvPr>
        </p:nvSpPr>
        <p:spPr>
          <a:xfrm>
            <a:off x="914400" y="1828800"/>
            <a:ext cx="10363200" cy="900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Namespaces in Detail</a:t>
            </a:r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subTitle" idx="1"/>
          </p:nvPr>
        </p:nvSpPr>
        <p:spPr>
          <a:xfrm>
            <a:off x="914400" y="2895600"/>
            <a:ext cx="10363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/>
          <p:nvPr/>
        </p:nvSpPr>
        <p:spPr>
          <a:xfrm>
            <a:off x="7920664" y="2572551"/>
            <a:ext cx="2915677" cy="1292840"/>
          </a:xfrm>
          <a:prstGeom prst="roundRect">
            <a:avLst>
              <a:gd name="adj" fmla="val 5365"/>
            </a:avLst>
          </a:prstGeom>
          <a:solidFill>
            <a:srgbClr val="7EAE7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Space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The Local Namespace</a:t>
            </a:r>
            <a:endParaRPr/>
          </a:p>
        </p:txBody>
      </p:sp>
      <p:grpSp>
        <p:nvGrpSpPr>
          <p:cNvPr id="181" name="Google Shape;181;p20"/>
          <p:cNvGrpSpPr/>
          <p:nvPr/>
        </p:nvGrpSpPr>
        <p:grpSpPr>
          <a:xfrm>
            <a:off x="1355660" y="1600202"/>
            <a:ext cx="2915676" cy="2265187"/>
            <a:chOff x="4648202" y="1123448"/>
            <a:chExt cx="3200400" cy="2486389"/>
          </a:xfrm>
        </p:grpSpPr>
        <p:sp>
          <p:nvSpPr>
            <p:cNvPr id="182" name="Google Shape;182;p20"/>
            <p:cNvSpPr/>
            <p:nvPr/>
          </p:nvSpPr>
          <p:spPr>
            <a:xfrm>
              <a:off x="4648202" y="1123448"/>
              <a:ext cx="3200400" cy="2486389"/>
            </a:xfrm>
            <a:prstGeom prst="roundRect">
              <a:avLst>
                <a:gd name="adj" fmla="val 5365"/>
              </a:avLst>
            </a:pr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</a:rPr>
                <a:t>In main</a:t>
              </a: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()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x=3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4838704" y="2247899"/>
              <a:ext cx="2819396" cy="1181101"/>
            </a:xfrm>
            <a:prstGeom prst="roundRect">
              <a:avLst>
                <a:gd name="adj" fmla="val 5365"/>
              </a:avLst>
            </a:prstGeom>
            <a:solidFill>
              <a:srgbClr val="7EAE7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Global Namespace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5200654" y="2838449"/>
              <a:ext cx="2095496" cy="461894"/>
            </a:xfrm>
            <a:prstGeom prst="roundRect">
              <a:avLst>
                <a:gd name="adj" fmla="val 536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p20"/>
          <p:cNvSpPr/>
          <p:nvPr/>
        </p:nvSpPr>
        <p:spPr>
          <a:xfrm>
            <a:off x="8423967" y="3160490"/>
            <a:ext cx="1909070" cy="420802"/>
          </a:xfrm>
          <a:prstGeom prst="roundRect">
            <a:avLst>
              <a:gd name="adj" fmla="val 536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Google Shape;186;p20"/>
          <p:cNvCxnSpPr>
            <a:stCxn id="185" idx="2"/>
            <a:endCxn id="187" idx="0"/>
          </p:cNvCxnSpPr>
          <p:nvPr/>
        </p:nvCxnSpPr>
        <p:spPr>
          <a:xfrm>
            <a:off x="9378502" y="3581292"/>
            <a:ext cx="0" cy="646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7" name="Google Shape;187;p20"/>
          <p:cNvSpPr txBox="1"/>
          <p:nvPr/>
        </p:nvSpPr>
        <p:spPr>
          <a:xfrm>
            <a:off x="9009309" y="4227607"/>
            <a:ext cx="73838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20"/>
          <p:cNvCxnSpPr>
            <a:stCxn id="184" idx="3"/>
            <a:endCxn id="185" idx="1"/>
          </p:cNvCxnSpPr>
          <p:nvPr/>
        </p:nvCxnSpPr>
        <p:spPr>
          <a:xfrm rot="10800000" flipH="1">
            <a:off x="3768033" y="3370928"/>
            <a:ext cx="4656000" cy="210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1"/>
          <p:cNvGrpSpPr/>
          <p:nvPr/>
        </p:nvGrpSpPr>
        <p:grpSpPr>
          <a:xfrm>
            <a:off x="7920664" y="2572551"/>
            <a:ext cx="2915677" cy="2116680"/>
            <a:chOff x="7920664" y="2572551"/>
            <a:chExt cx="2915677" cy="2116680"/>
          </a:xfrm>
        </p:grpSpPr>
        <p:sp>
          <p:nvSpPr>
            <p:cNvPr id="195" name="Google Shape;195;p21"/>
            <p:cNvSpPr txBox="1"/>
            <p:nvPr/>
          </p:nvSpPr>
          <p:spPr>
            <a:xfrm>
              <a:off x="9009309" y="4227607"/>
              <a:ext cx="738386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7920664" y="2572551"/>
              <a:ext cx="2915677" cy="1292840"/>
            </a:xfrm>
            <a:prstGeom prst="roundRect">
              <a:avLst>
                <a:gd name="adj" fmla="val 5365"/>
              </a:avLst>
            </a:prstGeom>
            <a:solidFill>
              <a:srgbClr val="7EAE7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Object Space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8423967" y="3160489"/>
              <a:ext cx="1909071" cy="420802"/>
            </a:xfrm>
            <a:prstGeom prst="roundRect">
              <a:avLst>
                <a:gd name="adj" fmla="val 536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8" name="Google Shape;198;p21"/>
            <p:cNvCxnSpPr>
              <a:endCxn id="195" idx="0"/>
            </p:cNvCxnSpPr>
            <p:nvPr/>
          </p:nvCxnSpPr>
          <p:spPr>
            <a:xfrm>
              <a:off x="9378502" y="3581407"/>
              <a:ext cx="0" cy="646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99" name="Google Shape;199;p21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The Local Namespace</a:t>
            </a:r>
            <a:endParaRPr/>
          </a:p>
        </p:txBody>
      </p:sp>
      <p:grpSp>
        <p:nvGrpSpPr>
          <p:cNvPr id="200" name="Google Shape;200;p21"/>
          <p:cNvGrpSpPr/>
          <p:nvPr/>
        </p:nvGrpSpPr>
        <p:grpSpPr>
          <a:xfrm>
            <a:off x="1361970" y="3973590"/>
            <a:ext cx="2915677" cy="2265188"/>
            <a:chOff x="4648202" y="1123448"/>
            <a:chExt cx="3200400" cy="2486389"/>
          </a:xfrm>
        </p:grpSpPr>
        <p:sp>
          <p:nvSpPr>
            <p:cNvPr id="201" name="Google Shape;201;p21"/>
            <p:cNvSpPr/>
            <p:nvPr/>
          </p:nvSpPr>
          <p:spPr>
            <a:xfrm>
              <a:off x="4648202" y="1123448"/>
              <a:ext cx="3200400" cy="2486389"/>
            </a:xfrm>
            <a:prstGeom prst="roundRect">
              <a:avLst>
                <a:gd name="adj" fmla="val 5365"/>
              </a:avLst>
            </a:pr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 add_one()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4838704" y="2247899"/>
              <a:ext cx="2819396" cy="1181101"/>
            </a:xfrm>
            <a:prstGeom prst="roundRect">
              <a:avLst>
                <a:gd name="adj" fmla="val 5365"/>
              </a:avLst>
            </a:prstGeom>
            <a:solidFill>
              <a:srgbClr val="7EAE7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Local Namespace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5200654" y="2838449"/>
              <a:ext cx="2095496" cy="461894"/>
            </a:xfrm>
            <a:prstGeom prst="roundRect">
              <a:avLst>
                <a:gd name="adj" fmla="val 536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</a:rPr>
                <a:t>x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" name="Google Shape;204;p21"/>
          <p:cNvGrpSpPr/>
          <p:nvPr/>
        </p:nvGrpSpPr>
        <p:grpSpPr>
          <a:xfrm>
            <a:off x="1355659" y="1600202"/>
            <a:ext cx="2915677" cy="2265188"/>
            <a:chOff x="4648202" y="1123448"/>
            <a:chExt cx="3200400" cy="2486389"/>
          </a:xfrm>
        </p:grpSpPr>
        <p:sp>
          <p:nvSpPr>
            <p:cNvPr id="205" name="Google Shape;205;p21"/>
            <p:cNvSpPr/>
            <p:nvPr/>
          </p:nvSpPr>
          <p:spPr>
            <a:xfrm>
              <a:off x="4648202" y="1123448"/>
              <a:ext cx="3200400" cy="2486389"/>
            </a:xfrm>
            <a:prstGeom prst="roundRect">
              <a:avLst>
                <a:gd name="adj" fmla="val 5365"/>
              </a:avLst>
            </a:pr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</a:rPr>
                <a:t>In main</a:t>
              </a: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()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result=add_one(x)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4838704" y="2247899"/>
              <a:ext cx="2819396" cy="1181101"/>
            </a:xfrm>
            <a:prstGeom prst="roundRect">
              <a:avLst>
                <a:gd name="adj" fmla="val 5365"/>
              </a:avLst>
            </a:prstGeom>
            <a:solidFill>
              <a:srgbClr val="7EAE7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Global Namespace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5200654" y="2838449"/>
              <a:ext cx="2095496" cy="461894"/>
            </a:xfrm>
            <a:prstGeom prst="roundRect">
              <a:avLst>
                <a:gd name="adj" fmla="val 536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8" name="Google Shape;208;p21"/>
          <p:cNvCxnSpPr>
            <a:stCxn id="207" idx="3"/>
          </p:cNvCxnSpPr>
          <p:nvPr/>
        </p:nvCxnSpPr>
        <p:spPr>
          <a:xfrm rot="10800000" flipH="1">
            <a:off x="3768033" y="3370929"/>
            <a:ext cx="4655700" cy="210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9" name="Google Shape;209;p21"/>
          <p:cNvCxnSpPr>
            <a:stCxn id="203" idx="3"/>
          </p:cNvCxnSpPr>
          <p:nvPr/>
        </p:nvCxnSpPr>
        <p:spPr>
          <a:xfrm rot="10800000" flipH="1">
            <a:off x="3774344" y="3403417"/>
            <a:ext cx="4643400" cy="234300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The Local Namespace</a:t>
            </a:r>
            <a:endParaRPr/>
          </a:p>
        </p:txBody>
      </p:sp>
      <p:sp>
        <p:nvSpPr>
          <p:cNvPr id="216" name="Google Shape;216;p22"/>
          <p:cNvSpPr txBox="1"/>
          <p:nvPr/>
        </p:nvSpPr>
        <p:spPr>
          <a:xfrm>
            <a:off x="10841544" y="3151062"/>
            <a:ext cx="81049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" name="Google Shape;217;p22"/>
          <p:cNvGrpSpPr/>
          <p:nvPr/>
        </p:nvGrpSpPr>
        <p:grpSpPr>
          <a:xfrm>
            <a:off x="1361970" y="3973590"/>
            <a:ext cx="2915677" cy="2265188"/>
            <a:chOff x="4648202" y="1123448"/>
            <a:chExt cx="3200400" cy="2486389"/>
          </a:xfrm>
        </p:grpSpPr>
        <p:sp>
          <p:nvSpPr>
            <p:cNvPr id="218" name="Google Shape;218;p22"/>
            <p:cNvSpPr/>
            <p:nvPr/>
          </p:nvSpPr>
          <p:spPr>
            <a:xfrm>
              <a:off x="4648202" y="1123448"/>
              <a:ext cx="3200400" cy="2486389"/>
            </a:xfrm>
            <a:prstGeom prst="roundRect">
              <a:avLst>
                <a:gd name="adj" fmla="val 5365"/>
              </a:avLst>
            </a:pr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 add_one()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 = x + 1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4838704" y="2247899"/>
              <a:ext cx="2819396" cy="1181101"/>
            </a:xfrm>
            <a:prstGeom prst="roundRect">
              <a:avLst>
                <a:gd name="adj" fmla="val 5365"/>
              </a:avLst>
            </a:prstGeom>
            <a:solidFill>
              <a:srgbClr val="7EAE7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Local Namespace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5200654" y="2838449"/>
              <a:ext cx="2095496" cy="461894"/>
            </a:xfrm>
            <a:prstGeom prst="roundRect">
              <a:avLst>
                <a:gd name="adj" fmla="val 536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</a:rPr>
                <a:t>x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" name="Google Shape;221;p22"/>
          <p:cNvGrpSpPr/>
          <p:nvPr/>
        </p:nvGrpSpPr>
        <p:grpSpPr>
          <a:xfrm>
            <a:off x="1355659" y="1600201"/>
            <a:ext cx="2915677" cy="2265188"/>
            <a:chOff x="4648202" y="1123448"/>
            <a:chExt cx="3200400" cy="2486389"/>
          </a:xfrm>
        </p:grpSpPr>
        <p:sp>
          <p:nvSpPr>
            <p:cNvPr id="222" name="Google Shape;222;p22"/>
            <p:cNvSpPr/>
            <p:nvPr/>
          </p:nvSpPr>
          <p:spPr>
            <a:xfrm>
              <a:off x="4648202" y="1123448"/>
              <a:ext cx="3200400" cy="2486389"/>
            </a:xfrm>
            <a:prstGeom prst="roundRect">
              <a:avLst>
                <a:gd name="adj" fmla="val 5365"/>
              </a:avLst>
            </a:pr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 </a:t>
              </a:r>
              <a:r>
                <a:rPr lang="en-US" sz="2400">
                  <a:solidFill>
                    <a:schemeClr val="dk1"/>
                  </a:solidFill>
                </a:rPr>
                <a:t>main</a:t>
              </a: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()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result=add_one(x)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4838704" y="2247899"/>
              <a:ext cx="2819396" cy="1181101"/>
            </a:xfrm>
            <a:prstGeom prst="roundRect">
              <a:avLst>
                <a:gd name="adj" fmla="val 5365"/>
              </a:avLst>
            </a:prstGeom>
            <a:solidFill>
              <a:srgbClr val="7EAE7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Global Namespace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5200654" y="2838449"/>
              <a:ext cx="2095496" cy="461894"/>
            </a:xfrm>
            <a:prstGeom prst="roundRect">
              <a:avLst>
                <a:gd name="adj" fmla="val 536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225;p22"/>
          <p:cNvGrpSpPr/>
          <p:nvPr/>
        </p:nvGrpSpPr>
        <p:grpSpPr>
          <a:xfrm>
            <a:off x="7920664" y="2572550"/>
            <a:ext cx="2915677" cy="1655057"/>
            <a:chOff x="8977745" y="4724401"/>
            <a:chExt cx="3200400" cy="1816677"/>
          </a:xfrm>
        </p:grpSpPr>
        <p:sp>
          <p:nvSpPr>
            <p:cNvPr id="226" name="Google Shape;226;p22"/>
            <p:cNvSpPr/>
            <p:nvPr/>
          </p:nvSpPr>
          <p:spPr>
            <a:xfrm>
              <a:off x="8977745" y="4724401"/>
              <a:ext cx="3200400" cy="1816677"/>
            </a:xfrm>
            <a:prstGeom prst="roundRect">
              <a:avLst>
                <a:gd name="adj" fmla="val 5365"/>
              </a:avLst>
            </a:prstGeom>
            <a:solidFill>
              <a:srgbClr val="7EAE7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Object Space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9530197" y="5369754"/>
              <a:ext cx="2095496" cy="461894"/>
            </a:xfrm>
            <a:prstGeom prst="roundRect">
              <a:avLst>
                <a:gd name="adj" fmla="val 536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8" name="Google Shape;228;p22"/>
          <p:cNvCxnSpPr>
            <a:stCxn id="227" idx="2"/>
            <a:endCxn id="229" idx="0"/>
          </p:cNvCxnSpPr>
          <p:nvPr/>
        </p:nvCxnSpPr>
        <p:spPr>
          <a:xfrm>
            <a:off x="9378502" y="3581291"/>
            <a:ext cx="0" cy="996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9" name="Google Shape;229;p22"/>
          <p:cNvSpPr txBox="1"/>
          <p:nvPr/>
        </p:nvSpPr>
        <p:spPr>
          <a:xfrm>
            <a:off x="9009309" y="4577411"/>
            <a:ext cx="73838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22"/>
          <p:cNvCxnSpPr>
            <a:stCxn id="224" idx="3"/>
            <a:endCxn id="227" idx="1"/>
          </p:cNvCxnSpPr>
          <p:nvPr/>
        </p:nvCxnSpPr>
        <p:spPr>
          <a:xfrm rot="10800000" flipH="1">
            <a:off x="3768033" y="3370928"/>
            <a:ext cx="4656000" cy="210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1" name="Google Shape;231;p22"/>
          <p:cNvCxnSpPr>
            <a:stCxn id="220" idx="3"/>
            <a:endCxn id="232" idx="1"/>
          </p:cNvCxnSpPr>
          <p:nvPr/>
        </p:nvCxnSpPr>
        <p:spPr>
          <a:xfrm rot="10800000" flipH="1">
            <a:off x="3774344" y="3891517"/>
            <a:ext cx="4649700" cy="185490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2" name="Google Shape;232;p22"/>
          <p:cNvSpPr/>
          <p:nvPr/>
        </p:nvSpPr>
        <p:spPr>
          <a:xfrm>
            <a:off x="8423967" y="3681119"/>
            <a:ext cx="1909071" cy="420802"/>
          </a:xfrm>
          <a:prstGeom prst="roundRect">
            <a:avLst>
              <a:gd name="adj" fmla="val 536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p22"/>
          <p:cNvCxnSpPr/>
          <p:nvPr/>
        </p:nvCxnSpPr>
        <p:spPr>
          <a:xfrm>
            <a:off x="10339389" y="3370541"/>
            <a:ext cx="607800" cy="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466be8273_0_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The Local Namespace</a:t>
            </a:r>
            <a:endParaRPr/>
          </a:p>
        </p:txBody>
      </p:sp>
      <p:sp>
        <p:nvSpPr>
          <p:cNvPr id="240" name="Google Shape;240;ge466be8273_0_0"/>
          <p:cNvSpPr txBox="1"/>
          <p:nvPr/>
        </p:nvSpPr>
        <p:spPr>
          <a:xfrm>
            <a:off x="10841544" y="3151062"/>
            <a:ext cx="81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" name="Google Shape;241;ge466be8273_0_0"/>
          <p:cNvGrpSpPr/>
          <p:nvPr/>
        </p:nvGrpSpPr>
        <p:grpSpPr>
          <a:xfrm>
            <a:off x="1355494" y="4227500"/>
            <a:ext cx="2915564" cy="2265110"/>
            <a:chOff x="4648202" y="1123448"/>
            <a:chExt cx="3200400" cy="2486400"/>
          </a:xfrm>
        </p:grpSpPr>
        <p:sp>
          <p:nvSpPr>
            <p:cNvPr id="242" name="Google Shape;242;ge466be8273_0_0"/>
            <p:cNvSpPr/>
            <p:nvPr/>
          </p:nvSpPr>
          <p:spPr>
            <a:xfrm>
              <a:off x="4648202" y="1123448"/>
              <a:ext cx="3200400" cy="2486400"/>
            </a:xfrm>
            <a:prstGeom prst="roundRect">
              <a:avLst>
                <a:gd name="adj" fmla="val 5365"/>
              </a:avLst>
            </a:pr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 add_one()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</a:rPr>
                <a:t>return x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ge466be8273_0_0"/>
            <p:cNvSpPr/>
            <p:nvPr/>
          </p:nvSpPr>
          <p:spPr>
            <a:xfrm>
              <a:off x="4838704" y="2247899"/>
              <a:ext cx="2819400" cy="1181100"/>
            </a:xfrm>
            <a:prstGeom prst="roundRect">
              <a:avLst>
                <a:gd name="adj" fmla="val 5365"/>
              </a:avLst>
            </a:prstGeom>
            <a:solidFill>
              <a:srgbClr val="7EAE7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Local Namespace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ge466be8273_0_0"/>
            <p:cNvSpPr/>
            <p:nvPr/>
          </p:nvSpPr>
          <p:spPr>
            <a:xfrm>
              <a:off x="5200654" y="2838449"/>
              <a:ext cx="2095500" cy="462000"/>
            </a:xfrm>
            <a:prstGeom prst="roundRect">
              <a:avLst>
                <a:gd name="adj" fmla="val 536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</a:rPr>
                <a:t>x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" name="Google Shape;245;ge466be8273_0_0"/>
          <p:cNvGrpSpPr/>
          <p:nvPr/>
        </p:nvGrpSpPr>
        <p:grpSpPr>
          <a:xfrm>
            <a:off x="1355521" y="1540076"/>
            <a:ext cx="2915564" cy="2495600"/>
            <a:chOff x="4648202" y="1123448"/>
            <a:chExt cx="3200400" cy="2486400"/>
          </a:xfrm>
        </p:grpSpPr>
        <p:sp>
          <p:nvSpPr>
            <p:cNvPr id="246" name="Google Shape;246;ge466be8273_0_0"/>
            <p:cNvSpPr/>
            <p:nvPr/>
          </p:nvSpPr>
          <p:spPr>
            <a:xfrm>
              <a:off x="4648202" y="1123448"/>
              <a:ext cx="3200400" cy="2486400"/>
            </a:xfrm>
            <a:prstGeom prst="roundRect">
              <a:avLst>
                <a:gd name="adj" fmla="val 5365"/>
              </a:avLst>
            </a:pr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 </a:t>
              </a:r>
              <a:r>
                <a:rPr lang="en-US" sz="2400">
                  <a:solidFill>
                    <a:schemeClr val="dk1"/>
                  </a:solidFill>
                </a:rPr>
                <a:t>main</a:t>
              </a: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()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result=add_one(x)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e466be8273_0_0"/>
            <p:cNvSpPr/>
            <p:nvPr/>
          </p:nvSpPr>
          <p:spPr>
            <a:xfrm>
              <a:off x="4838712" y="2049548"/>
              <a:ext cx="2819400" cy="1424100"/>
            </a:xfrm>
            <a:prstGeom prst="roundRect">
              <a:avLst>
                <a:gd name="adj" fmla="val 5365"/>
              </a:avLst>
            </a:prstGeom>
            <a:solidFill>
              <a:srgbClr val="7EAE7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Global Namespace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e466be8273_0_0"/>
            <p:cNvSpPr/>
            <p:nvPr/>
          </p:nvSpPr>
          <p:spPr>
            <a:xfrm>
              <a:off x="5200668" y="2485170"/>
              <a:ext cx="2095500" cy="462000"/>
            </a:xfrm>
            <a:prstGeom prst="roundRect">
              <a:avLst>
                <a:gd name="adj" fmla="val 536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Google Shape;249;ge466be8273_0_0"/>
          <p:cNvGrpSpPr/>
          <p:nvPr/>
        </p:nvGrpSpPr>
        <p:grpSpPr>
          <a:xfrm>
            <a:off x="7920348" y="2572383"/>
            <a:ext cx="2915564" cy="1655105"/>
            <a:chOff x="8977745" y="4724401"/>
            <a:chExt cx="3200400" cy="1816800"/>
          </a:xfrm>
        </p:grpSpPr>
        <p:sp>
          <p:nvSpPr>
            <p:cNvPr id="250" name="Google Shape;250;ge466be8273_0_0"/>
            <p:cNvSpPr/>
            <p:nvPr/>
          </p:nvSpPr>
          <p:spPr>
            <a:xfrm>
              <a:off x="8977745" y="4724401"/>
              <a:ext cx="3200400" cy="1816800"/>
            </a:xfrm>
            <a:prstGeom prst="roundRect">
              <a:avLst>
                <a:gd name="adj" fmla="val 5365"/>
              </a:avLst>
            </a:prstGeom>
            <a:solidFill>
              <a:srgbClr val="7EAE7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Object Space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e466be8273_0_0"/>
            <p:cNvSpPr/>
            <p:nvPr/>
          </p:nvSpPr>
          <p:spPr>
            <a:xfrm>
              <a:off x="9530197" y="5369754"/>
              <a:ext cx="2095500" cy="462000"/>
            </a:xfrm>
            <a:prstGeom prst="roundRect">
              <a:avLst>
                <a:gd name="adj" fmla="val 536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52" name="Google Shape;252;ge466be8273_0_0"/>
          <p:cNvCxnSpPr>
            <a:stCxn id="251" idx="2"/>
            <a:endCxn id="253" idx="0"/>
          </p:cNvCxnSpPr>
          <p:nvPr/>
        </p:nvCxnSpPr>
        <p:spPr>
          <a:xfrm>
            <a:off x="9378132" y="3581181"/>
            <a:ext cx="300" cy="996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3" name="Google Shape;253;ge466be8273_0_0"/>
          <p:cNvSpPr txBox="1"/>
          <p:nvPr/>
        </p:nvSpPr>
        <p:spPr>
          <a:xfrm>
            <a:off x="9009309" y="4577411"/>
            <a:ext cx="73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4" name="Google Shape;254;ge466be8273_0_0"/>
          <p:cNvCxnSpPr>
            <a:stCxn id="248" idx="3"/>
            <a:endCxn id="251" idx="1"/>
          </p:cNvCxnSpPr>
          <p:nvPr/>
        </p:nvCxnSpPr>
        <p:spPr>
          <a:xfrm>
            <a:off x="3767818" y="3138691"/>
            <a:ext cx="4655700" cy="23190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5" name="Google Shape;255;ge466be8273_0_0"/>
          <p:cNvCxnSpPr>
            <a:stCxn id="244" idx="3"/>
            <a:endCxn id="256" idx="1"/>
          </p:cNvCxnSpPr>
          <p:nvPr/>
        </p:nvCxnSpPr>
        <p:spPr>
          <a:xfrm rot="10800000" flipH="1">
            <a:off x="3767778" y="3891607"/>
            <a:ext cx="4656300" cy="210870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6" name="Google Shape;256;ge466be8273_0_0"/>
          <p:cNvSpPr/>
          <p:nvPr/>
        </p:nvSpPr>
        <p:spPr>
          <a:xfrm>
            <a:off x="8423967" y="3681119"/>
            <a:ext cx="1909200" cy="420900"/>
          </a:xfrm>
          <a:prstGeom prst="roundRect">
            <a:avLst>
              <a:gd name="adj" fmla="val 536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" name="Google Shape;257;ge466be8273_0_0"/>
          <p:cNvCxnSpPr/>
          <p:nvPr/>
        </p:nvCxnSpPr>
        <p:spPr>
          <a:xfrm>
            <a:off x="10339389" y="3370541"/>
            <a:ext cx="607800" cy="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8" name="Google Shape;258;ge466be8273_0_0"/>
          <p:cNvSpPr/>
          <p:nvPr/>
        </p:nvSpPr>
        <p:spPr>
          <a:xfrm>
            <a:off x="1858815" y="3370541"/>
            <a:ext cx="1908900" cy="420900"/>
          </a:xfrm>
          <a:prstGeom prst="roundRect">
            <a:avLst>
              <a:gd name="adj" fmla="val 536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result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ge466be8273_0_0"/>
          <p:cNvCxnSpPr>
            <a:stCxn id="258" idx="3"/>
            <a:endCxn id="256" idx="1"/>
          </p:cNvCxnSpPr>
          <p:nvPr/>
        </p:nvCxnSpPr>
        <p:spPr>
          <a:xfrm>
            <a:off x="3767715" y="3580991"/>
            <a:ext cx="4656300" cy="31050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Why Does Each Function Get a Namespace?</a:t>
            </a:r>
            <a:endParaRPr/>
          </a:p>
        </p:txBody>
      </p:sp>
      <p:sp>
        <p:nvSpPr>
          <p:cNvPr id="265" name="Google Shape;265;p2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/>
              <a:t>It prevents a function from accidentally altering variables in other parts of the program.</a:t>
            </a:r>
            <a:endParaRPr/>
          </a:p>
          <a:p>
            <a:pPr marL="514350" lvl="0" indent="-5143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/>
              <a:t>It reduces need for coordination when different functions are written by different programmers.</a:t>
            </a:r>
            <a:endParaRPr/>
          </a:p>
          <a:p>
            <a:pPr marL="514350" lvl="0" indent="-5143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/>
              <a:t>Short, applicable variable names can be reused.</a:t>
            </a:r>
            <a:endParaRPr/>
          </a:p>
          <a:p>
            <a:pPr marL="514350" lvl="0" indent="-5143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/>
              <a:t>The effects of a function are limited to the parameters it takes, making it easier to understand.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 txBox="1">
            <a:spLocks noGrp="1"/>
          </p:cNvSpPr>
          <p:nvPr>
            <p:ph type="body" idx="1"/>
          </p:nvPr>
        </p:nvSpPr>
        <p:spPr>
          <a:xfrm>
            <a:off x="963084" y="2057401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Namespaces in Detail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 Berkeley 1">
      <a:dk1>
        <a:srgbClr val="000000"/>
      </a:dk1>
      <a:lt1>
        <a:srgbClr val="FFFFFF"/>
      </a:lt1>
      <a:dk2>
        <a:srgbClr val="46535E"/>
      </a:dk2>
      <a:lt2>
        <a:srgbClr val="EEEEEE"/>
      </a:lt2>
      <a:accent1>
        <a:srgbClr val="3B7EA1"/>
      </a:accent1>
      <a:accent2>
        <a:srgbClr val="FDB515"/>
      </a:accent2>
      <a:accent3>
        <a:srgbClr val="003262"/>
      </a:accent3>
      <a:accent4>
        <a:srgbClr val="B9D3B6"/>
      </a:accent4>
      <a:accent5>
        <a:srgbClr val="DDD5C7"/>
      </a:accent5>
      <a:accent6>
        <a:srgbClr val="584F29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Office PowerPoint</Application>
  <PresentationFormat>Widescreen</PresentationFormat>
  <Paragraphs>74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1_Office Theme</vt:lpstr>
      <vt:lpstr>Namespaces in Detail</vt:lpstr>
      <vt:lpstr>The Local Namespace</vt:lpstr>
      <vt:lpstr>The Local Namespace</vt:lpstr>
      <vt:lpstr>The Local Namespace</vt:lpstr>
      <vt:lpstr>The Local Namespace</vt:lpstr>
      <vt:lpstr>Why Does Each Function Get a Namespace?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Namespaces in Detail</dc:title>
  <dc:creator>Administrator</dc:creator>
  <cp:lastModifiedBy>Rob</cp:lastModifiedBy>
  <cp:revision>1</cp:revision>
  <dcterms:created xsi:type="dcterms:W3CDTF">2016-03-21T14:12:59Z</dcterms:created>
  <dcterms:modified xsi:type="dcterms:W3CDTF">2021-12-20T04:17:43Z</dcterms:modified>
</cp:coreProperties>
</file>