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95" r:id="rId2"/>
    <p:sldId id="296" r:id="rId3"/>
    <p:sldId id="297" r:id="rId4"/>
    <p:sldId id="298" r:id="rId5"/>
    <p:sldId id="299" r:id="rId6"/>
    <p:sldId id="300" r:id="rId7"/>
    <p:sldId id="301" r:id="rId8"/>
    <p:sldId id="302" r:id="rId9"/>
    <p:sldId id="303"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iCp+du4MLtehp5sqJiJZGh0/MnR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FF0C12-7099-4FA5-964D-33636B53A58B}">
  <a:tblStyle styleId="{39FF0C12-7099-4FA5-964D-33636B53A58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0"/>
          </a:solidFill>
        </a:fill>
      </a:tcStyle>
    </a:wholeTbl>
    <a:band1H>
      <a:tcTxStyle/>
      <a:tcStyle>
        <a:tcBdr/>
        <a:fill>
          <a:solidFill>
            <a:srgbClr val="CDD7DF"/>
          </a:solidFill>
        </a:fill>
      </a:tcStyle>
    </a:band1H>
    <a:band2H>
      <a:tcTxStyle/>
      <a:tcStyle>
        <a:tcBdr/>
      </a:tcStyle>
    </a:band2H>
    <a:band1V>
      <a:tcTxStyle/>
      <a:tcStyle>
        <a:tcBdr/>
        <a:fill>
          <a:solidFill>
            <a:srgbClr val="CDD7D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007C1C0-19FC-474F-B131-EDAB9E8E305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66"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6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09081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182273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Here’s the mathematical definition of Big O.  function f is the potentially complicated function we get by counting steps.  g is the big O class.  to say that f is O(g) means that we can multiply g by some constant c, and it will eventually be bigger.  In math, there is a minimum size, n_0, and if n is bigger than this, then g is bigger.</a:t>
            </a:r>
            <a:endParaRPr/>
          </a:p>
          <a:p>
            <a:pPr marL="0" lvl="0" indent="0" algn="l" rtl="0">
              <a:spcBef>
                <a:spcPts val="0"/>
              </a:spcBef>
              <a:spcAft>
                <a:spcPts val="0"/>
              </a:spcAft>
              <a:buClr>
                <a:schemeClr val="dk1"/>
              </a:buClr>
              <a:buSzPts val="1200"/>
              <a:buFont typeface="Arial"/>
              <a:buNone/>
            </a:pPr>
            <a:r>
              <a:rPr lang="en-US"/>
              <a:t>Another way to think of this is that g is an upper bound on f, at least after you multiple by c and increase n enough.</a:t>
            </a:r>
            <a:endParaRPr/>
          </a:p>
        </p:txBody>
      </p:sp>
    </p:spTree>
    <p:extLst>
      <p:ext uri="{BB962C8B-B14F-4D97-AF65-F5344CB8AC3E}">
        <p14:creationId xmlns:p14="http://schemas.microsoft.com/office/powerpoint/2010/main" val="84185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Let’s see this work with our example.  Our f is 2n^2 + n + 100, our g is n^2.  We have to multiply g by something, we’ll choose 3.  (anything bigger than 2 will work).</a:t>
            </a:r>
            <a:endParaRPr/>
          </a:p>
          <a:p>
            <a:pPr marL="0" lvl="0" indent="0" algn="l" rtl="0">
              <a:spcBef>
                <a:spcPts val="0"/>
              </a:spcBef>
              <a:spcAft>
                <a:spcPts val="0"/>
              </a:spcAft>
              <a:buClr>
                <a:schemeClr val="dk1"/>
              </a:buClr>
              <a:buSzPts val="1200"/>
              <a:buFont typeface="Arial"/>
              <a:buNone/>
            </a:pPr>
            <a:r>
              <a:rPr lang="en-US"/>
              <a:t>Here’s a graph of f in red, and 3n^2 in blue.  and you can see that our function f is bigger… but that’s because we’re looking at sizes that are too small.  If we keep increasing n, remember that these lower order terms don’t matter.  If you look at the highest order terms, 3n^2 must eventually beat 2n^2.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127646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Here’s the same graph extended further to the right.</a:t>
            </a:r>
            <a:endParaRPr/>
          </a:p>
          <a:p>
            <a:pPr marL="0" lvl="0" indent="0" algn="l" rtl="0">
              <a:spcBef>
                <a:spcPts val="0"/>
              </a:spcBef>
              <a:spcAft>
                <a:spcPts val="0"/>
              </a:spcAft>
              <a:buClr>
                <a:schemeClr val="dk1"/>
              </a:buClr>
              <a:buSzPts val="1200"/>
              <a:buFont typeface="Arial"/>
              <a:buNone/>
            </a:pPr>
            <a:r>
              <a:rPr lang="en-US"/>
              <a:t>at n=11, the lines cross.  so we can set n_0 to 11, and it turns out that for n to the right of that, 3n^2 is always bigger.</a:t>
            </a:r>
            <a:endParaRPr/>
          </a:p>
          <a:p>
            <a:pPr marL="0" lvl="0" indent="0" algn="l" rtl="0">
              <a:spcBef>
                <a:spcPts val="0"/>
              </a:spcBef>
              <a:spcAft>
                <a:spcPts val="0"/>
              </a:spcAft>
              <a:buClr>
                <a:schemeClr val="dk1"/>
              </a:buClr>
              <a:buSzPts val="1200"/>
              <a:buFont typeface="Arial"/>
              <a:buNone/>
            </a:pPr>
            <a:r>
              <a:rPr lang="en-US"/>
              <a:t>So our function is O(n^2)</a:t>
            </a:r>
            <a:endParaRPr/>
          </a:p>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1338459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Now, I want to make a technical point.  remember that I said that big O is an upper bound.  That means there are actually other functions we could have chosen.</a:t>
            </a:r>
            <a:endParaRPr/>
          </a:p>
          <a:p>
            <a:pPr marL="0" lvl="0" indent="0" algn="l" rtl="0">
              <a:spcBef>
                <a:spcPts val="0"/>
              </a:spcBef>
              <a:spcAft>
                <a:spcPts val="0"/>
              </a:spcAft>
              <a:buClr>
                <a:schemeClr val="dk1"/>
              </a:buClr>
              <a:buSzPts val="1200"/>
              <a:buFont typeface="Arial"/>
              <a:buNone/>
            </a:pPr>
            <a:r>
              <a:rPr lang="en-US"/>
              <a:t>O(n^2 log n)...</a:t>
            </a:r>
            <a:endParaRPr/>
          </a:p>
          <a:p>
            <a:pPr marL="0" lvl="0" indent="0" algn="l" rtl="0">
              <a:spcBef>
                <a:spcPts val="0"/>
              </a:spcBef>
              <a:spcAft>
                <a:spcPts val="0"/>
              </a:spcAft>
              <a:buClr>
                <a:schemeClr val="dk1"/>
              </a:buClr>
              <a:buSzPts val="1200"/>
              <a:buFont typeface="Arial"/>
              <a:buNone/>
            </a:pPr>
            <a:r>
              <a:rPr lang="en-US"/>
              <a:t>even e^n!</a:t>
            </a:r>
            <a:endParaRPr/>
          </a:p>
          <a:p>
            <a:pPr marL="0" lvl="0" indent="0" algn="l" rtl="0">
              <a:spcBef>
                <a:spcPts val="0"/>
              </a:spcBef>
              <a:spcAft>
                <a:spcPts val="0"/>
              </a:spcAft>
              <a:buClr>
                <a:schemeClr val="dk1"/>
              </a:buClr>
              <a:buSzPts val="1200"/>
              <a:buFont typeface="Arial"/>
              <a:buNone/>
            </a:pPr>
            <a:r>
              <a:rPr lang="en-US"/>
              <a:t>I called this a technical point, because it’s something that a lot of people don’t recognize, at least people that aren’t theoretical computer scientists.</a:t>
            </a:r>
            <a:endParaRPr/>
          </a:p>
          <a:p>
            <a:pPr marL="0" lvl="0" indent="0" algn="l" rtl="0">
              <a:spcBef>
                <a:spcPts val="0"/>
              </a:spcBef>
              <a:spcAft>
                <a:spcPts val="0"/>
              </a:spcAft>
              <a:buClr>
                <a:schemeClr val="dk1"/>
              </a:buClr>
              <a:buSzPts val="1200"/>
              <a:buFont typeface="Arial"/>
              <a:buNone/>
            </a:pPr>
            <a:r>
              <a:rPr lang="en-US"/>
              <a:t>Of course, these other classes are not very informative.  we really want a way to say, which is the smallest Big O bound.</a:t>
            </a:r>
            <a:endParaRPr/>
          </a:p>
        </p:txBody>
      </p:sp>
    </p:spTree>
    <p:extLst>
      <p:ext uri="{BB962C8B-B14F-4D97-AF65-F5344CB8AC3E}">
        <p14:creationId xmlns:p14="http://schemas.microsoft.com/office/powerpoint/2010/main" val="342859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We’ll get there in two steps.  First, I want to show you the related definition of Big Omega.  The definition looks almost exactly the same.  The only change is that we switch the less than for a greater than.  So g is now a lower bound instead of an upper bound.  To say a funciton is Omega of g, is to say it’s bigger than g  - at least if you multiply by a constant and look at large n.</a:t>
            </a:r>
            <a:endParaRPr/>
          </a:p>
        </p:txBody>
      </p:sp>
    </p:spTree>
    <p:extLst>
      <p:ext uri="{BB962C8B-B14F-4D97-AF65-F5344CB8AC3E}">
        <p14:creationId xmlns:p14="http://schemas.microsoft.com/office/powerpoint/2010/main" val="108126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Here’s an example of big theta in action.  This funciton is Big theta of n^2, which means that we need both an upper and lower bound the upper bound is the same as before. for the lower bound, we can use n^2, which is always smaller than the function.</a:t>
            </a:r>
            <a:endParaRPr/>
          </a:p>
          <a:p>
            <a:pPr marL="0" lvl="0" indent="0" algn="l" rtl="0">
              <a:spcBef>
                <a:spcPts val="0"/>
              </a:spcBef>
              <a:spcAft>
                <a:spcPts val="0"/>
              </a:spcAft>
              <a:buClr>
                <a:schemeClr val="dk1"/>
              </a:buClr>
              <a:buSzPts val="1200"/>
              <a:buFont typeface="Arial"/>
              <a:buNone/>
            </a:pPr>
            <a:r>
              <a:rPr lang="en-US"/>
              <a:t>You can think of big theta as the best big-O bound.  So it’s really useful, because it divides algorithms into separate classes.</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389113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Finally, what happens when a function works as both an upper and a lower bound?</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If a function f is both O(g) and Omega of g, we have a special name for that.  We say big Theta.</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big theta is a way to say that something is not just a bound on growth rate, it is the exact growth rate.  It’s the best possible Big O bound.</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100"/>
              <a:buFont typeface="Arial"/>
              <a:buNone/>
            </a:pPr>
            <a:r>
              <a:rPr lang="en-US"/>
              <a:t>Making things confusing, when most people say big O, they really mean Big-Theta.  This includes most data scientists. really most people who aren’t theoretical computer scientists.  If they ask you for the big O growth rate, you can bet they really mean big theta. We’ll try to be precise and say big Theta in this class, but this is something that you need to remember to avoid possible confusion.</a:t>
            </a:r>
            <a:endParaRPr/>
          </a:p>
        </p:txBody>
      </p:sp>
    </p:spTree>
    <p:extLst>
      <p:ext uri="{BB962C8B-B14F-4D97-AF65-F5344CB8AC3E}">
        <p14:creationId xmlns:p14="http://schemas.microsoft.com/office/powerpoint/2010/main" val="4264518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433" name="Google Shape;43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04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57"/>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57"/>
          <p:cNvCxnSpPr/>
          <p:nvPr/>
        </p:nvCxnSpPr>
        <p:spPr>
          <a:xfrm>
            <a:off x="914400" y="2819400"/>
            <a:ext cx="10363200" cy="0"/>
          </a:xfrm>
          <a:prstGeom prst="straightConnector1">
            <a:avLst/>
          </a:prstGeom>
          <a:noFill/>
          <a:ln w="15875" cap="flat" cmpd="sng">
            <a:solidFill>
              <a:schemeClr val="dk1"/>
            </a:solidFill>
            <a:prstDash val="solid"/>
            <a:round/>
            <a:headEnd type="none" w="sm" len="sm"/>
            <a:tailEnd type="none" w="sm" len="sm"/>
          </a:ln>
        </p:spPr>
      </p:cxnSp>
      <p:sp>
        <p:nvSpPr>
          <p:cNvPr id="17" name="Google Shape;17;p57"/>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5" name="Google Shape;25;p59"/>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
        <p:nvSpPr>
          <p:cNvPr id="26" name="Google Shape;26;p5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a:lvl1pPr>
            <a:lvl2pPr marL="914400" lvl="1" indent="-406400" algn="l">
              <a:spcBef>
                <a:spcPts val="600"/>
              </a:spcBef>
              <a:spcAft>
                <a:spcPts val="0"/>
              </a:spcAft>
              <a:buClr>
                <a:schemeClr val="dk1"/>
              </a:buClr>
              <a:buSzPts val="2800"/>
              <a:buFont typeface="Arial"/>
              <a:buChar char="•"/>
              <a:defRPr/>
            </a:lvl2pPr>
            <a:lvl3pPr marL="1371600" lvl="2" indent="-381000" algn="l">
              <a:spcBef>
                <a:spcPts val="600"/>
              </a:spcBef>
              <a:spcAft>
                <a:spcPts val="0"/>
              </a:spcAft>
              <a:buClr>
                <a:schemeClr val="dk1"/>
              </a:buClr>
              <a:buSzPts val="2400"/>
              <a:buFont typeface="Arial"/>
              <a:buChar char="•"/>
              <a:defRPr/>
            </a:lvl3pPr>
            <a:lvl4pPr marL="1828800" lvl="3" indent="-355600" algn="l">
              <a:spcBef>
                <a:spcPts val="600"/>
              </a:spcBef>
              <a:spcAft>
                <a:spcPts val="0"/>
              </a:spcAft>
              <a:buClr>
                <a:schemeClr val="dk1"/>
              </a:buClr>
              <a:buSzPts val="2000"/>
              <a:buFont typeface="Arial"/>
              <a:buChar char="•"/>
              <a:defRPr/>
            </a:lvl4pPr>
            <a:lvl5pPr marL="2286000" lvl="4" indent="-342900" algn="l">
              <a:spcBef>
                <a:spcPts val="600"/>
              </a:spcBef>
              <a:spcAft>
                <a:spcPts val="0"/>
              </a:spcAft>
              <a:buClr>
                <a:schemeClr val="dk1"/>
              </a:buClr>
              <a:buSzPts val="1800"/>
              <a:buFont typeface="Arial"/>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30"/>
        <p:cNvGrpSpPr/>
        <p:nvPr/>
      </p:nvGrpSpPr>
      <p:grpSpPr>
        <a:xfrm>
          <a:off x="0" y="0"/>
          <a:ext cx="0" cy="0"/>
          <a:chOff x="0" y="0"/>
          <a:chExt cx="0" cy="0"/>
        </a:xfrm>
      </p:grpSpPr>
      <p:sp>
        <p:nvSpPr>
          <p:cNvPr id="31" name="Google Shape;31;p61"/>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2" name="Google Shape;32;p61"/>
          <p:cNvCxnSpPr/>
          <p:nvPr/>
        </p:nvCxnSpPr>
        <p:spPr>
          <a:xfrm>
            <a:off x="963084" y="3557587"/>
            <a:ext cx="10363200" cy="0"/>
          </a:xfrm>
          <a:prstGeom prst="straightConnector1">
            <a:avLst/>
          </a:prstGeom>
          <a:noFill/>
          <a:ln w="15875" cap="flat" cmpd="sng">
            <a:solidFill>
              <a:schemeClr val="dk1"/>
            </a:solidFill>
            <a:prstDash val="solid"/>
            <a:round/>
            <a:headEnd type="none" w="sm" len="sm"/>
            <a:tailEnd type="none" w="sm" len="sm"/>
          </a:ln>
        </p:spPr>
      </p:cxnSp>
      <p:sp>
        <p:nvSpPr>
          <p:cNvPr id="33" name="Google Shape;33;p61"/>
          <p:cNvSpPr txBox="1"/>
          <p:nvPr/>
        </p:nvSpPr>
        <p:spPr>
          <a:xfrm>
            <a:off x="963084" y="3557587"/>
            <a:ext cx="10363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chemeClr val="dk1"/>
                </a:solidFill>
                <a:latin typeface="Arial"/>
                <a:ea typeface="Arial"/>
                <a:cs typeface="Arial"/>
                <a:sym typeface="Arial"/>
              </a:rPr>
              <a:t>The End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7" name="Google Shape;37;p62"/>
          <p:cNvCxnSpPr/>
          <p:nvPr/>
        </p:nvCxnSpPr>
        <p:spPr>
          <a:xfrm>
            <a:off x="963084" y="4406900"/>
            <a:ext cx="103632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3"/>
          <p:cNvSpPr txBox="1">
            <a:spLocks noGrp="1"/>
          </p:cNvSpPr>
          <p:nvPr>
            <p:ph type="body" idx="2"/>
          </p:nvPr>
        </p:nvSpPr>
        <p:spPr>
          <a:xfrm>
            <a:off x="609600" y="2373312"/>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3"/>
          <p:cNvSpPr txBox="1">
            <a:spLocks noGrp="1"/>
          </p:cNvSpPr>
          <p:nvPr>
            <p:ph type="body" idx="4"/>
          </p:nvPr>
        </p:nvSpPr>
        <p:spPr>
          <a:xfrm>
            <a:off x="6193368" y="2373312"/>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4" name="Google Shape;44;p63"/>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6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56"/>
          <p:cNvSpPr/>
          <p:nvPr/>
        </p:nvSpPr>
        <p:spPr>
          <a:xfrm>
            <a:off x="0" y="0"/>
            <a:ext cx="12192000" cy="36576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56"/>
          <p:cNvSpPr/>
          <p:nvPr/>
        </p:nvSpPr>
        <p:spPr>
          <a:xfrm>
            <a:off x="0" y="6779932"/>
            <a:ext cx="12192000" cy="9144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0"/>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Arial"/>
              <a:buNone/>
            </a:pPr>
            <a:r>
              <a:rPr lang="en-US"/>
              <a:t>Defining Big-θ Mathematically</a:t>
            </a:r>
            <a:endParaRPr/>
          </a:p>
        </p:txBody>
      </p:sp>
      <p:sp>
        <p:nvSpPr>
          <p:cNvPr id="383" name="Google Shape;383;p40"/>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Big-O Definition</a:t>
            </a:r>
            <a:endParaRPr/>
          </a:p>
        </p:txBody>
      </p:sp>
      <p:sp>
        <p:nvSpPr>
          <p:cNvPr id="389" name="Google Shape;389;p41"/>
          <p:cNvSpPr txBox="1">
            <a:spLocks noGrp="1"/>
          </p:cNvSpPr>
          <p:nvPr>
            <p:ph type="body" idx="1"/>
          </p:nvPr>
        </p:nvSpPr>
        <p:spPr>
          <a:xfrm>
            <a:off x="609600" y="1600201"/>
            <a:ext cx="10972800" cy="18287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Given a function </a:t>
            </a:r>
            <a:r>
              <a:rPr lang="en-US" i="1"/>
              <a:t>f</a:t>
            </a:r>
            <a:r>
              <a:rPr lang="en-US"/>
              <a:t>: ℝ → ℝ and a function </a:t>
            </a:r>
            <a:r>
              <a:rPr lang="en-US" i="1"/>
              <a:t>g</a:t>
            </a:r>
            <a:r>
              <a:rPr lang="en-US"/>
              <a:t>: ℝ → ℝ, </a:t>
            </a:r>
            <a:r>
              <a:rPr lang="en-US" i="1"/>
              <a:t>f</a:t>
            </a:r>
            <a:r>
              <a:rPr lang="en-US"/>
              <a:t> is O(</a:t>
            </a:r>
            <a:r>
              <a:rPr lang="en-US" i="1"/>
              <a:t>g</a:t>
            </a:r>
            <a:r>
              <a:rPr lang="en-US"/>
              <a:t>) if there exists a constant </a:t>
            </a:r>
            <a:r>
              <a:rPr lang="en-US" i="1"/>
              <a:t>c</a:t>
            </a:r>
            <a:r>
              <a:rPr lang="en-US"/>
              <a:t> &gt; 0 and a minimum size </a:t>
            </a:r>
            <a:r>
              <a:rPr lang="en-US" i="1"/>
              <a:t>n</a:t>
            </a:r>
            <a:r>
              <a:rPr lang="en-US" baseline="-25000"/>
              <a:t>0</a:t>
            </a:r>
            <a:r>
              <a:rPr lang="en-US"/>
              <a:t> such that:</a:t>
            </a:r>
            <a:endParaRPr/>
          </a:p>
        </p:txBody>
      </p:sp>
      <p:pic>
        <p:nvPicPr>
          <p:cNvPr id="390" name="Google Shape;390;p41"/>
          <p:cNvPicPr preferRelativeResize="0"/>
          <p:nvPr/>
        </p:nvPicPr>
        <p:blipFill rotWithShape="1">
          <a:blip r:embed="rId3">
            <a:alphaModFix/>
          </a:blip>
          <a:srcRect/>
          <a:stretch/>
        </p:blipFill>
        <p:spPr>
          <a:xfrm>
            <a:off x="2766227" y="4323348"/>
            <a:ext cx="6659546" cy="52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Big-O Example</a:t>
            </a:r>
            <a:endParaRPr/>
          </a:p>
        </p:txBody>
      </p:sp>
      <p:sp>
        <p:nvSpPr>
          <p:cNvPr id="396" name="Google Shape;396;p42"/>
          <p:cNvSpPr txBox="1">
            <a:spLocks noGrp="1"/>
          </p:cNvSpPr>
          <p:nvPr>
            <p:ph type="body" idx="1"/>
          </p:nvPr>
        </p:nvSpPr>
        <p:spPr>
          <a:xfrm>
            <a:off x="609600" y="1600201"/>
            <a:ext cx="50292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f(</a:t>
            </a:r>
            <a:r>
              <a:rPr lang="en-US" i="1"/>
              <a:t>n</a:t>
            </a:r>
            <a:r>
              <a:rPr lang="en-US"/>
              <a:t>) = 2</a:t>
            </a:r>
            <a:r>
              <a:rPr lang="en-US" i="1"/>
              <a:t>n</a:t>
            </a:r>
            <a:r>
              <a:rPr lang="en-US" baseline="30000"/>
              <a:t>2</a:t>
            </a:r>
            <a:r>
              <a:rPr lang="en-US"/>
              <a:t> + </a:t>
            </a:r>
            <a:r>
              <a:rPr lang="en-US" i="1"/>
              <a:t>n</a:t>
            </a:r>
            <a:r>
              <a:rPr lang="en-US"/>
              <a:t> + 100</a:t>
            </a:r>
            <a:endParaRPr/>
          </a:p>
          <a:p>
            <a:pPr marL="0" lvl="0" indent="0" algn="l" rtl="0">
              <a:spcBef>
                <a:spcPts val="600"/>
              </a:spcBef>
              <a:spcAft>
                <a:spcPts val="0"/>
              </a:spcAft>
              <a:buClr>
                <a:schemeClr val="dk1"/>
              </a:buClr>
              <a:buSzPts val="3200"/>
              <a:buNone/>
            </a:pPr>
            <a:r>
              <a:rPr lang="en-US"/>
              <a:t>g(</a:t>
            </a:r>
            <a:r>
              <a:rPr lang="en-US" i="1"/>
              <a:t>n</a:t>
            </a:r>
            <a:r>
              <a:rPr lang="en-US"/>
              <a:t>) = </a:t>
            </a:r>
            <a:r>
              <a:rPr lang="en-US" i="1"/>
              <a:t>n</a:t>
            </a:r>
            <a:r>
              <a:rPr lang="en-US" baseline="30000"/>
              <a:t>2</a:t>
            </a:r>
            <a:endParaRPr/>
          </a:p>
          <a:p>
            <a:pPr marL="0" lvl="0" indent="0" algn="l" rtl="0">
              <a:spcBef>
                <a:spcPts val="600"/>
              </a:spcBef>
              <a:spcAft>
                <a:spcPts val="0"/>
              </a:spcAft>
              <a:buClr>
                <a:schemeClr val="dk1"/>
              </a:buClr>
              <a:buSzPts val="3200"/>
              <a:buNone/>
            </a:pPr>
            <a:r>
              <a:rPr lang="en-US"/>
              <a:t>c = 3</a:t>
            </a:r>
            <a:endParaRPr/>
          </a:p>
        </p:txBody>
      </p:sp>
      <p:pic>
        <p:nvPicPr>
          <p:cNvPr id="397" name="Google Shape;397;p42"/>
          <p:cNvPicPr preferRelativeResize="0"/>
          <p:nvPr/>
        </p:nvPicPr>
        <p:blipFill rotWithShape="1">
          <a:blip r:embed="rId3">
            <a:alphaModFix/>
          </a:blip>
          <a:srcRect/>
          <a:stretch/>
        </p:blipFill>
        <p:spPr>
          <a:xfrm>
            <a:off x="5867400" y="1600200"/>
            <a:ext cx="5715000"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Big-O Example (cont.)</a:t>
            </a:r>
            <a:endParaRPr/>
          </a:p>
        </p:txBody>
      </p:sp>
      <p:sp>
        <p:nvSpPr>
          <p:cNvPr id="403" name="Google Shape;403;p43"/>
          <p:cNvSpPr txBox="1">
            <a:spLocks noGrp="1"/>
          </p:cNvSpPr>
          <p:nvPr>
            <p:ph type="body" idx="1"/>
          </p:nvPr>
        </p:nvSpPr>
        <p:spPr>
          <a:xfrm>
            <a:off x="609600" y="1600201"/>
            <a:ext cx="5181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f(</a:t>
            </a:r>
            <a:r>
              <a:rPr lang="en-US" i="1"/>
              <a:t>n</a:t>
            </a:r>
            <a:r>
              <a:rPr lang="en-US"/>
              <a:t>) = 2</a:t>
            </a:r>
            <a:r>
              <a:rPr lang="en-US" i="1"/>
              <a:t>n</a:t>
            </a:r>
            <a:r>
              <a:rPr lang="en-US" baseline="30000"/>
              <a:t>2</a:t>
            </a:r>
            <a:r>
              <a:rPr lang="en-US"/>
              <a:t> + </a:t>
            </a:r>
            <a:r>
              <a:rPr lang="en-US" i="1"/>
              <a:t>n</a:t>
            </a:r>
            <a:r>
              <a:rPr lang="en-US"/>
              <a:t> + 100</a:t>
            </a:r>
            <a:endParaRPr/>
          </a:p>
          <a:p>
            <a:pPr marL="0" lvl="0" indent="0" algn="l" rtl="0">
              <a:spcBef>
                <a:spcPts val="600"/>
              </a:spcBef>
              <a:spcAft>
                <a:spcPts val="0"/>
              </a:spcAft>
              <a:buClr>
                <a:schemeClr val="dk1"/>
              </a:buClr>
              <a:buSzPts val="3200"/>
              <a:buNone/>
            </a:pPr>
            <a:r>
              <a:rPr lang="en-US"/>
              <a:t>g(</a:t>
            </a:r>
            <a:r>
              <a:rPr lang="en-US" i="1"/>
              <a:t>n</a:t>
            </a:r>
            <a:r>
              <a:rPr lang="en-US"/>
              <a:t>) = </a:t>
            </a:r>
            <a:r>
              <a:rPr lang="en-US" i="1"/>
              <a:t>n</a:t>
            </a:r>
            <a:r>
              <a:rPr lang="en-US" baseline="30000"/>
              <a:t>2</a:t>
            </a:r>
            <a:endParaRPr/>
          </a:p>
          <a:p>
            <a:pPr marL="0" lvl="0" indent="0" algn="l" rtl="0">
              <a:spcBef>
                <a:spcPts val="600"/>
              </a:spcBef>
              <a:spcAft>
                <a:spcPts val="0"/>
              </a:spcAft>
              <a:buClr>
                <a:schemeClr val="dk1"/>
              </a:buClr>
              <a:buSzPts val="3200"/>
              <a:buNone/>
            </a:pPr>
            <a:r>
              <a:rPr lang="en-US"/>
              <a:t>c = 3</a:t>
            </a:r>
            <a:endParaRPr/>
          </a:p>
          <a:p>
            <a:pPr marL="0" lvl="0" indent="0" algn="l" rtl="0">
              <a:spcBef>
                <a:spcPts val="600"/>
              </a:spcBef>
              <a:spcAft>
                <a:spcPts val="0"/>
              </a:spcAft>
              <a:buClr>
                <a:schemeClr val="dk1"/>
              </a:buClr>
              <a:buSzPts val="3200"/>
              <a:buNone/>
            </a:pPr>
            <a:endParaRPr/>
          </a:p>
          <a:p>
            <a:pPr marL="0" lvl="0" indent="0" algn="l" rtl="0">
              <a:spcBef>
                <a:spcPts val="600"/>
              </a:spcBef>
              <a:spcAft>
                <a:spcPts val="0"/>
              </a:spcAft>
              <a:buClr>
                <a:schemeClr val="dk1"/>
              </a:buClr>
              <a:buSzPts val="3200"/>
              <a:buNone/>
            </a:pPr>
            <a:r>
              <a:rPr lang="en-US" i="1"/>
              <a:t>n</a:t>
            </a:r>
            <a:r>
              <a:rPr lang="en-US" baseline="-25000"/>
              <a:t>0</a:t>
            </a:r>
            <a:r>
              <a:rPr lang="en-US"/>
              <a:t>=11</a:t>
            </a:r>
            <a:endParaRPr/>
          </a:p>
          <a:p>
            <a:pPr marL="0" lvl="0" indent="0" algn="l" rtl="0">
              <a:spcBef>
                <a:spcPts val="600"/>
              </a:spcBef>
              <a:spcAft>
                <a:spcPts val="0"/>
              </a:spcAft>
              <a:buClr>
                <a:schemeClr val="dk1"/>
              </a:buClr>
              <a:buSzPts val="3200"/>
              <a:buNone/>
            </a:pPr>
            <a:r>
              <a:rPr lang="en-US"/>
              <a:t>for </a:t>
            </a:r>
            <a:r>
              <a:rPr lang="en-US" i="1"/>
              <a:t>n</a:t>
            </a:r>
            <a:r>
              <a:rPr lang="en-US"/>
              <a:t>&gt;</a:t>
            </a:r>
            <a:r>
              <a:rPr lang="en-US" i="1"/>
              <a:t>n</a:t>
            </a:r>
            <a:r>
              <a:rPr lang="en-US" baseline="-25000"/>
              <a:t>0</a:t>
            </a:r>
            <a:r>
              <a:rPr lang="en-US"/>
              <a:t>,</a:t>
            </a:r>
            <a:endParaRPr/>
          </a:p>
          <a:p>
            <a:pPr marL="0" lvl="0" indent="0" algn="l" rtl="0">
              <a:spcBef>
                <a:spcPts val="600"/>
              </a:spcBef>
              <a:spcAft>
                <a:spcPts val="0"/>
              </a:spcAft>
              <a:buClr>
                <a:schemeClr val="dk1"/>
              </a:buClr>
              <a:buSzPts val="3200"/>
              <a:buNone/>
            </a:pPr>
            <a:r>
              <a:rPr lang="en-US"/>
              <a:t>2</a:t>
            </a:r>
            <a:r>
              <a:rPr lang="en-US" i="1"/>
              <a:t>n</a:t>
            </a:r>
            <a:r>
              <a:rPr lang="en-US" baseline="30000"/>
              <a:t>2</a:t>
            </a:r>
            <a:r>
              <a:rPr lang="en-US"/>
              <a:t> + </a:t>
            </a:r>
            <a:r>
              <a:rPr lang="en-US" i="1"/>
              <a:t>n</a:t>
            </a:r>
            <a:r>
              <a:rPr lang="en-US"/>
              <a:t> + 100 &lt; 3</a:t>
            </a:r>
            <a:r>
              <a:rPr lang="en-US" i="1"/>
              <a:t>n</a:t>
            </a:r>
            <a:r>
              <a:rPr lang="en-US" baseline="30000"/>
              <a:t>2</a:t>
            </a:r>
            <a:endParaRPr/>
          </a:p>
          <a:p>
            <a:pPr marL="0" lvl="0" indent="0" algn="l" rtl="0">
              <a:spcBef>
                <a:spcPts val="600"/>
              </a:spcBef>
              <a:spcAft>
                <a:spcPts val="0"/>
              </a:spcAft>
              <a:buClr>
                <a:schemeClr val="dk1"/>
              </a:buClr>
              <a:buSzPts val="3200"/>
              <a:buNone/>
            </a:pPr>
            <a:endParaRPr/>
          </a:p>
          <a:p>
            <a:pPr marL="0" lvl="0" indent="0" algn="l" rtl="0">
              <a:spcBef>
                <a:spcPts val="600"/>
              </a:spcBef>
              <a:spcAft>
                <a:spcPts val="0"/>
              </a:spcAft>
              <a:buClr>
                <a:schemeClr val="dk1"/>
              </a:buClr>
              <a:buSzPts val="3200"/>
              <a:buNone/>
            </a:pPr>
            <a:r>
              <a:rPr lang="en-US"/>
              <a:t>=&gt; f(</a:t>
            </a:r>
            <a:r>
              <a:rPr lang="en-US" i="1"/>
              <a:t>n</a:t>
            </a:r>
            <a:r>
              <a:rPr lang="en-US"/>
              <a:t>) is O(</a:t>
            </a:r>
            <a:r>
              <a:rPr lang="en-US" i="1"/>
              <a:t>n</a:t>
            </a:r>
            <a:r>
              <a:rPr lang="en-US" baseline="30000"/>
              <a:t>2</a:t>
            </a:r>
            <a:r>
              <a:rPr lang="en-US"/>
              <a:t>)</a:t>
            </a:r>
            <a:endParaRPr/>
          </a:p>
        </p:txBody>
      </p:sp>
      <p:pic>
        <p:nvPicPr>
          <p:cNvPr id="404" name="Google Shape;404;p43"/>
          <p:cNvPicPr preferRelativeResize="0"/>
          <p:nvPr/>
        </p:nvPicPr>
        <p:blipFill rotWithShape="1">
          <a:blip r:embed="rId3">
            <a:alphaModFix/>
          </a:blip>
          <a:srcRect/>
          <a:stretch/>
        </p:blipFill>
        <p:spPr>
          <a:xfrm>
            <a:off x="5867400" y="1600200"/>
            <a:ext cx="57150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Big-O Is an Upper Bound</a:t>
            </a:r>
            <a:endParaRPr/>
          </a:p>
        </p:txBody>
      </p:sp>
      <p:sp>
        <p:nvSpPr>
          <p:cNvPr id="410" name="Google Shape;410;p44"/>
          <p:cNvSpPr txBox="1">
            <a:spLocks noGrp="1"/>
          </p:cNvSpPr>
          <p:nvPr>
            <p:ph type="body" idx="1"/>
          </p:nvPr>
        </p:nvSpPr>
        <p:spPr>
          <a:xfrm>
            <a:off x="4038600" y="1600201"/>
            <a:ext cx="4114800" cy="452596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3200"/>
              <a:buNone/>
            </a:pPr>
            <a:r>
              <a:rPr lang="en-US"/>
              <a:t>2</a:t>
            </a:r>
            <a:r>
              <a:rPr lang="en-US" i="1"/>
              <a:t>n</a:t>
            </a:r>
            <a:r>
              <a:rPr lang="en-US" baseline="30000"/>
              <a:t>2</a:t>
            </a:r>
            <a:r>
              <a:rPr lang="en-US"/>
              <a:t> + </a:t>
            </a:r>
            <a:r>
              <a:rPr lang="en-US" i="1"/>
              <a:t>n</a:t>
            </a:r>
            <a:r>
              <a:rPr lang="en-US"/>
              <a:t> + 100 is O(</a:t>
            </a:r>
            <a:r>
              <a:rPr lang="en-US" i="1"/>
              <a:t>n</a:t>
            </a:r>
            <a:r>
              <a:rPr lang="en-US" baseline="30000"/>
              <a:t>2</a:t>
            </a:r>
            <a:r>
              <a:rPr lang="en-US"/>
              <a:t>)</a:t>
            </a:r>
            <a:endParaRPr/>
          </a:p>
          <a:p>
            <a:pPr marL="0" lvl="0" indent="0" algn="r" rtl="0">
              <a:spcBef>
                <a:spcPts val="600"/>
              </a:spcBef>
              <a:spcAft>
                <a:spcPts val="0"/>
              </a:spcAft>
              <a:buClr>
                <a:schemeClr val="dk1"/>
              </a:buClr>
              <a:buSzPts val="3200"/>
              <a:buNone/>
            </a:pPr>
            <a:r>
              <a:rPr lang="en-US"/>
              <a:t>… and O(</a:t>
            </a:r>
            <a:r>
              <a:rPr lang="en-US" i="1"/>
              <a:t>n</a:t>
            </a:r>
            <a:r>
              <a:rPr lang="en-US" baseline="30000"/>
              <a:t>2</a:t>
            </a:r>
            <a:r>
              <a:rPr lang="en-US"/>
              <a:t> log </a:t>
            </a:r>
            <a:r>
              <a:rPr lang="en-US" i="1"/>
              <a:t>n</a:t>
            </a:r>
            <a:r>
              <a:rPr lang="en-US"/>
              <a:t>)</a:t>
            </a:r>
            <a:endParaRPr/>
          </a:p>
          <a:p>
            <a:pPr marL="0" lvl="0" indent="0" algn="r" rtl="0">
              <a:spcBef>
                <a:spcPts val="600"/>
              </a:spcBef>
              <a:spcAft>
                <a:spcPts val="0"/>
              </a:spcAft>
              <a:buClr>
                <a:schemeClr val="dk1"/>
              </a:buClr>
              <a:buSzPts val="3200"/>
              <a:buNone/>
            </a:pPr>
            <a:r>
              <a:rPr lang="en-US"/>
              <a:t>… and O(</a:t>
            </a:r>
            <a:r>
              <a:rPr lang="en-US" i="1"/>
              <a:t>n</a:t>
            </a:r>
            <a:r>
              <a:rPr lang="en-US" baseline="30000"/>
              <a:t>3</a:t>
            </a:r>
            <a:r>
              <a:rPr lang="en-US"/>
              <a:t>)</a:t>
            </a:r>
            <a:endParaRPr/>
          </a:p>
          <a:p>
            <a:pPr marL="0" lvl="0" indent="0" algn="r" rtl="0">
              <a:spcBef>
                <a:spcPts val="600"/>
              </a:spcBef>
              <a:spcAft>
                <a:spcPts val="0"/>
              </a:spcAft>
              <a:buClr>
                <a:schemeClr val="dk1"/>
              </a:buClr>
              <a:buSzPts val="3200"/>
              <a:buNone/>
            </a:pPr>
            <a:r>
              <a:rPr lang="en-US"/>
              <a:t>… and O(</a:t>
            </a:r>
            <a:r>
              <a:rPr lang="en-US" i="1"/>
              <a:t>c</a:t>
            </a:r>
            <a:r>
              <a:rPr lang="en-US" i="1" baseline="30000"/>
              <a:t>n</a:t>
            </a:r>
            <a:r>
              <a:rPr lang="en-US"/>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Big-Ω Is a Lower Bound</a:t>
            </a:r>
            <a:endParaRPr/>
          </a:p>
        </p:txBody>
      </p:sp>
      <p:sp>
        <p:nvSpPr>
          <p:cNvPr id="416" name="Google Shape;416;p45"/>
          <p:cNvSpPr txBox="1">
            <a:spLocks noGrp="1"/>
          </p:cNvSpPr>
          <p:nvPr>
            <p:ph type="body" idx="1"/>
          </p:nvPr>
        </p:nvSpPr>
        <p:spPr>
          <a:xfrm>
            <a:off x="609600" y="1600201"/>
            <a:ext cx="10972800" cy="16763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Given a function </a:t>
            </a:r>
            <a:r>
              <a:rPr lang="en-US" i="1"/>
              <a:t>f</a:t>
            </a:r>
            <a:r>
              <a:rPr lang="en-US"/>
              <a:t>: ℝ → ℝ and a function </a:t>
            </a:r>
            <a:r>
              <a:rPr lang="en-US" i="1"/>
              <a:t>g</a:t>
            </a:r>
            <a:r>
              <a:rPr lang="en-US"/>
              <a:t>: ℝ → ℝ, </a:t>
            </a:r>
            <a:r>
              <a:rPr lang="en-US" i="1"/>
              <a:t>f</a:t>
            </a:r>
            <a:r>
              <a:rPr lang="en-US"/>
              <a:t> is Ω(</a:t>
            </a:r>
            <a:r>
              <a:rPr lang="en-US" i="1"/>
              <a:t>g</a:t>
            </a:r>
            <a:r>
              <a:rPr lang="en-US"/>
              <a:t>) if there exists a constant </a:t>
            </a:r>
            <a:r>
              <a:rPr lang="en-US" i="1"/>
              <a:t>c</a:t>
            </a:r>
            <a:r>
              <a:rPr lang="en-US"/>
              <a:t> &gt; 0 and a minimum size </a:t>
            </a:r>
            <a:r>
              <a:rPr lang="en-US" i="1"/>
              <a:t>n</a:t>
            </a:r>
            <a:r>
              <a:rPr lang="en-US" baseline="-25000"/>
              <a:t>0</a:t>
            </a:r>
            <a:r>
              <a:rPr lang="en-US"/>
              <a:t> such that:</a:t>
            </a:r>
            <a:endParaRPr/>
          </a:p>
        </p:txBody>
      </p:sp>
      <p:pic>
        <p:nvPicPr>
          <p:cNvPr id="417" name="Google Shape;417;p45"/>
          <p:cNvPicPr preferRelativeResize="0"/>
          <p:nvPr/>
        </p:nvPicPr>
        <p:blipFill rotWithShape="1">
          <a:blip r:embed="rId3">
            <a:alphaModFix/>
          </a:blip>
          <a:srcRect/>
          <a:stretch/>
        </p:blipFill>
        <p:spPr>
          <a:xfrm>
            <a:off x="2479438" y="3902400"/>
            <a:ext cx="7233126" cy="57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Big-Ω Example</a:t>
            </a:r>
            <a:endParaRPr/>
          </a:p>
        </p:txBody>
      </p:sp>
      <p:sp>
        <p:nvSpPr>
          <p:cNvPr id="423" name="Google Shape;423;p46"/>
          <p:cNvSpPr txBox="1">
            <a:spLocks noGrp="1"/>
          </p:cNvSpPr>
          <p:nvPr>
            <p:ph type="body" idx="1"/>
          </p:nvPr>
        </p:nvSpPr>
        <p:spPr>
          <a:xfrm>
            <a:off x="609600" y="1600201"/>
            <a:ext cx="51054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f(</a:t>
            </a:r>
            <a:r>
              <a:rPr lang="en-US" i="1"/>
              <a:t>n</a:t>
            </a:r>
            <a:r>
              <a:rPr lang="en-US"/>
              <a:t>) = 2</a:t>
            </a:r>
            <a:r>
              <a:rPr lang="en-US" i="1"/>
              <a:t>n</a:t>
            </a:r>
            <a:r>
              <a:rPr lang="en-US" baseline="30000"/>
              <a:t>2</a:t>
            </a:r>
            <a:r>
              <a:rPr lang="en-US"/>
              <a:t> + </a:t>
            </a:r>
            <a:r>
              <a:rPr lang="en-US" i="1"/>
              <a:t>n</a:t>
            </a:r>
            <a:r>
              <a:rPr lang="en-US"/>
              <a:t> + 100</a:t>
            </a:r>
            <a:endParaRPr/>
          </a:p>
          <a:p>
            <a:pPr marL="0" lvl="0" indent="0" algn="l" rtl="0">
              <a:spcBef>
                <a:spcPts val="600"/>
              </a:spcBef>
              <a:spcAft>
                <a:spcPts val="0"/>
              </a:spcAft>
              <a:buClr>
                <a:schemeClr val="dk1"/>
              </a:buClr>
              <a:buSzPts val="3200"/>
              <a:buNone/>
            </a:pPr>
            <a:r>
              <a:rPr lang="en-US"/>
              <a:t>g(</a:t>
            </a:r>
            <a:r>
              <a:rPr lang="en-US" i="1"/>
              <a:t>n</a:t>
            </a:r>
            <a:r>
              <a:rPr lang="en-US"/>
              <a:t>) = </a:t>
            </a:r>
            <a:r>
              <a:rPr lang="en-US" i="1"/>
              <a:t>n</a:t>
            </a:r>
            <a:r>
              <a:rPr lang="en-US" baseline="30000"/>
              <a:t>2</a:t>
            </a:r>
            <a:endParaRPr/>
          </a:p>
          <a:p>
            <a:pPr marL="0" lvl="0" indent="0" algn="l" rtl="0">
              <a:spcBef>
                <a:spcPts val="600"/>
              </a:spcBef>
              <a:spcAft>
                <a:spcPts val="0"/>
              </a:spcAft>
              <a:buClr>
                <a:schemeClr val="dk1"/>
              </a:buClr>
              <a:buSzPts val="3200"/>
              <a:buNone/>
            </a:pPr>
            <a:r>
              <a:rPr lang="en-US"/>
              <a:t>c = 1</a:t>
            </a:r>
            <a:endParaRPr/>
          </a:p>
          <a:p>
            <a:pPr marL="0" lvl="0" indent="0" algn="l" rtl="0">
              <a:spcBef>
                <a:spcPts val="600"/>
              </a:spcBef>
              <a:spcAft>
                <a:spcPts val="0"/>
              </a:spcAft>
              <a:buClr>
                <a:schemeClr val="dk1"/>
              </a:buClr>
              <a:buSzPts val="3200"/>
              <a:buNone/>
            </a:pPr>
            <a:endParaRPr/>
          </a:p>
          <a:p>
            <a:pPr marL="0" lvl="0" indent="0" algn="l" rtl="0">
              <a:spcBef>
                <a:spcPts val="600"/>
              </a:spcBef>
              <a:spcAft>
                <a:spcPts val="0"/>
              </a:spcAft>
              <a:buClr>
                <a:schemeClr val="dk1"/>
              </a:buClr>
              <a:buSzPts val="3200"/>
              <a:buNone/>
            </a:pPr>
            <a:r>
              <a:rPr lang="en-US" i="1"/>
              <a:t>n</a:t>
            </a:r>
            <a:r>
              <a:rPr lang="en-US" baseline="-25000"/>
              <a:t>0</a:t>
            </a:r>
            <a:r>
              <a:rPr lang="en-US"/>
              <a:t>= 0</a:t>
            </a:r>
            <a:endParaRPr/>
          </a:p>
          <a:p>
            <a:pPr marL="0" lvl="0" indent="0" algn="l" rtl="0">
              <a:spcBef>
                <a:spcPts val="600"/>
              </a:spcBef>
              <a:spcAft>
                <a:spcPts val="0"/>
              </a:spcAft>
              <a:buClr>
                <a:schemeClr val="dk1"/>
              </a:buClr>
              <a:buSzPts val="3200"/>
              <a:buNone/>
            </a:pPr>
            <a:r>
              <a:rPr lang="en-US"/>
              <a:t>For any </a:t>
            </a:r>
            <a:r>
              <a:rPr lang="en-US" i="1"/>
              <a:t>n</a:t>
            </a:r>
            <a:r>
              <a:rPr lang="en-US"/>
              <a:t>&gt;</a:t>
            </a:r>
            <a:r>
              <a:rPr lang="en-US" i="1"/>
              <a:t>n</a:t>
            </a:r>
            <a:r>
              <a:rPr lang="en-US" baseline="-25000"/>
              <a:t>0</a:t>
            </a:r>
            <a:r>
              <a:rPr lang="en-US"/>
              <a:t>,</a:t>
            </a:r>
            <a:endParaRPr/>
          </a:p>
          <a:p>
            <a:pPr marL="0" lvl="0" indent="0" algn="l" rtl="0">
              <a:spcBef>
                <a:spcPts val="600"/>
              </a:spcBef>
              <a:spcAft>
                <a:spcPts val="0"/>
              </a:spcAft>
              <a:buClr>
                <a:schemeClr val="dk1"/>
              </a:buClr>
              <a:buSzPts val="3200"/>
              <a:buNone/>
            </a:pPr>
            <a:r>
              <a:rPr lang="en-US"/>
              <a:t>2</a:t>
            </a:r>
            <a:r>
              <a:rPr lang="en-US" i="1"/>
              <a:t>n</a:t>
            </a:r>
            <a:r>
              <a:rPr lang="en-US" baseline="30000"/>
              <a:t>2</a:t>
            </a:r>
            <a:r>
              <a:rPr lang="en-US"/>
              <a:t> + </a:t>
            </a:r>
            <a:r>
              <a:rPr lang="en-US" i="1"/>
              <a:t>n </a:t>
            </a:r>
            <a:r>
              <a:rPr lang="en-US"/>
              <a:t>+ 100 &gt; </a:t>
            </a:r>
            <a:r>
              <a:rPr lang="en-US" i="1"/>
              <a:t>n</a:t>
            </a:r>
            <a:r>
              <a:rPr lang="en-US" baseline="30000"/>
              <a:t>2</a:t>
            </a:r>
            <a:endParaRPr/>
          </a:p>
          <a:p>
            <a:pPr marL="0" lvl="0" indent="0" algn="l" rtl="0">
              <a:spcBef>
                <a:spcPts val="600"/>
              </a:spcBef>
              <a:spcAft>
                <a:spcPts val="0"/>
              </a:spcAft>
              <a:buClr>
                <a:schemeClr val="dk1"/>
              </a:buClr>
              <a:buSzPts val="3200"/>
              <a:buNone/>
            </a:pPr>
            <a:endParaRPr/>
          </a:p>
          <a:p>
            <a:pPr marL="0" lvl="0" indent="0" algn="l" rtl="0">
              <a:spcBef>
                <a:spcPts val="600"/>
              </a:spcBef>
              <a:spcAft>
                <a:spcPts val="0"/>
              </a:spcAft>
              <a:buClr>
                <a:schemeClr val="dk1"/>
              </a:buClr>
              <a:buSzPts val="3200"/>
              <a:buNone/>
            </a:pPr>
            <a:r>
              <a:rPr lang="en-US"/>
              <a:t>=&gt; f is Ω(</a:t>
            </a:r>
            <a:r>
              <a:rPr lang="en-US" i="1"/>
              <a:t>n</a:t>
            </a:r>
            <a:r>
              <a:rPr lang="en-US" baseline="30000"/>
              <a:t>2</a:t>
            </a:r>
            <a:r>
              <a:rPr lang="en-US"/>
              <a:t>)</a:t>
            </a:r>
            <a:endParaRPr/>
          </a:p>
        </p:txBody>
      </p:sp>
      <p:pic>
        <p:nvPicPr>
          <p:cNvPr id="424" name="Google Shape;424;p46"/>
          <p:cNvPicPr preferRelativeResize="0"/>
          <p:nvPr/>
        </p:nvPicPr>
        <p:blipFill rotWithShape="1">
          <a:blip r:embed="rId3">
            <a:alphaModFix/>
          </a:blip>
          <a:srcRect/>
          <a:stretch/>
        </p:blipFill>
        <p:spPr>
          <a:xfrm>
            <a:off x="5867400" y="1600200"/>
            <a:ext cx="57150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Big-θ Definition</a:t>
            </a:r>
            <a:endParaRPr/>
          </a:p>
        </p:txBody>
      </p:sp>
      <p:sp>
        <p:nvSpPr>
          <p:cNvPr id="430" name="Google Shape;430;p4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Given a function </a:t>
            </a:r>
            <a:r>
              <a:rPr lang="en-US" i="1"/>
              <a:t>f</a:t>
            </a:r>
            <a:r>
              <a:rPr lang="en-US"/>
              <a:t>: ℝ → ℝ and a function </a:t>
            </a:r>
            <a:r>
              <a:rPr lang="en-US" i="1"/>
              <a:t>g</a:t>
            </a:r>
            <a:r>
              <a:rPr lang="en-US"/>
              <a:t>: ℝ → ℝ</a:t>
            </a:r>
            <a:endParaRPr/>
          </a:p>
          <a:p>
            <a:pPr marL="0" lvl="0" indent="0" algn="l" rtl="0">
              <a:spcBef>
                <a:spcPts val="600"/>
              </a:spcBef>
              <a:spcAft>
                <a:spcPts val="0"/>
              </a:spcAft>
              <a:buClr>
                <a:schemeClr val="dk1"/>
              </a:buClr>
              <a:buSzPts val="3200"/>
              <a:buNone/>
            </a:pPr>
            <a:endParaRPr/>
          </a:p>
          <a:p>
            <a:pPr marL="0" lvl="0" indent="0" algn="l" rtl="0">
              <a:spcBef>
                <a:spcPts val="600"/>
              </a:spcBef>
              <a:spcAft>
                <a:spcPts val="0"/>
              </a:spcAft>
              <a:buClr>
                <a:schemeClr val="dk1"/>
              </a:buClr>
              <a:buSzPts val="3200"/>
              <a:buNone/>
            </a:pPr>
            <a:r>
              <a:rPr lang="en-US"/>
              <a:t>If </a:t>
            </a:r>
            <a:r>
              <a:rPr lang="en-US" i="1"/>
              <a:t>f</a:t>
            </a:r>
            <a:r>
              <a:rPr lang="en-US"/>
              <a:t> is O(</a:t>
            </a:r>
            <a:r>
              <a:rPr lang="en-US" i="1"/>
              <a:t>g</a:t>
            </a:r>
            <a:r>
              <a:rPr lang="en-US"/>
              <a:t>) and Ω(</a:t>
            </a:r>
            <a:r>
              <a:rPr lang="en-US" i="1"/>
              <a:t>g</a:t>
            </a:r>
            <a:r>
              <a:rPr lang="en-US"/>
              <a:t>), then </a:t>
            </a:r>
            <a:r>
              <a:rPr lang="en-US" i="1"/>
              <a:t>f</a:t>
            </a:r>
            <a:r>
              <a:rPr lang="en-US"/>
              <a:t> is θ(</a:t>
            </a:r>
            <a:r>
              <a:rPr lang="en-US" i="1"/>
              <a:t>g</a:t>
            </a:r>
            <a:r>
              <a:rPr lang="en-US"/>
              <a:t>)</a:t>
            </a:r>
            <a:endParaRPr/>
          </a:p>
          <a:p>
            <a:pPr marL="0" lvl="0" indent="0" algn="l" rtl="0">
              <a:spcBef>
                <a:spcPts val="600"/>
              </a:spcBef>
              <a:spcAft>
                <a:spcPts val="0"/>
              </a:spcAft>
              <a:buClr>
                <a:schemeClr val="dk1"/>
              </a:buClr>
              <a:buSzPts val="3200"/>
              <a:buNone/>
            </a:pPr>
            <a:endParaRPr/>
          </a:p>
          <a:p>
            <a:pPr marL="0" lvl="0" indent="0" algn="l" rtl="0">
              <a:spcBef>
                <a:spcPts val="600"/>
              </a:spcBef>
              <a:spcAft>
                <a:spcPts val="0"/>
              </a:spcAft>
              <a:buClr>
                <a:schemeClr val="dk1"/>
              </a:buClr>
              <a:buSzPts val="3200"/>
              <a:buNone/>
            </a:pPr>
            <a:r>
              <a:rPr lang="en-US"/>
              <a:t>2</a:t>
            </a:r>
            <a:r>
              <a:rPr lang="en-US" i="1"/>
              <a:t>n</a:t>
            </a:r>
            <a:r>
              <a:rPr lang="en-US" baseline="30000"/>
              <a:t>2</a:t>
            </a:r>
            <a:r>
              <a:rPr lang="en-US"/>
              <a:t> + </a:t>
            </a:r>
            <a:r>
              <a:rPr lang="en-US" i="1"/>
              <a:t>n</a:t>
            </a:r>
            <a:r>
              <a:rPr lang="en-US"/>
              <a:t> + 100 is θ(</a:t>
            </a:r>
            <a:r>
              <a:rPr lang="en-US" i="1"/>
              <a:t>n</a:t>
            </a:r>
            <a:r>
              <a:rPr lang="en-US" baseline="30000"/>
              <a:t>2</a:t>
            </a: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8"/>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p>
            <a:pPr marL="0" lvl="0" indent="0" algn="l" rtl="0">
              <a:spcBef>
                <a:spcPts val="600"/>
              </a:spcBef>
              <a:spcAft>
                <a:spcPts val="0"/>
              </a:spcAft>
              <a:buClr>
                <a:srgbClr val="888888"/>
              </a:buClr>
              <a:buSzPts val="2000"/>
              <a:buNone/>
            </a:pPr>
            <a:r>
              <a:rPr lang="en-US"/>
              <a:t>Defining Big-θ Mathematically</a:t>
            </a:r>
            <a:endParaRPr/>
          </a:p>
        </p:txBody>
      </p:sp>
    </p:spTree>
  </p:cSld>
  <p:clrMapOvr>
    <a:masterClrMapping/>
  </p:clrMapOvr>
</p:sld>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922</Words>
  <Application>Microsoft Office PowerPoint</Application>
  <PresentationFormat>Widescreen</PresentationFormat>
  <Paragraphs>63</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1_Office Theme</vt:lpstr>
      <vt:lpstr>Defining Big-θ Mathematically</vt:lpstr>
      <vt:lpstr>Big-O Definition</vt:lpstr>
      <vt:lpstr>Big-O Example</vt:lpstr>
      <vt:lpstr>Big-O Example (cont.)</vt:lpstr>
      <vt:lpstr>Big-O Is an Upper Bound</vt:lpstr>
      <vt:lpstr>Big-Ω Is a Lower Bound</vt:lpstr>
      <vt:lpstr>Big-Ω Example</vt:lpstr>
      <vt:lpstr>Big-θ Definition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Big-θ Mathematically</dc:title>
  <dc:creator>Administrator</dc:creator>
  <cp:lastModifiedBy>Rob</cp:lastModifiedBy>
  <cp:revision>1</cp:revision>
  <dcterms:created xsi:type="dcterms:W3CDTF">2016-03-21T14:12:59Z</dcterms:created>
  <dcterms:modified xsi:type="dcterms:W3CDTF">2021-12-20T04:32:13Z</dcterms:modified>
</cp:coreProperties>
</file>