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Cp+du4MLtehp5sqJiJZGh0/Mn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FF0C12-7099-4FA5-964D-33636B53A58B}">
  <a:tblStyle styleId="{39FF0C12-7099-4FA5-964D-33636B53A58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0"/>
          </a:solidFill>
        </a:fill>
      </a:tcStyle>
    </a:wholeTbl>
    <a:band1H>
      <a:tcTxStyle/>
      <a:tcStyle>
        <a:tcBdr/>
        <a:fill>
          <a:solidFill>
            <a:srgbClr val="CDD7DF"/>
          </a:solidFill>
        </a:fill>
      </a:tcStyle>
    </a:band1H>
    <a:band2H>
      <a:tcTxStyle/>
      <a:tcStyle>
        <a:tcBdr/>
      </a:tcStyle>
    </a:band2H>
    <a:band1V>
      <a:tcTxStyle/>
      <a:tcStyle>
        <a:tcBdr/>
        <a:fill>
          <a:solidFill>
            <a:srgbClr val="CDD7D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07C1C0-19FC-474F-B131-EDAB9E8E305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63"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6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436668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As you learn more about algorithms, you’ll need to start thinking about the resources that they require.  Actually, there are two main resources that an algorithm requires...</a:t>
            </a:r>
            <a:endParaRPr/>
          </a:p>
        </p:txBody>
      </p:sp>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231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This plot shows what we call the growth rate of the execution time.</a:t>
            </a:r>
            <a:endParaRPr/>
          </a:p>
          <a:p>
            <a:pPr marL="0" lvl="0" indent="0" algn="l" rtl="0">
              <a:spcBef>
                <a:spcPts val="0"/>
              </a:spcBef>
              <a:spcAft>
                <a:spcPts val="0"/>
              </a:spcAft>
              <a:buClr>
                <a:schemeClr val="dk1"/>
              </a:buClr>
              <a:buSzPts val="1200"/>
              <a:buFont typeface="Arial"/>
              <a:buNone/>
            </a:pPr>
            <a:r>
              <a:rPr lang="en-US"/>
              <a:t>On the x-axis is the number of people</a:t>
            </a:r>
            <a:endParaRPr/>
          </a:p>
          <a:p>
            <a:pPr marL="0" lvl="0" indent="0" algn="l" rtl="0">
              <a:spcBef>
                <a:spcPts val="0"/>
              </a:spcBef>
              <a:spcAft>
                <a:spcPts val="0"/>
              </a:spcAft>
              <a:buClr>
                <a:schemeClr val="dk1"/>
              </a:buClr>
              <a:buSzPts val="1200"/>
              <a:buFont typeface="Arial"/>
              <a:buNone/>
            </a:pPr>
            <a:r>
              <a:rPr lang="en-US"/>
              <a:t>on the y-axis is the number of prints.</a:t>
            </a:r>
            <a:endParaRPr/>
          </a:p>
          <a:p>
            <a:pPr marL="0" lvl="0" indent="0" algn="l" rtl="0">
              <a:spcBef>
                <a:spcPts val="0"/>
              </a:spcBef>
              <a:spcAft>
                <a:spcPts val="0"/>
              </a:spcAft>
              <a:buClr>
                <a:schemeClr val="dk1"/>
              </a:buClr>
              <a:buSzPts val="1200"/>
              <a:buFont typeface="Arial"/>
              <a:buNone/>
            </a:pPr>
            <a:r>
              <a:rPr lang="en-US"/>
              <a:t>This is an example of what we call an exponential algorithm.</a:t>
            </a:r>
            <a:endParaRPr/>
          </a:p>
          <a:p>
            <a:pPr marL="0" lvl="0" indent="0" algn="l" rtl="0">
              <a:spcBef>
                <a:spcPts val="0"/>
              </a:spcBef>
              <a:spcAft>
                <a:spcPts val="0"/>
              </a:spcAft>
              <a:buClr>
                <a:schemeClr val="dk1"/>
              </a:buClr>
              <a:buSzPts val="1200"/>
              <a:buFont typeface="Arial"/>
              <a:buNone/>
            </a:pPr>
            <a:r>
              <a:rPr lang="en-US"/>
              <a:t>This curve grows exponentially quickly - and that’s really fast.</a:t>
            </a:r>
            <a:endParaRPr/>
          </a:p>
          <a:p>
            <a:pPr marL="0" lvl="0" indent="0" algn="l" rtl="0">
              <a:spcBef>
                <a:spcPts val="0"/>
              </a:spcBef>
              <a:spcAft>
                <a:spcPts val="0"/>
              </a:spcAft>
              <a:buClr>
                <a:schemeClr val="dk1"/>
              </a:buClr>
              <a:buSzPts val="1200"/>
              <a:buFont typeface="Arial"/>
              <a:buNone/>
            </a:pPr>
            <a:r>
              <a:rPr lang="en-US"/>
              <a:t>An algorithm like this is impractical, unless the size of your dataset is tiny: 10 people is ok, but not much more.</a:t>
            </a:r>
            <a:endParaRPr/>
          </a:p>
        </p:txBody>
      </p:sp>
      <p:sp>
        <p:nvSpPr>
          <p:cNvPr id="130" name="Google Shape;13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254542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Just for fun, I want to mention one area where exponential runtimes are actually a good thing.</a:t>
            </a:r>
            <a:endParaRPr/>
          </a:p>
          <a:p>
            <a:pPr marL="0" lvl="0" indent="0" algn="l" rtl="0">
              <a:spcBef>
                <a:spcPts val="0"/>
              </a:spcBef>
              <a:spcAft>
                <a:spcPts val="0"/>
              </a:spcAft>
              <a:buClr>
                <a:schemeClr val="dk1"/>
              </a:buClr>
              <a:buSzPts val="1200"/>
              <a:buFont typeface="Arial"/>
              <a:buNone/>
            </a:pPr>
            <a:r>
              <a:rPr lang="en-US"/>
              <a:t>Here’s a famous problem from cryptography.</a:t>
            </a:r>
            <a:endParaRPr/>
          </a:p>
          <a:p>
            <a:pPr marL="0" lvl="0" indent="0" algn="l" rtl="0">
              <a:spcBef>
                <a:spcPts val="0"/>
              </a:spcBef>
              <a:spcAft>
                <a:spcPts val="0"/>
              </a:spcAft>
              <a:buClr>
                <a:schemeClr val="dk1"/>
              </a:buClr>
              <a:buSzPts val="1200"/>
              <a:buFont typeface="Arial"/>
              <a:buNone/>
            </a:pPr>
            <a:r>
              <a:rPr lang="en-US"/>
              <a:t>Given a big number X, find the factors of X.</a:t>
            </a:r>
            <a:endParaRPr/>
          </a:p>
          <a:p>
            <a:pPr marL="0" lvl="0" indent="0" algn="l" rtl="0">
              <a:spcBef>
                <a:spcPts val="0"/>
              </a:spcBef>
              <a:spcAft>
                <a:spcPts val="0"/>
              </a:spcAft>
              <a:buClr>
                <a:schemeClr val="dk1"/>
              </a:buClr>
              <a:buSzPts val="1200"/>
              <a:buFont typeface="Arial"/>
              <a:buNone/>
            </a:pPr>
            <a:r>
              <a:rPr lang="en-US"/>
              <a:t>If you could always solve this problem quickly, you could break a lot of encryption algorithms.</a:t>
            </a:r>
            <a:endParaRPr/>
          </a:p>
          <a:p>
            <a:pPr marL="0" lvl="0" indent="0" algn="l" rtl="0">
              <a:spcBef>
                <a:spcPts val="0"/>
              </a:spcBef>
              <a:spcAft>
                <a:spcPts val="0"/>
              </a:spcAft>
              <a:buClr>
                <a:schemeClr val="dk1"/>
              </a:buClr>
              <a:buSzPts val="1200"/>
              <a:buFont typeface="Arial"/>
              <a:buNone/>
            </a:pPr>
            <a:r>
              <a:rPr lang="en-US"/>
              <a:t>If you’ve ever heard the term NP - that’s a class of problems studied by computer scientists.</a:t>
            </a:r>
            <a:endParaRPr/>
          </a:p>
          <a:p>
            <a:pPr marL="0" lvl="0" indent="0" algn="l" rtl="0">
              <a:spcBef>
                <a:spcPts val="0"/>
              </a:spcBef>
              <a:spcAft>
                <a:spcPts val="0"/>
              </a:spcAft>
              <a:buClr>
                <a:schemeClr val="dk1"/>
              </a:buClr>
              <a:buSzPts val="1200"/>
              <a:buFont typeface="Arial"/>
              <a:buNone/>
            </a:pPr>
            <a:r>
              <a:rPr lang="en-US"/>
              <a:t>Until today, the only algorithms we have for this class take exponential time.</a:t>
            </a:r>
            <a:endParaRPr/>
          </a:p>
          <a:p>
            <a:pPr marL="0" lvl="0" indent="0" algn="l" rtl="0">
              <a:spcBef>
                <a:spcPts val="0"/>
              </a:spcBef>
              <a:spcAft>
                <a:spcPts val="0"/>
              </a:spcAft>
              <a:buClr>
                <a:schemeClr val="dk1"/>
              </a:buClr>
              <a:buSzPts val="1200"/>
              <a:buFont typeface="Arial"/>
              <a:buNone/>
            </a:pPr>
            <a:r>
              <a:rPr lang="en-US"/>
              <a:t>Encryption works, because it would take hundreds of years for someone to factor a big number.</a:t>
            </a:r>
            <a:endParaRPr/>
          </a:p>
          <a:p>
            <a:pPr marL="0" lvl="0" indent="0" algn="l" rtl="0">
              <a:spcBef>
                <a:spcPts val="0"/>
              </a:spcBef>
              <a:spcAft>
                <a:spcPts val="0"/>
              </a:spcAft>
              <a:buClr>
                <a:schemeClr val="dk1"/>
              </a:buClr>
              <a:buSzPts val="1200"/>
              <a:buFont typeface="Arial"/>
              <a:buNone/>
            </a:pPr>
            <a:r>
              <a:rPr lang="en-US"/>
              <a:t>Of course that’s good for security, but bad if you want to analyze a dataset.</a:t>
            </a:r>
            <a:endParaRPr/>
          </a:p>
          <a:p>
            <a:pPr marL="0" lvl="0" indent="0" algn="l" rtl="0">
              <a:spcBef>
                <a:spcPts val="0"/>
              </a:spcBef>
              <a:spcAft>
                <a:spcPts val="0"/>
              </a:spcAft>
              <a:buClr>
                <a:schemeClr val="dk1"/>
              </a:buClr>
              <a:buSzPts val="1200"/>
              <a:buFont typeface="Arial"/>
              <a:buNone/>
            </a:pPr>
            <a:r>
              <a:rPr lang="en-US"/>
              <a:t>So today we’re going to spend a lot of time discussing tools for thinking about the runtime of algorithms.</a:t>
            </a:r>
            <a:endParaRPr/>
          </a:p>
        </p:txBody>
      </p:sp>
      <p:sp>
        <p:nvSpPr>
          <p:cNvPr id="137" name="Google Shape;13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278259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92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Two limited resources: time and storage capacity</a:t>
            </a:r>
            <a:endParaRPr/>
          </a:p>
          <a:p>
            <a:pPr marL="0" lvl="0" indent="0" algn="l" rtl="0">
              <a:spcBef>
                <a:spcPts val="0"/>
              </a:spcBef>
              <a:spcAft>
                <a:spcPts val="0"/>
              </a:spcAft>
              <a:buClr>
                <a:schemeClr val="dk1"/>
              </a:buClr>
              <a:buSzPts val="1100"/>
              <a:buFont typeface="Arial"/>
              <a:buNone/>
            </a:pPr>
            <a:r>
              <a:rPr lang="en-US"/>
              <a:t>Trade-off between the two </a:t>
            </a:r>
            <a:endParaRPr/>
          </a:p>
          <a:p>
            <a:pPr marL="0" lvl="0" indent="0" algn="l" rtl="0">
              <a:spcBef>
                <a:spcPts val="0"/>
              </a:spcBef>
              <a:spcAft>
                <a:spcPts val="0"/>
              </a:spcAft>
              <a:buClr>
                <a:schemeClr val="dk1"/>
              </a:buClr>
              <a:buSzPts val="1200"/>
              <a:buFont typeface="Arial"/>
              <a:buNone/>
            </a:pPr>
            <a:r>
              <a:rPr lang="en-US"/>
              <a:t>e.g., a faster algorithm uses more memory</a:t>
            </a:r>
            <a:endParaRPr/>
          </a:p>
          <a:p>
            <a:pPr marL="0" lvl="0" indent="0" algn="l" rtl="0">
              <a:spcBef>
                <a:spcPts val="0"/>
              </a:spcBef>
              <a:spcAft>
                <a:spcPts val="0"/>
              </a:spcAft>
              <a:buClr>
                <a:schemeClr val="dk1"/>
              </a:buClr>
              <a:buSzPts val="1100"/>
              <a:buFont typeface="Arial"/>
              <a:buNone/>
            </a:pPr>
            <a:r>
              <a:rPr lang="en-US"/>
              <a:t>Given today’s technology, you usually don’t have to worry about storage space.</a:t>
            </a:r>
            <a:endParaRPr/>
          </a:p>
          <a:p>
            <a:pPr marL="457200" lvl="0" indent="-317500" algn="l" rtl="0">
              <a:spcBef>
                <a:spcPts val="0"/>
              </a:spcBef>
              <a:spcAft>
                <a:spcPts val="0"/>
              </a:spcAft>
              <a:buClr>
                <a:schemeClr val="dk1"/>
              </a:buClr>
              <a:buSzPts val="1400"/>
              <a:buFont typeface="Arial"/>
              <a:buChar char="-"/>
            </a:pPr>
            <a:r>
              <a:rPr lang="en-US"/>
              <a:t>Memory is plentiful and cheap.</a:t>
            </a:r>
            <a:endParaRPr/>
          </a:p>
          <a:p>
            <a:pPr marL="0" lvl="0" indent="0" algn="l" rtl="0">
              <a:spcBef>
                <a:spcPts val="0"/>
              </a:spcBef>
              <a:spcAft>
                <a:spcPts val="0"/>
              </a:spcAft>
              <a:buClr>
                <a:schemeClr val="dk1"/>
              </a:buClr>
              <a:buSzPts val="1100"/>
              <a:buFont typeface="Arial"/>
              <a:buNone/>
            </a:pPr>
            <a:r>
              <a:rPr lang="en-US"/>
              <a:t>On the other hand, time can be a major concern.</a:t>
            </a:r>
            <a:endParaRPr/>
          </a:p>
          <a:p>
            <a:pPr marL="0" lvl="0" indent="0" algn="l" rtl="0">
              <a:spcBef>
                <a:spcPts val="0"/>
              </a:spcBef>
              <a:spcAft>
                <a:spcPts val="0"/>
              </a:spcAft>
              <a:buClr>
                <a:schemeClr val="dk1"/>
              </a:buClr>
              <a:buSzPts val="1200"/>
              <a:buFont typeface="Arial"/>
              <a:buNone/>
            </a:pPr>
            <a:r>
              <a:rPr lang="en-US"/>
              <a:t>Working in data science, datasets tend to get bigger and bigger.</a:t>
            </a:r>
            <a:endParaRPr/>
          </a:p>
          <a:p>
            <a:pPr marL="0" lvl="0" indent="0" algn="l" rtl="0">
              <a:spcBef>
                <a:spcPts val="0"/>
              </a:spcBef>
              <a:spcAft>
                <a:spcPts val="0"/>
              </a:spcAft>
              <a:buClr>
                <a:schemeClr val="dk1"/>
              </a:buClr>
              <a:buSzPts val="1200"/>
              <a:buFont typeface="Arial"/>
              <a:buNone/>
            </a:pPr>
            <a:r>
              <a:rPr lang="en-US"/>
              <a:t>The problem is that with more data, the time it takes to finish can get so big that it’s impractical.  It might be that your algorithm can take 100s of years to finish.  </a:t>
            </a:r>
            <a:endParaRPr/>
          </a:p>
          <a:p>
            <a:pPr marL="0" lvl="0" indent="0" algn="l" rtl="0">
              <a:spcBef>
                <a:spcPts val="0"/>
              </a:spcBef>
              <a:spcAft>
                <a:spcPts val="0"/>
              </a:spcAft>
              <a:buClr>
                <a:schemeClr val="dk1"/>
              </a:buClr>
              <a:buSzPts val="1200"/>
              <a:buFont typeface="Arial"/>
              <a:buNone/>
            </a:pPr>
            <a:r>
              <a:rPr lang="en-US"/>
              <a:t>Actually, a lot of cryptography works based on this principle.</a:t>
            </a:r>
            <a:endParaRPr/>
          </a:p>
          <a:p>
            <a:pPr marL="0" lvl="0" indent="0" algn="l" rtl="0">
              <a:spcBef>
                <a:spcPts val="0"/>
              </a:spcBef>
              <a:spcAft>
                <a:spcPts val="0"/>
              </a:spcAft>
              <a:buClr>
                <a:schemeClr val="dk1"/>
              </a:buClr>
              <a:buSzPts val="1200"/>
              <a:buFont typeface="Arial"/>
              <a:buNone/>
            </a:pPr>
            <a:r>
              <a:rPr lang="en-US"/>
              <a:t>Famously, if you had a fast algorithm that can factor a product of two </a:t>
            </a:r>
            <a:endParaRPr/>
          </a:p>
        </p:txBody>
      </p:sp>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650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Why would you need to check every subset?</a:t>
            </a:r>
            <a:endParaRPr/>
          </a:p>
          <a:p>
            <a:pPr marL="0" lvl="0" indent="0" algn="l" rtl="0">
              <a:spcBef>
                <a:spcPts val="0"/>
              </a:spcBef>
              <a:spcAft>
                <a:spcPts val="0"/>
              </a:spcAft>
              <a:buClr>
                <a:schemeClr val="dk1"/>
              </a:buClr>
              <a:buSzPts val="1200"/>
              <a:buFont typeface="Arial"/>
              <a:buNone/>
            </a:pPr>
            <a:r>
              <a:rPr lang="en-US"/>
              <a:t>Maybe you want to find an optimal team.  Maybe you need to score groups of people to estimate if they could be in a terrorist network.</a:t>
            </a:r>
            <a:endParaRPr/>
          </a:p>
          <a:p>
            <a:pPr marL="0" lvl="0" indent="0" algn="l" rtl="0">
              <a:spcBef>
                <a:spcPts val="0"/>
              </a:spcBef>
              <a:spcAft>
                <a:spcPts val="0"/>
              </a:spcAft>
              <a:buClr>
                <a:schemeClr val="dk1"/>
              </a:buClr>
              <a:buSzPts val="1200"/>
              <a:buFont typeface="Arial"/>
              <a:buNone/>
            </a:pPr>
            <a:r>
              <a:rPr lang="en-US"/>
              <a:t>Maybe instead of people you have letters, and you’re playing a word game where you need to use some of your pieces.</a:t>
            </a:r>
            <a:endParaRPr/>
          </a:p>
          <a:p>
            <a:pPr marL="0" lvl="0" indent="0" algn="l" rtl="0">
              <a:spcBef>
                <a:spcPts val="0"/>
              </a:spcBef>
              <a:spcAft>
                <a:spcPts val="0"/>
              </a:spcAft>
              <a:buClr>
                <a:schemeClr val="dk1"/>
              </a:buClr>
              <a:buSzPts val="1200"/>
              <a:buFont typeface="Arial"/>
              <a:buNone/>
            </a:pPr>
            <a:r>
              <a:rPr lang="en-US"/>
              <a:t>In my own research on privacy, I sometimes come across a need to do this.</a:t>
            </a:r>
            <a:endParaRPr/>
          </a:p>
          <a:p>
            <a:pPr marL="0" lvl="0" indent="0" algn="l" rtl="0">
              <a:spcBef>
                <a:spcPts val="0"/>
              </a:spcBef>
              <a:spcAft>
                <a:spcPts val="0"/>
              </a:spcAft>
              <a:buClr>
                <a:schemeClr val="dk1"/>
              </a:buClr>
              <a:buSzPts val="1200"/>
              <a:buFont typeface="Arial"/>
              <a:buNone/>
            </a:pPr>
            <a:r>
              <a:rPr lang="en-US"/>
              <a:t>So, it’s not a crazy idea.</a:t>
            </a:r>
            <a:endParaRPr/>
          </a:p>
        </p:txBody>
      </p:sp>
      <p:sp>
        <p:nvSpPr>
          <p:cNvPr id="66" name="Google Shape;6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122469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100"/>
              <a:buFont typeface="Arial"/>
              <a:buNone/>
            </a:pPr>
            <a:r>
              <a:rPr lang="en-US"/>
              <a:t>a big number - 31 digits long!</a:t>
            </a:r>
            <a:endParaRPr/>
          </a:p>
        </p:txBody>
      </p:sp>
      <p:sp>
        <p:nvSpPr>
          <p:cNvPr id="76" name="Google Shape;7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109043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100"/>
              <a:buFont typeface="Arial"/>
              <a:buNone/>
            </a:pPr>
            <a:r>
              <a:rPr lang="en-US"/>
              <a:t>a big number - 31 digits long!</a:t>
            </a:r>
            <a:endParaRPr/>
          </a:p>
        </p:txBody>
      </p:sp>
      <p:sp>
        <p:nvSpPr>
          <p:cNvPr id="85" name="Google Shape;8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97256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100"/>
              <a:buFont typeface="Arial"/>
              <a:buNone/>
            </a:pPr>
            <a:r>
              <a:rPr lang="en-US"/>
              <a:t>a big number - 31 digits long!</a:t>
            </a:r>
            <a:endParaRPr/>
          </a:p>
        </p:txBody>
      </p:sp>
      <p:sp>
        <p:nvSpPr>
          <p:cNvPr id="94" name="Google Shape;9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362003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100"/>
              <a:buFont typeface="Arial"/>
              <a:buNone/>
            </a:pPr>
            <a:r>
              <a:rPr lang="en-US"/>
              <a:t>a big number - 31 digits long!</a:t>
            </a:r>
            <a:endParaRPr/>
          </a:p>
        </p:txBody>
      </p:sp>
      <p:sp>
        <p:nvSpPr>
          <p:cNvPr id="103" name="Google Shape;10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357896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200"/>
              <a:buFont typeface="Arial"/>
              <a:buNone/>
            </a:pPr>
            <a:r>
              <a:rPr lang="en-US"/>
              <a:t>a big number - 31 digits long!</a:t>
            </a:r>
            <a:endParaRPr/>
          </a:p>
          <a:p>
            <a:pPr marL="0" lvl="0" indent="0" algn="l" rtl="0">
              <a:spcBef>
                <a:spcPts val="0"/>
              </a:spcBef>
              <a:spcAft>
                <a:spcPts val="0"/>
              </a:spcAft>
              <a:buClr>
                <a:schemeClr val="dk1"/>
              </a:buClr>
              <a:buSzPts val="1200"/>
              <a:buFont typeface="Arial"/>
              <a:buNone/>
            </a:pPr>
            <a:endParaRPr/>
          </a:p>
        </p:txBody>
      </p:sp>
      <p:sp>
        <p:nvSpPr>
          <p:cNvPr id="112" name="Google Shape;11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171691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Fill in the answers:</a:t>
            </a:r>
            <a:endParaRPr/>
          </a:p>
          <a:p>
            <a:pPr marL="0" lvl="0" indent="0" algn="l" rtl="0">
              <a:spcBef>
                <a:spcPts val="0"/>
              </a:spcBef>
              <a:spcAft>
                <a:spcPts val="0"/>
              </a:spcAft>
              <a:buClr>
                <a:schemeClr val="dk1"/>
              </a:buClr>
              <a:buSzPts val="1200"/>
              <a:buFont typeface="Arial"/>
              <a:buNone/>
            </a:pPr>
            <a:r>
              <a:rPr lang="en-US"/>
              <a:t>2</a:t>
            </a:r>
            <a:endParaRPr/>
          </a:p>
          <a:p>
            <a:pPr marL="0" lvl="0" indent="0" algn="l" rtl="0">
              <a:spcBef>
                <a:spcPts val="0"/>
              </a:spcBef>
              <a:spcAft>
                <a:spcPts val="0"/>
              </a:spcAft>
              <a:buClr>
                <a:schemeClr val="dk1"/>
              </a:buClr>
              <a:buSzPts val="1200"/>
              <a:buFont typeface="Arial"/>
              <a:buNone/>
            </a:pPr>
            <a:r>
              <a:rPr lang="en-US"/>
              <a:t>4</a:t>
            </a:r>
            <a:endParaRPr/>
          </a:p>
          <a:p>
            <a:pPr marL="0" lvl="0" indent="0" algn="l" rtl="0">
              <a:spcBef>
                <a:spcPts val="0"/>
              </a:spcBef>
              <a:spcAft>
                <a:spcPts val="0"/>
              </a:spcAft>
              <a:buClr>
                <a:schemeClr val="dk1"/>
              </a:buClr>
              <a:buSzPts val="1200"/>
              <a:buFont typeface="Arial"/>
              <a:buNone/>
            </a:pPr>
            <a:r>
              <a:rPr lang="en-US"/>
              <a:t>1024</a:t>
            </a:r>
            <a:endParaRPr/>
          </a:p>
          <a:p>
            <a:pPr marL="0" lvl="0" indent="0" algn="l" rtl="0">
              <a:spcBef>
                <a:spcPts val="0"/>
              </a:spcBef>
              <a:spcAft>
                <a:spcPts val="0"/>
              </a:spcAft>
              <a:buClr>
                <a:schemeClr val="dk1"/>
              </a:buClr>
              <a:buSzPts val="1200"/>
              <a:buFont typeface="Arial"/>
              <a:buNone/>
            </a:pPr>
            <a:r>
              <a:rPr lang="en-US"/>
              <a:t>a big number - 31 digits long!</a:t>
            </a:r>
            <a:endParaRPr/>
          </a:p>
          <a:p>
            <a:pPr marL="0" lvl="0" indent="0" algn="l" rtl="0">
              <a:spcBef>
                <a:spcPts val="0"/>
              </a:spcBef>
              <a:spcAft>
                <a:spcPts val="0"/>
              </a:spcAft>
              <a:buClr>
                <a:schemeClr val="dk1"/>
              </a:buClr>
              <a:buSzPts val="1200"/>
              <a:buFont typeface="Arial"/>
              <a:buNone/>
            </a:pPr>
            <a:r>
              <a:rPr lang="en-US"/>
              <a:t>a number with 301 digits - that’s many times the number of atoms in the known universe.</a:t>
            </a:r>
            <a:endParaRPr/>
          </a:p>
          <a:p>
            <a:pPr marL="0" lvl="0" indent="0" algn="l" rtl="0">
              <a:spcBef>
                <a:spcPts val="0"/>
              </a:spcBef>
              <a:spcAft>
                <a:spcPts val="0"/>
              </a:spcAft>
              <a:buClr>
                <a:schemeClr val="dk1"/>
              </a:buClr>
              <a:buSzPts val="1200"/>
              <a:buFont typeface="Arial"/>
              <a:buNone/>
            </a:pPr>
            <a:r>
              <a:rPr lang="en-US"/>
              <a:t>I don’t care how fast your computer is.  you won’t be able to run this code if you have hundreds of years.</a:t>
            </a:r>
            <a:endParaRPr/>
          </a:p>
        </p:txBody>
      </p:sp>
      <p:sp>
        <p:nvSpPr>
          <p:cNvPr id="121" name="Google Shape;12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403320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57"/>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57"/>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57"/>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5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5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2" name="Google Shape;22;p58"/>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 name="Google Shape;25;p5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6" name="Google Shape;26;p5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7"/>
        <p:cNvGrpSpPr/>
        <p:nvPr/>
      </p:nvGrpSpPr>
      <p:grpSpPr>
        <a:xfrm>
          <a:off x="0" y="0"/>
          <a:ext cx="0" cy="0"/>
          <a:chOff x="0" y="0"/>
          <a:chExt cx="0" cy="0"/>
        </a:xfrm>
      </p:grpSpPr>
      <p:sp>
        <p:nvSpPr>
          <p:cNvPr id="28" name="Google Shape;28;p6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9" name="Google Shape;29;p60"/>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0"/>
        <p:cNvGrpSpPr/>
        <p:nvPr/>
      </p:nvGrpSpPr>
      <p:grpSpPr>
        <a:xfrm>
          <a:off x="0" y="0"/>
          <a:ext cx="0" cy="0"/>
          <a:chOff x="0" y="0"/>
          <a:chExt cx="0" cy="0"/>
        </a:xfrm>
      </p:grpSpPr>
      <p:sp>
        <p:nvSpPr>
          <p:cNvPr id="31" name="Google Shape;31;p6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6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33" name="Google Shape;33;p6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The End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6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3"/>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3"/>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6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6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56"/>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6"/>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The Importance of Execution Time</a:t>
            </a:r>
            <a:endParaRPr/>
          </a:p>
        </p:txBody>
      </p:sp>
      <p:sp>
        <p:nvSpPr>
          <p:cNvPr id="53" name="Google Shape;53;p1"/>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Growth Rate of Subset Algorithm</a:t>
            </a:r>
            <a:endParaRPr/>
          </a:p>
        </p:txBody>
      </p:sp>
      <p:pic>
        <p:nvPicPr>
          <p:cNvPr id="133" name="Google Shape;133;p10"/>
          <p:cNvPicPr preferRelativeResize="0"/>
          <p:nvPr/>
        </p:nvPicPr>
        <p:blipFill rotWithShape="1">
          <a:blip r:embed="rId3">
            <a:alphaModFix/>
          </a:blip>
          <a:srcRect r="967" b="1102"/>
          <a:stretch/>
        </p:blipFill>
        <p:spPr>
          <a:xfrm>
            <a:off x="2431161" y="1597152"/>
            <a:ext cx="7329678" cy="4879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Cryptography Example</a:t>
            </a:r>
            <a:endParaRPr/>
          </a:p>
        </p:txBody>
      </p:sp>
      <p:sp>
        <p:nvSpPr>
          <p:cNvPr id="140" name="Google Shape;140;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Char char="•"/>
            </a:pPr>
            <a:r>
              <a:rPr lang="en-US"/>
              <a:t>Problem: Given a number X with </a:t>
            </a:r>
            <a:r>
              <a:rPr lang="en-US" i="1"/>
              <a:t>n</a:t>
            </a:r>
            <a:r>
              <a:rPr lang="en-US"/>
              <a:t> digits, find all factors of X</a:t>
            </a:r>
            <a:endParaRPr/>
          </a:p>
          <a:p>
            <a:pPr marL="740664" lvl="1" indent="-347472" algn="l" rtl="0">
              <a:spcBef>
                <a:spcPts val="600"/>
              </a:spcBef>
              <a:spcAft>
                <a:spcPts val="0"/>
              </a:spcAft>
              <a:buClr>
                <a:schemeClr val="dk1"/>
              </a:buClr>
              <a:buSzPts val="2800"/>
              <a:buChar char="•"/>
            </a:pPr>
            <a:r>
              <a:rPr lang="en-US"/>
              <a:t>Example: X = 15; 15 = 3 × 5</a:t>
            </a:r>
            <a:endParaRPr/>
          </a:p>
          <a:p>
            <a:pPr marL="347472" lvl="0" indent="-347472" algn="l" rtl="0">
              <a:spcBef>
                <a:spcPts val="600"/>
              </a:spcBef>
              <a:spcAft>
                <a:spcPts val="0"/>
              </a:spcAft>
              <a:buClr>
                <a:schemeClr val="dk1"/>
              </a:buClr>
              <a:buSzPts val="3200"/>
              <a:buChar char="•"/>
            </a:pPr>
            <a:r>
              <a:rPr lang="en-US"/>
              <a:t>Belongs to the class of problems called </a:t>
            </a:r>
            <a:r>
              <a:rPr lang="en-US" b="1"/>
              <a:t>NP</a:t>
            </a:r>
            <a:endParaRPr/>
          </a:p>
          <a:p>
            <a:pPr marL="740664" lvl="1" indent="-347472" algn="l" rtl="0">
              <a:spcBef>
                <a:spcPts val="600"/>
              </a:spcBef>
              <a:spcAft>
                <a:spcPts val="0"/>
              </a:spcAft>
              <a:buClr>
                <a:schemeClr val="dk1"/>
              </a:buClr>
              <a:buSzPts val="2800"/>
              <a:buChar char="•"/>
            </a:pPr>
            <a:r>
              <a:rPr lang="en-US"/>
              <a:t>Fastest known solutions take exponential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a:t>The Importance of Execution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Limited Resources for an Algorithm</a:t>
            </a:r>
            <a:endParaRPr/>
          </a:p>
        </p:txBody>
      </p:sp>
      <p:sp>
        <p:nvSpPr>
          <p:cNvPr id="59" name="Google Shape;59;p2"/>
          <p:cNvSpPr txBox="1">
            <a:spLocks noGrp="1"/>
          </p:cNvSpPr>
          <p:nvPr>
            <p:ph type="body" idx="1"/>
          </p:nvPr>
        </p:nvSpPr>
        <p:spPr>
          <a:xfrm>
            <a:off x="609600" y="1600201"/>
            <a:ext cx="5384800" cy="685800"/>
          </a:xfrm>
          <a:prstGeom prst="rect">
            <a:avLst/>
          </a:prstGeom>
          <a:noFill/>
          <a:ln>
            <a:noFill/>
          </a:ln>
        </p:spPr>
        <p:txBody>
          <a:bodyPr spcFirstLastPara="1" wrap="square" lIns="91425" tIns="45700" rIns="91425" bIns="45700" anchor="t" anchorCtr="0">
            <a:noAutofit/>
          </a:bodyPr>
          <a:lstStyle/>
          <a:p>
            <a:pPr marL="0" lvl="0" indent="0" algn="ctr" rtl="0">
              <a:spcBef>
                <a:spcPts val="600"/>
              </a:spcBef>
              <a:spcAft>
                <a:spcPts val="0"/>
              </a:spcAft>
              <a:buClr>
                <a:schemeClr val="dk1"/>
              </a:buClr>
              <a:buSzPts val="3200"/>
              <a:buNone/>
            </a:pPr>
            <a:r>
              <a:rPr lang="en-US"/>
              <a:t>Storage Space</a:t>
            </a:r>
            <a:endParaRPr/>
          </a:p>
        </p:txBody>
      </p:sp>
      <p:sp>
        <p:nvSpPr>
          <p:cNvPr id="60" name="Google Shape;60;p2"/>
          <p:cNvSpPr txBox="1">
            <a:spLocks noGrp="1"/>
          </p:cNvSpPr>
          <p:nvPr>
            <p:ph type="body" idx="2"/>
          </p:nvPr>
        </p:nvSpPr>
        <p:spPr>
          <a:xfrm>
            <a:off x="6197600" y="1600201"/>
            <a:ext cx="5384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a:t>Time</a:t>
            </a:r>
            <a:endParaRPr/>
          </a:p>
        </p:txBody>
      </p:sp>
      <p:pic>
        <p:nvPicPr>
          <p:cNvPr id="61" name="Google Shape;61;p2"/>
          <p:cNvPicPr preferRelativeResize="0"/>
          <p:nvPr/>
        </p:nvPicPr>
        <p:blipFill rotWithShape="1">
          <a:blip r:embed="rId3">
            <a:alphaModFix/>
          </a:blip>
          <a:srcRect/>
          <a:stretch/>
        </p:blipFill>
        <p:spPr>
          <a:xfrm>
            <a:off x="609600" y="2672895"/>
            <a:ext cx="5384800" cy="3672602"/>
          </a:xfrm>
          <a:prstGeom prst="rect">
            <a:avLst/>
          </a:prstGeom>
          <a:noFill/>
          <a:ln>
            <a:noFill/>
          </a:ln>
        </p:spPr>
      </p:pic>
      <p:pic>
        <p:nvPicPr>
          <p:cNvPr id="62" name="Google Shape;62;p2"/>
          <p:cNvPicPr preferRelativeResize="0"/>
          <p:nvPr/>
        </p:nvPicPr>
        <p:blipFill rotWithShape="1">
          <a:blip r:embed="rId4">
            <a:alphaModFix/>
          </a:blip>
          <a:srcRect/>
          <a:stretch/>
        </p:blipFill>
        <p:spPr>
          <a:xfrm>
            <a:off x="7796827" y="2672896"/>
            <a:ext cx="2186346" cy="36726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a:t>
            </a:r>
            <a:endParaRPr/>
          </a:p>
        </p:txBody>
      </p:sp>
      <p:sp>
        <p:nvSpPr>
          <p:cNvPr id="69" name="Google Shape;69;p3"/>
          <p:cNvSpPr txBox="1">
            <a:spLocks noGrp="1"/>
          </p:cNvSpPr>
          <p:nvPr>
            <p:ph type="body" idx="1"/>
          </p:nvPr>
        </p:nvSpPr>
        <p:spPr>
          <a:xfrm>
            <a:off x="609600" y="1600201"/>
            <a:ext cx="10972800" cy="22288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Given a set </a:t>
            </a:r>
            <a:r>
              <a:rPr lang="en-US" i="1"/>
              <a:t>S</a:t>
            </a:r>
            <a:r>
              <a:rPr lang="en-US"/>
              <a:t>, a </a:t>
            </a:r>
            <a:r>
              <a:rPr lang="en-US" b="1" i="1"/>
              <a:t>subset</a:t>
            </a:r>
            <a:r>
              <a:rPr lang="en-US"/>
              <a:t> of </a:t>
            </a:r>
            <a:r>
              <a:rPr lang="en-US" i="1"/>
              <a:t>S</a:t>
            </a:r>
            <a:r>
              <a:rPr lang="en-US"/>
              <a:t> is a set that includes elements of </a:t>
            </a:r>
            <a:r>
              <a:rPr lang="en-US" i="1"/>
              <a:t>S</a:t>
            </a:r>
            <a:r>
              <a:rPr lang="en-US"/>
              <a:t> but no other elements.</a:t>
            </a:r>
            <a:endParaRPr/>
          </a:p>
          <a:p>
            <a:pPr marL="347472" lvl="0" indent="-347472" algn="l" rtl="0">
              <a:spcBef>
                <a:spcPts val="600"/>
              </a:spcBef>
              <a:spcAft>
                <a:spcPts val="0"/>
              </a:spcAft>
              <a:buClr>
                <a:schemeClr val="dk1"/>
              </a:buClr>
              <a:buSzPts val="3200"/>
              <a:buFont typeface="Arial"/>
              <a:buChar char="•"/>
            </a:pPr>
            <a:r>
              <a:rPr lang="en-US"/>
              <a:t>Example: </a:t>
            </a:r>
            <a:r>
              <a:rPr lang="en-US" i="1"/>
              <a:t>S</a:t>
            </a:r>
            <a:r>
              <a:rPr lang="en-US"/>
              <a:t> = {Diego, Sruthi}</a:t>
            </a:r>
            <a:endParaRPr/>
          </a:p>
          <a:p>
            <a:pPr marL="347472" lvl="0" indent="-347472" algn="l" rtl="0">
              <a:spcBef>
                <a:spcPts val="600"/>
              </a:spcBef>
              <a:spcAft>
                <a:spcPts val="0"/>
              </a:spcAft>
              <a:buClr>
                <a:schemeClr val="dk1"/>
              </a:buClr>
              <a:buSzPts val="3200"/>
              <a:buFont typeface="Arial"/>
              <a:buChar char="•"/>
            </a:pPr>
            <a:r>
              <a:rPr lang="en-US"/>
              <a:t>The subsets of </a:t>
            </a:r>
            <a:r>
              <a:rPr lang="en-US" i="1"/>
              <a:t>S</a:t>
            </a:r>
            <a:r>
              <a:rPr lang="en-US"/>
              <a:t> are: {}, {Diego}, {Sruthi}, {Diego, Sruthi}</a:t>
            </a:r>
            <a:endParaRPr/>
          </a:p>
        </p:txBody>
      </p:sp>
      <p:grpSp>
        <p:nvGrpSpPr>
          <p:cNvPr id="70" name="Google Shape;70;p3"/>
          <p:cNvGrpSpPr/>
          <p:nvPr/>
        </p:nvGrpSpPr>
        <p:grpSpPr>
          <a:xfrm>
            <a:off x="609594" y="3947496"/>
            <a:ext cx="10972800" cy="2706288"/>
            <a:chOff x="609594" y="3947496"/>
            <a:chExt cx="10972800" cy="2706288"/>
          </a:xfrm>
        </p:grpSpPr>
        <p:pic>
          <p:nvPicPr>
            <p:cNvPr id="71" name="Google Shape;71;p3"/>
            <p:cNvPicPr preferRelativeResize="0"/>
            <p:nvPr/>
          </p:nvPicPr>
          <p:blipFill rotWithShape="1">
            <a:blip r:embed="rId3">
              <a:alphaModFix/>
            </a:blip>
            <a:srcRect l="778" t="4933" r="888"/>
            <a:stretch/>
          </p:blipFill>
          <p:spPr>
            <a:xfrm>
              <a:off x="609595" y="4551784"/>
              <a:ext cx="10972799" cy="2102000"/>
            </a:xfrm>
            <a:prstGeom prst="rect">
              <a:avLst/>
            </a:prstGeom>
            <a:noFill/>
            <a:ln>
              <a:noFill/>
            </a:ln>
          </p:spPr>
        </p:pic>
        <p:sp>
          <p:nvSpPr>
            <p:cNvPr id="72" name="Google Shape;72;p3"/>
            <p:cNvSpPr txBox="1"/>
            <p:nvPr/>
          </p:nvSpPr>
          <p:spPr>
            <a:xfrm>
              <a:off x="609594" y="3947496"/>
              <a:ext cx="10972799" cy="584775"/>
            </a:xfrm>
            <a:prstGeom prst="rect">
              <a:avLst/>
            </a:prstGeom>
            <a:solidFill>
              <a:srgbClr val="D5E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Python function to create set of all subsets: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79" name="Google Shape;79;p4"/>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bl>
          </a:graphicData>
        </a:graphic>
      </p:graphicFrame>
      <p:pic>
        <p:nvPicPr>
          <p:cNvPr id="80" name="Google Shape;80;p4"/>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81" name="Google Shape;81;p4"/>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88" name="Google Shape;88;p5"/>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solidFill>
                      <a:srgbClr val="FFE19F"/>
                    </a:solidFill>
                  </a:tcPr>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bl>
          </a:graphicData>
        </a:graphic>
      </p:graphicFrame>
      <p:pic>
        <p:nvPicPr>
          <p:cNvPr id="89" name="Google Shape;89;p5"/>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90" name="Google Shape;90;p5"/>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97" name="Google Shape;97;p6"/>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4</a:t>
                      </a:r>
                      <a:endParaRPr/>
                    </a:p>
                  </a:txBody>
                  <a:tcPr marL="91425" marR="91425" marT="91425" marB="91425">
                    <a:solidFill>
                      <a:srgbClr val="FFE19F"/>
                    </a:solidFill>
                  </a:tcPr>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bl>
          </a:graphicData>
        </a:graphic>
      </p:graphicFrame>
      <p:pic>
        <p:nvPicPr>
          <p:cNvPr id="98" name="Google Shape;98;p6"/>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99" name="Google Shape;99;p6"/>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106" name="Google Shape;106;p7"/>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4</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1,024</a:t>
                      </a:r>
                      <a:endParaRPr/>
                    </a:p>
                  </a:txBody>
                  <a:tcPr marL="91425" marR="91425" marT="91425" marB="91425">
                    <a:solidFill>
                      <a:srgbClr val="FFE19F"/>
                    </a:solidFill>
                  </a:tcPr>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bl>
          </a:graphicData>
        </a:graphic>
      </p:graphicFrame>
      <p:pic>
        <p:nvPicPr>
          <p:cNvPr id="107" name="Google Shape;107;p7"/>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108" name="Google Shape;108;p7"/>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115" name="Google Shape;115;p8"/>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4</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1,024</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1,267,650,600,228,229,401,496,703,205,376</a:t>
                      </a:r>
                      <a:endParaRPr/>
                    </a:p>
                  </a:txBody>
                  <a:tcPr marL="91425" marR="91425" marT="91425" marB="91425">
                    <a:solidFill>
                      <a:srgbClr val="FFE19F"/>
                    </a:solidFill>
                  </a:tcPr>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endParaRPr sz="2000" u="none" strike="noStrike" cap="none"/>
                    </a:p>
                  </a:txBody>
                  <a:tcPr marL="91425" marR="91425" marT="91425" marB="91425"/>
                </a:tc>
              </a:tr>
            </a:tbl>
          </a:graphicData>
        </a:graphic>
      </p:graphicFrame>
      <p:pic>
        <p:nvPicPr>
          <p:cNvPr id="116" name="Google Shape;116;p8"/>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117" name="Google Shape;117;p8"/>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Subset Example (cont.)</a:t>
            </a:r>
            <a:endParaRPr/>
          </a:p>
        </p:txBody>
      </p:sp>
      <p:graphicFrame>
        <p:nvGraphicFramePr>
          <p:cNvPr id="124" name="Google Shape;124;p9"/>
          <p:cNvGraphicFramePr/>
          <p:nvPr/>
        </p:nvGraphicFramePr>
        <p:xfrm>
          <a:off x="609600" y="3432450"/>
          <a:ext cx="3000000" cy="3000000"/>
        </p:xfrm>
        <a:graphic>
          <a:graphicData uri="http://schemas.openxmlformats.org/drawingml/2006/table">
            <a:tbl>
              <a:tblPr firstRow="1" bandRow="1">
                <a:noFill/>
                <a:tableStyleId>{39FF0C12-7099-4FA5-964D-33636B53A58B}</a:tableStyleId>
              </a:tblPr>
              <a:tblGrid>
                <a:gridCol w="5486400"/>
                <a:gridCol w="5486400"/>
              </a:tblGrid>
              <a:tr h="381000">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people</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b="1" u="none" strike="noStrike" cap="none"/>
                        <a:t>Number of prints</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2</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4</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1,024</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1,267,650,600,228,229,401,496,703,205,376</a:t>
                      </a:r>
                      <a:endParaRPr/>
                    </a:p>
                  </a:txBody>
                  <a:tcPr marL="91425" marR="91425" marT="91425" marB="91425"/>
                </a:tc>
              </a:tr>
              <a:tr h="381000">
                <a:tc>
                  <a:txBody>
                    <a:bodyPr/>
                    <a:lstStyle/>
                    <a:p>
                      <a:pPr marL="0" marR="0" lvl="0" indent="0" algn="l" rtl="0">
                        <a:spcBef>
                          <a:spcPts val="0"/>
                        </a:spcBef>
                        <a:spcAft>
                          <a:spcPts val="0"/>
                        </a:spcAft>
                        <a:buClr>
                          <a:schemeClr val="dk1"/>
                        </a:buClr>
                        <a:buSzPts val="2000"/>
                        <a:buFont typeface="Arial"/>
                        <a:buNone/>
                      </a:pPr>
                      <a:r>
                        <a:rPr lang="en-US" sz="2000" u="none" strike="noStrike" cap="none"/>
                        <a:t>1,000</a:t>
                      </a:r>
                      <a:endParaRPr/>
                    </a:p>
                  </a:txBody>
                  <a:tcPr marL="91425" marR="91425" marT="91425" marB="91425"/>
                </a:tc>
                <a:tc>
                  <a:txBody>
                    <a:bodyPr/>
                    <a:lstStyle/>
                    <a:p>
                      <a:pPr marL="0" marR="0" lvl="0" indent="0" algn="l" rtl="0">
                        <a:spcBef>
                          <a:spcPts val="0"/>
                        </a:spcBef>
                        <a:spcAft>
                          <a:spcPts val="0"/>
                        </a:spcAft>
                        <a:buClr>
                          <a:schemeClr val="dk1"/>
                        </a:buClr>
                        <a:buSzPts val="2000"/>
                        <a:buFont typeface="Arial"/>
                        <a:buNone/>
                      </a:pPr>
                      <a:r>
                        <a:rPr lang="en-US" sz="2000" u="none" strike="noStrike" cap="none"/>
                        <a:t>1.1 × 10</a:t>
                      </a:r>
                      <a:r>
                        <a:rPr lang="en-US" sz="2000" u="none" strike="noStrike" cap="none" baseline="30000"/>
                        <a:t>301</a:t>
                      </a:r>
                      <a:endParaRPr/>
                    </a:p>
                  </a:txBody>
                  <a:tcPr marL="91425" marR="91425" marT="91425" marB="91425">
                    <a:solidFill>
                      <a:srgbClr val="FFE19F"/>
                    </a:solidFill>
                  </a:tcPr>
                </a:tc>
              </a:tr>
            </a:tbl>
          </a:graphicData>
        </a:graphic>
      </p:graphicFrame>
      <p:pic>
        <p:nvPicPr>
          <p:cNvPr id="125" name="Google Shape;125;p9"/>
          <p:cNvPicPr preferRelativeResize="0"/>
          <p:nvPr/>
        </p:nvPicPr>
        <p:blipFill rotWithShape="1">
          <a:blip r:embed="rId3">
            <a:alphaModFix/>
          </a:blip>
          <a:srcRect t="6139"/>
          <a:stretch/>
        </p:blipFill>
        <p:spPr>
          <a:xfrm>
            <a:off x="609600" y="1666874"/>
            <a:ext cx="8420100" cy="1019175"/>
          </a:xfrm>
          <a:prstGeom prst="rect">
            <a:avLst/>
          </a:prstGeom>
          <a:noFill/>
          <a:ln>
            <a:noFill/>
          </a:ln>
        </p:spPr>
      </p:pic>
      <p:sp>
        <p:nvSpPr>
          <p:cNvPr id="126" name="Google Shape;126;p9"/>
          <p:cNvSpPr txBox="1"/>
          <p:nvPr/>
        </p:nvSpPr>
        <p:spPr>
          <a:xfrm>
            <a:off x="609600" y="2819399"/>
            <a:ext cx="10972800" cy="5729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How long will it take to print every subset?</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Widescreen</PresentationFormat>
  <Paragraphs>156</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1_Office Theme</vt:lpstr>
      <vt:lpstr>The Importance of Execution Time</vt:lpstr>
      <vt:lpstr>Limited Resources for an Algorithm</vt:lpstr>
      <vt:lpstr>Subset Example</vt:lpstr>
      <vt:lpstr>Subset Example (cont.)</vt:lpstr>
      <vt:lpstr>Subset Example (cont.)</vt:lpstr>
      <vt:lpstr>Subset Example (cont.)</vt:lpstr>
      <vt:lpstr>Subset Example (cont.)</vt:lpstr>
      <vt:lpstr>Subset Example (cont.)</vt:lpstr>
      <vt:lpstr>Subset Example (cont.)</vt:lpstr>
      <vt:lpstr>Growth Rate of Subset Algorithm</vt:lpstr>
      <vt:lpstr>Cryptography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Execution Time</dc:title>
  <dc:creator>Administrator</dc:creator>
  <cp:lastModifiedBy>Rob</cp:lastModifiedBy>
  <cp:revision>1</cp:revision>
  <dcterms:created xsi:type="dcterms:W3CDTF">2016-03-21T14:12:59Z</dcterms:created>
  <dcterms:modified xsi:type="dcterms:W3CDTF">2021-12-20T04:27:02Z</dcterms:modified>
</cp:coreProperties>
</file>