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68" r:id="rId2"/>
    <p:sldId id="269" r:id="rId3"/>
    <p:sldId id="270" r:id="rId4"/>
    <p:sldId id="271" r:id="rId5"/>
    <p:sldId id="272"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iCp+du4MLtehp5sqJiJZGh0/MnR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FF0C12-7099-4FA5-964D-33636B53A58B}">
  <a:tblStyle styleId="{39FF0C12-7099-4FA5-964D-33636B53A58B}"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CF0"/>
          </a:solidFill>
        </a:fill>
      </a:tcStyle>
    </a:wholeTbl>
    <a:band1H>
      <a:tcTxStyle/>
      <a:tcStyle>
        <a:tcBdr/>
        <a:fill>
          <a:solidFill>
            <a:srgbClr val="CDD7DF"/>
          </a:solidFill>
        </a:fill>
      </a:tcStyle>
    </a:band1H>
    <a:band2H>
      <a:tcTxStyle/>
      <a:tcStyle>
        <a:tcBdr/>
      </a:tcStyle>
    </a:band2H>
    <a:band1V>
      <a:tcTxStyle/>
      <a:tcStyle>
        <a:tcBdr/>
        <a:fill>
          <a:solidFill>
            <a:srgbClr val="CDD7D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007C1C0-19FC-474F-B131-EDAB9E8E305B}"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581"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63" Type="http://schemas.openxmlformats.org/officeDocument/2006/relationships/presProps" Target="presProps.xml"/><Relationship Id="rId7" Type="http://schemas.openxmlformats.org/officeDocument/2006/relationships/notesMaster" Target="notesMasters/notesMaster1.xml"/><Relationship Id="rId2" Type="http://schemas.openxmlformats.org/officeDocument/2006/relationships/slide" Target="slides/slide1.xml"/><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66" Type="http://schemas.openxmlformats.org/officeDocument/2006/relationships/tableStyles" Target="tableStyles.xml"/><Relationship Id="rId5" Type="http://schemas.openxmlformats.org/officeDocument/2006/relationships/slide" Target="slides/slide4.xml"/><Relationship Id="rId65" Type="http://schemas.openxmlformats.org/officeDocument/2006/relationships/theme" Target="theme/theme1.xml"/><Relationship Id="rId4" Type="http://schemas.openxmlformats.org/officeDocument/2006/relationships/slide" Target="slides/slide3.xml"/><Relationship Id="rId6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618029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We’ve described how execution time is very important.  A logical next step would be to try to measure execution time.  You can think of two broad ways to do this.</a:t>
            </a:r>
            <a:endParaRPr/>
          </a:p>
        </p:txBody>
      </p:sp>
      <p:sp>
        <p:nvSpPr>
          <p:cNvPr id="148" name="Google Shape;14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9062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actual runtime depends on a lot of factors.  What we really want is to compare algorithms at the design stage, abstracting away from hardware, implementation, language, etc.  How fast is an algorithm in theory?</a:t>
            </a:r>
            <a:endParaRPr/>
          </a:p>
          <a:p>
            <a:pPr marL="0" lvl="0" indent="0" algn="l" rtl="0">
              <a:spcBef>
                <a:spcPts val="0"/>
              </a:spcBef>
              <a:spcAft>
                <a:spcPts val="0"/>
              </a:spcAft>
              <a:buClr>
                <a:schemeClr val="dk1"/>
              </a:buClr>
              <a:buSzPts val="1200"/>
              <a:buFont typeface="Arial"/>
              <a:buNone/>
            </a:pPr>
            <a:r>
              <a:rPr lang="en-US"/>
              <a:t>Computer scientists have a way to do this, and the idea is counting steps.</a:t>
            </a:r>
            <a:endParaRPr/>
          </a:p>
          <a:p>
            <a:pPr marL="0" lvl="0" indent="0" algn="l" rtl="0">
              <a:spcBef>
                <a:spcPts val="0"/>
              </a:spcBef>
              <a:spcAft>
                <a:spcPts val="0"/>
              </a:spcAft>
              <a:buClr>
                <a:schemeClr val="dk1"/>
              </a:buClr>
              <a:buSzPts val="1200"/>
              <a:buFont typeface="Arial"/>
              <a:buNone/>
            </a:pPr>
            <a:r>
              <a:rPr lang="en-US"/>
              <a:t>More precisely, we count elementary operations.</a:t>
            </a:r>
            <a:endParaRPr/>
          </a:p>
          <a:p>
            <a:pPr marL="0" lvl="0" indent="0" algn="l" rtl="0">
              <a:spcBef>
                <a:spcPts val="0"/>
              </a:spcBef>
              <a:spcAft>
                <a:spcPts val="0"/>
              </a:spcAft>
              <a:buClr>
                <a:schemeClr val="dk1"/>
              </a:buClr>
              <a:buSzPts val="1200"/>
              <a:buFont typeface="Arial"/>
              <a:buNone/>
            </a:pPr>
            <a:r>
              <a:rPr lang="en-US"/>
              <a:t>Think about an elementary operation as a basic step in a program.</a:t>
            </a:r>
            <a:endParaRPr/>
          </a:p>
          <a:p>
            <a:pPr marL="0" lvl="0" indent="0" algn="l" rtl="0">
              <a:spcBef>
                <a:spcPts val="0"/>
              </a:spcBef>
              <a:spcAft>
                <a:spcPts val="0"/>
              </a:spcAft>
              <a:buClr>
                <a:schemeClr val="dk1"/>
              </a:buClr>
              <a:buSzPts val="1100"/>
              <a:buFont typeface="Arial"/>
              <a:buNone/>
            </a:pPr>
            <a:r>
              <a:rPr lang="en-US"/>
              <a:t>The important thing is that each elementary operation takes a bounded amount of time.</a:t>
            </a:r>
            <a:endParaRPr/>
          </a:p>
          <a:p>
            <a:pPr marL="0" lvl="0" indent="0" algn="l" rtl="0">
              <a:spcBef>
                <a:spcPts val="0"/>
              </a:spcBef>
              <a:spcAft>
                <a:spcPts val="0"/>
              </a:spcAft>
              <a:buClr>
                <a:schemeClr val="dk1"/>
              </a:buClr>
              <a:buSzPts val="1200"/>
              <a:buFont typeface="Arial"/>
              <a:buNone/>
            </a:pPr>
            <a:r>
              <a:rPr lang="en-US"/>
              <a:t>Some steps will be faster than others - that’s ok.</a:t>
            </a:r>
            <a:endParaRPr/>
          </a:p>
          <a:p>
            <a:pPr marL="0" lvl="0" indent="0" algn="l" rtl="0">
              <a:spcBef>
                <a:spcPts val="0"/>
              </a:spcBef>
              <a:spcAft>
                <a:spcPts val="0"/>
              </a:spcAft>
              <a:buClr>
                <a:schemeClr val="dk1"/>
              </a:buClr>
              <a:buSzPts val="1200"/>
              <a:buFont typeface="Arial"/>
              <a:buNone/>
            </a:pPr>
            <a:r>
              <a:rPr lang="en-US"/>
              <a:t>We just can’t have a step that takes more and more time as the data increases.  </a:t>
            </a:r>
            <a:endParaRPr/>
          </a:p>
          <a:p>
            <a:pPr marL="0" lvl="0" indent="0" algn="l" rtl="0">
              <a:spcBef>
                <a:spcPts val="0"/>
              </a:spcBef>
              <a:spcAft>
                <a:spcPts val="0"/>
              </a:spcAft>
              <a:buClr>
                <a:schemeClr val="dk1"/>
              </a:buClr>
              <a:buSzPts val="1200"/>
              <a:buFont typeface="Arial"/>
              <a:buNone/>
            </a:pPr>
            <a:r>
              <a:rPr lang="en-US"/>
              <a:t>What operations are elementary?  Typically, we would assume that addition, multiplication are elementary operations.  so is constructing an empty dictionary, so is appending to a list.</a:t>
            </a:r>
            <a:endParaRPr/>
          </a:p>
          <a:p>
            <a:pPr marL="0" lvl="0" indent="0" algn="l" rtl="0">
              <a:spcBef>
                <a:spcPts val="0"/>
              </a:spcBef>
              <a:spcAft>
                <a:spcPts val="0"/>
              </a:spcAft>
              <a:buClr>
                <a:schemeClr val="dk1"/>
              </a:buClr>
              <a:buSzPts val="1200"/>
              <a:buFont typeface="Arial"/>
              <a:buNone/>
            </a:pPr>
            <a:r>
              <a:rPr lang="en-US"/>
              <a:t>But not finding the maximum value in a list.  that takes longer and longer, the longer a list is.</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100"/>
              <a:buFont typeface="Arial"/>
              <a:buNone/>
            </a:pPr>
            <a:r>
              <a:rPr lang="en-US"/>
              <a:t>I briefly want to mention that this is a way that scientists model a computer.  It’s a slight idealization of a reality.  So you might ask, hey, is addition really bounding on my python interpreter?  If two integers get big enough, your python interpreter will take longer to add them together.  But for practical purposes, ints just don’t get that big, so it’s safe to call it an elementary operation.</a:t>
            </a:r>
            <a:endParaRPr/>
          </a:p>
          <a:p>
            <a:pPr marL="0" lvl="0" indent="0" algn="l" rtl="0">
              <a:spcBef>
                <a:spcPts val="0"/>
              </a:spcBef>
              <a:spcAft>
                <a:spcPts val="0"/>
              </a:spcAft>
              <a:buClr>
                <a:schemeClr val="dk1"/>
              </a:buClr>
              <a:buSzPts val="1200"/>
              <a:buFont typeface="Arial"/>
              <a:buNone/>
            </a:pPr>
            <a:endParaRPr/>
          </a:p>
        </p:txBody>
      </p:sp>
      <p:sp>
        <p:nvSpPr>
          <p:cNvPr id="154" name="Google Shape;15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3945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In this example, you can see that each statement is pretty simple.  Let’s trust that each time control passes through a line, it takes bounded time.  So we can call each line an elementary operation.</a:t>
            </a:r>
            <a:endParaRPr/>
          </a:p>
          <a:p>
            <a:pPr marL="0" lvl="0" indent="0" algn="l" rtl="0">
              <a:spcBef>
                <a:spcPts val="0"/>
              </a:spcBef>
              <a:spcAft>
                <a:spcPts val="0"/>
              </a:spcAft>
              <a:buClr>
                <a:schemeClr val="dk1"/>
              </a:buClr>
              <a:buSzPts val="1200"/>
              <a:buFont typeface="Arial"/>
              <a:buNone/>
            </a:pPr>
            <a:r>
              <a:rPr lang="en-US"/>
              <a:t>How many elementary operations does it take to finish?</a:t>
            </a:r>
            <a:endParaRPr/>
          </a:p>
          <a:p>
            <a:pPr marL="0" lvl="0" indent="0" algn="l" rtl="0">
              <a:spcBef>
                <a:spcPts val="0"/>
              </a:spcBef>
              <a:spcAft>
                <a:spcPts val="0"/>
              </a:spcAft>
              <a:buClr>
                <a:schemeClr val="dk1"/>
              </a:buClr>
              <a:buSzPts val="1200"/>
              <a:buFont typeface="Arial"/>
              <a:buNone/>
            </a:pPr>
            <a:r>
              <a:rPr lang="en-US"/>
              <a:t>Let’s make two assumptions… </a:t>
            </a:r>
            <a:endParaRPr/>
          </a:p>
          <a:p>
            <a:pPr marL="0" lvl="0" indent="0" algn="l" rtl="0">
              <a:spcBef>
                <a:spcPts val="0"/>
              </a:spcBef>
              <a:spcAft>
                <a:spcPts val="0"/>
              </a:spcAft>
              <a:buClr>
                <a:schemeClr val="dk1"/>
              </a:buClr>
              <a:buSzPts val="1100"/>
              <a:buFont typeface="Arial"/>
              <a:buNone/>
            </a:pPr>
            <a:r>
              <a:rPr lang="en-US"/>
              <a:t>You might make slightly different choices, maybe a for loop take an extra step at the end.  That’s ok.  As we’ll see later, those choices don’t really matter.</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T = 1 + 3 + 5 + …+ (2n-1)</a:t>
            </a:r>
            <a:endParaRPr/>
          </a:p>
          <a:p>
            <a:pPr marL="0" lvl="0" indent="0" algn="l" rtl="0">
              <a:spcBef>
                <a:spcPts val="0"/>
              </a:spcBef>
              <a:spcAft>
                <a:spcPts val="0"/>
              </a:spcAft>
              <a:buClr>
                <a:schemeClr val="dk1"/>
              </a:buClr>
              <a:buSzPts val="1200"/>
              <a:buFont typeface="Arial"/>
              <a:buNone/>
            </a:pPr>
            <a:r>
              <a:rPr lang="en-US"/>
              <a:t>T = (2n-1) + (2n-3) + (2n-5) +. …+1 </a:t>
            </a:r>
            <a:endParaRPr/>
          </a:p>
          <a:p>
            <a:pPr marL="0" lvl="0" indent="0" algn="l" rtl="0">
              <a:spcBef>
                <a:spcPts val="0"/>
              </a:spcBef>
              <a:spcAft>
                <a:spcPts val="0"/>
              </a:spcAft>
              <a:buClr>
                <a:schemeClr val="dk1"/>
              </a:buClr>
              <a:buSzPts val="1200"/>
              <a:buFont typeface="Arial"/>
              <a:buNone/>
            </a:pPr>
            <a:r>
              <a:rPr lang="en-US"/>
              <a:t>2T = 2n + 2n + 2n + …+ 2n</a:t>
            </a:r>
            <a:endParaRPr/>
          </a:p>
          <a:p>
            <a:pPr marL="0" lvl="0" indent="0" algn="l" rtl="0">
              <a:spcBef>
                <a:spcPts val="0"/>
              </a:spcBef>
              <a:spcAft>
                <a:spcPts val="0"/>
              </a:spcAft>
              <a:buClr>
                <a:schemeClr val="dk1"/>
              </a:buClr>
              <a:buSzPts val="1200"/>
              <a:buFont typeface="Arial"/>
              <a:buNone/>
            </a:pPr>
            <a:r>
              <a:rPr lang="en-US"/>
              <a:t>T = n^2</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In this case, we got a nice simple growth rate.  But sometimes you do this, and you get something complicated.  So we need a way to compare these different growth rates against each other.  that’s what we’ll discuss next.</a:t>
            </a:r>
            <a:endParaRPr/>
          </a:p>
        </p:txBody>
      </p:sp>
      <p:sp>
        <p:nvSpPr>
          <p:cNvPr id="160" name="Google Shape;16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1541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Tree>
    <p:extLst>
      <p:ext uri="{BB962C8B-B14F-4D97-AF65-F5344CB8AC3E}">
        <p14:creationId xmlns:p14="http://schemas.microsoft.com/office/powerpoint/2010/main" val="2047315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
        <p:nvSpPr>
          <p:cNvPr id="173" name="Google Shape;17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5547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14"/>
        <p:cNvGrpSpPr/>
        <p:nvPr/>
      </p:nvGrpSpPr>
      <p:grpSpPr>
        <a:xfrm>
          <a:off x="0" y="0"/>
          <a:ext cx="0" cy="0"/>
          <a:chOff x="0" y="0"/>
          <a:chExt cx="0" cy="0"/>
        </a:xfrm>
      </p:grpSpPr>
      <p:sp>
        <p:nvSpPr>
          <p:cNvPr id="15" name="Google Shape;15;p57"/>
          <p:cNvSpPr txBox="1">
            <a:spLocks noGrp="1"/>
          </p:cNvSpPr>
          <p:nvPr>
            <p:ph type="ctrTitle"/>
          </p:nvPr>
        </p:nvSpPr>
        <p:spPr>
          <a:xfrm>
            <a:off x="914400" y="1828800"/>
            <a:ext cx="10363200" cy="90054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 name="Google Shape;16;p57"/>
          <p:cNvCxnSpPr/>
          <p:nvPr/>
        </p:nvCxnSpPr>
        <p:spPr>
          <a:xfrm>
            <a:off x="914400" y="2819400"/>
            <a:ext cx="10363200" cy="0"/>
          </a:xfrm>
          <a:prstGeom prst="straightConnector1">
            <a:avLst/>
          </a:prstGeom>
          <a:noFill/>
          <a:ln w="15875" cap="flat" cmpd="sng">
            <a:solidFill>
              <a:schemeClr val="dk1"/>
            </a:solidFill>
            <a:prstDash val="solid"/>
            <a:round/>
            <a:headEnd type="none" w="sm" len="sm"/>
            <a:tailEnd type="none" w="sm" len="sm"/>
          </a:ln>
        </p:spPr>
      </p:cxnSp>
      <p:sp>
        <p:nvSpPr>
          <p:cNvPr id="17" name="Google Shape;17;p57"/>
          <p:cNvSpPr txBox="1">
            <a:spLocks noGrp="1"/>
          </p:cNvSpPr>
          <p:nvPr>
            <p:ph type="subTitle" idx="1"/>
          </p:nvPr>
        </p:nvSpPr>
        <p:spPr>
          <a:xfrm>
            <a:off x="914400" y="2895600"/>
            <a:ext cx="10363200" cy="1752600"/>
          </a:xfrm>
          <a:prstGeom prst="rect">
            <a:avLst/>
          </a:prstGeom>
          <a:noFill/>
          <a:ln>
            <a:noFill/>
          </a:ln>
        </p:spPr>
        <p:txBody>
          <a:bodyPr spcFirstLastPara="1" wrap="square" lIns="91425" tIns="45700" rIns="91425" bIns="45700" anchor="t" anchorCtr="0">
            <a:noAutofit/>
          </a:bodyPr>
          <a:lstStyle>
            <a:lvl1pPr lvl="0" algn="l">
              <a:spcBef>
                <a:spcPts val="600"/>
              </a:spcBef>
              <a:spcAft>
                <a:spcPts val="0"/>
              </a:spcAft>
              <a:buClr>
                <a:schemeClr val="dk1"/>
              </a:buClr>
              <a:buSzPts val="3200"/>
              <a:buNone/>
              <a:defRPr>
                <a:solidFill>
                  <a:schemeClr val="dk1"/>
                </a:solidFill>
              </a:defRPr>
            </a:lvl1pPr>
            <a:lvl2pPr lvl="1" algn="ctr">
              <a:spcBef>
                <a:spcPts val="600"/>
              </a:spcBef>
              <a:spcAft>
                <a:spcPts val="0"/>
              </a:spcAft>
              <a:buClr>
                <a:srgbClr val="888888"/>
              </a:buClr>
              <a:buSzPts val="2800"/>
              <a:buNone/>
              <a:defRPr>
                <a:solidFill>
                  <a:srgbClr val="888888"/>
                </a:solidFill>
              </a:defRPr>
            </a:lvl2pPr>
            <a:lvl3pPr lvl="2" algn="ctr">
              <a:spcBef>
                <a:spcPts val="600"/>
              </a:spcBef>
              <a:spcAft>
                <a:spcPts val="0"/>
              </a:spcAft>
              <a:buClr>
                <a:srgbClr val="888888"/>
              </a:buClr>
              <a:buSzPts val="24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59"/>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5" name="Google Shape;25;p59"/>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
        <p:nvSpPr>
          <p:cNvPr id="26" name="Google Shape;26;p59"/>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00"/>
              </a:spcBef>
              <a:spcAft>
                <a:spcPts val="0"/>
              </a:spcAft>
              <a:buClr>
                <a:schemeClr val="dk1"/>
              </a:buClr>
              <a:buSzPts val="3200"/>
              <a:buFont typeface="Arial"/>
              <a:buChar char="•"/>
              <a:defRPr/>
            </a:lvl1pPr>
            <a:lvl2pPr marL="914400" lvl="1" indent="-406400" algn="l">
              <a:spcBef>
                <a:spcPts val="600"/>
              </a:spcBef>
              <a:spcAft>
                <a:spcPts val="0"/>
              </a:spcAft>
              <a:buClr>
                <a:schemeClr val="dk1"/>
              </a:buClr>
              <a:buSzPts val="2800"/>
              <a:buFont typeface="Arial"/>
              <a:buChar char="•"/>
              <a:defRPr/>
            </a:lvl2pPr>
            <a:lvl3pPr marL="1371600" lvl="2" indent="-381000" algn="l">
              <a:spcBef>
                <a:spcPts val="600"/>
              </a:spcBef>
              <a:spcAft>
                <a:spcPts val="0"/>
              </a:spcAft>
              <a:buClr>
                <a:schemeClr val="dk1"/>
              </a:buClr>
              <a:buSzPts val="2400"/>
              <a:buFont typeface="Arial"/>
              <a:buChar char="•"/>
              <a:defRPr/>
            </a:lvl3pPr>
            <a:lvl4pPr marL="1828800" lvl="3" indent="-355600" algn="l">
              <a:spcBef>
                <a:spcPts val="600"/>
              </a:spcBef>
              <a:spcAft>
                <a:spcPts val="0"/>
              </a:spcAft>
              <a:buClr>
                <a:schemeClr val="dk1"/>
              </a:buClr>
              <a:buSzPts val="2000"/>
              <a:buFont typeface="Arial"/>
              <a:buChar char="•"/>
              <a:defRPr/>
            </a:lvl4pPr>
            <a:lvl5pPr marL="2286000" lvl="4" indent="-342900" algn="l">
              <a:spcBef>
                <a:spcPts val="600"/>
              </a:spcBef>
              <a:spcAft>
                <a:spcPts val="0"/>
              </a:spcAft>
              <a:buClr>
                <a:schemeClr val="dk1"/>
              </a:buClr>
              <a:buSzPts val="1800"/>
              <a:buFont typeface="Arial"/>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30"/>
        <p:cNvGrpSpPr/>
        <p:nvPr/>
      </p:nvGrpSpPr>
      <p:grpSpPr>
        <a:xfrm>
          <a:off x="0" y="0"/>
          <a:ext cx="0" cy="0"/>
          <a:chOff x="0" y="0"/>
          <a:chExt cx="0" cy="0"/>
        </a:xfrm>
      </p:grpSpPr>
      <p:sp>
        <p:nvSpPr>
          <p:cNvPr id="31" name="Google Shape;31;p61"/>
          <p:cNvSpPr txBox="1">
            <a:spLocks noGrp="1"/>
          </p:cNvSpPr>
          <p:nvPr>
            <p:ph type="body" idx="1"/>
          </p:nvPr>
        </p:nvSpPr>
        <p:spPr>
          <a:xfrm>
            <a:off x="963084" y="2057401"/>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Clr>
                <a:srgbClr val="888888"/>
              </a:buClr>
              <a:buSzPts val="2000"/>
              <a:buNone/>
              <a:defRPr sz="2000">
                <a:solidFill>
                  <a:srgbClr val="888888"/>
                </a:solidFill>
              </a:defRPr>
            </a:lvl1pPr>
            <a:lvl2pPr marL="914400" lvl="1" indent="-228600" algn="l">
              <a:spcBef>
                <a:spcPts val="600"/>
              </a:spcBef>
              <a:spcAft>
                <a:spcPts val="0"/>
              </a:spcAft>
              <a:buClr>
                <a:srgbClr val="888888"/>
              </a:buClr>
              <a:buSzPts val="1800"/>
              <a:buNone/>
              <a:defRPr sz="1800">
                <a:solidFill>
                  <a:srgbClr val="888888"/>
                </a:solidFill>
              </a:defRPr>
            </a:lvl2pPr>
            <a:lvl3pPr marL="1371600" lvl="2" indent="-228600" algn="l">
              <a:spcBef>
                <a:spcPts val="600"/>
              </a:spcBef>
              <a:spcAft>
                <a:spcPts val="0"/>
              </a:spcAft>
              <a:buClr>
                <a:srgbClr val="888888"/>
              </a:buClr>
              <a:buSzPts val="1600"/>
              <a:buNone/>
              <a:defRPr sz="1600">
                <a:solidFill>
                  <a:srgbClr val="888888"/>
                </a:solidFill>
              </a:defRPr>
            </a:lvl3pPr>
            <a:lvl4pPr marL="1828800" lvl="3" indent="-228600" algn="l">
              <a:spcBef>
                <a:spcPts val="600"/>
              </a:spcBef>
              <a:spcAft>
                <a:spcPts val="0"/>
              </a:spcAft>
              <a:buClr>
                <a:srgbClr val="888888"/>
              </a:buClr>
              <a:buSzPts val="1400"/>
              <a:buNone/>
              <a:defRPr sz="1400">
                <a:solidFill>
                  <a:srgbClr val="888888"/>
                </a:solidFill>
              </a:defRPr>
            </a:lvl4pPr>
            <a:lvl5pPr marL="2286000" lvl="4" indent="-228600" algn="l">
              <a:spcBef>
                <a:spcPts val="60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cxnSp>
        <p:nvCxnSpPr>
          <p:cNvPr id="32" name="Google Shape;32;p61"/>
          <p:cNvCxnSpPr/>
          <p:nvPr/>
        </p:nvCxnSpPr>
        <p:spPr>
          <a:xfrm>
            <a:off x="963084" y="3557587"/>
            <a:ext cx="10363200" cy="0"/>
          </a:xfrm>
          <a:prstGeom prst="straightConnector1">
            <a:avLst/>
          </a:prstGeom>
          <a:noFill/>
          <a:ln w="15875" cap="flat" cmpd="sng">
            <a:solidFill>
              <a:schemeClr val="dk1"/>
            </a:solidFill>
            <a:prstDash val="solid"/>
            <a:round/>
            <a:headEnd type="none" w="sm" len="sm"/>
            <a:tailEnd type="none" w="sm" len="sm"/>
          </a:ln>
        </p:spPr>
      </p:cxnSp>
      <p:sp>
        <p:nvSpPr>
          <p:cNvPr id="33" name="Google Shape;33;p61"/>
          <p:cNvSpPr txBox="1"/>
          <p:nvPr/>
        </p:nvSpPr>
        <p:spPr>
          <a:xfrm>
            <a:off x="963084" y="3557587"/>
            <a:ext cx="103632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a:solidFill>
                  <a:schemeClr val="dk1"/>
                </a:solidFill>
                <a:latin typeface="Arial"/>
                <a:ea typeface="Arial"/>
                <a:cs typeface="Arial"/>
                <a:sym typeface="Arial"/>
              </a:rPr>
              <a:t>The End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62"/>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Arial"/>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2"/>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Clr>
                <a:srgbClr val="888888"/>
              </a:buClr>
              <a:buSzPts val="2000"/>
              <a:buNone/>
              <a:defRPr sz="2000">
                <a:solidFill>
                  <a:srgbClr val="888888"/>
                </a:solidFill>
              </a:defRPr>
            </a:lvl1pPr>
            <a:lvl2pPr marL="914400" lvl="1" indent="-228600" algn="l">
              <a:spcBef>
                <a:spcPts val="600"/>
              </a:spcBef>
              <a:spcAft>
                <a:spcPts val="0"/>
              </a:spcAft>
              <a:buClr>
                <a:srgbClr val="888888"/>
              </a:buClr>
              <a:buSzPts val="1800"/>
              <a:buNone/>
              <a:defRPr sz="1800">
                <a:solidFill>
                  <a:srgbClr val="888888"/>
                </a:solidFill>
              </a:defRPr>
            </a:lvl2pPr>
            <a:lvl3pPr marL="1371600" lvl="2" indent="-228600" algn="l">
              <a:spcBef>
                <a:spcPts val="600"/>
              </a:spcBef>
              <a:spcAft>
                <a:spcPts val="0"/>
              </a:spcAft>
              <a:buClr>
                <a:srgbClr val="888888"/>
              </a:buClr>
              <a:buSzPts val="1600"/>
              <a:buNone/>
              <a:defRPr sz="1600">
                <a:solidFill>
                  <a:srgbClr val="888888"/>
                </a:solidFill>
              </a:defRPr>
            </a:lvl3pPr>
            <a:lvl4pPr marL="1828800" lvl="3" indent="-228600" algn="l">
              <a:spcBef>
                <a:spcPts val="600"/>
              </a:spcBef>
              <a:spcAft>
                <a:spcPts val="0"/>
              </a:spcAft>
              <a:buClr>
                <a:srgbClr val="888888"/>
              </a:buClr>
              <a:buSzPts val="1400"/>
              <a:buNone/>
              <a:defRPr sz="1400">
                <a:solidFill>
                  <a:srgbClr val="888888"/>
                </a:solidFill>
              </a:defRPr>
            </a:lvl4pPr>
            <a:lvl5pPr marL="2286000" lvl="4" indent="-228600" algn="l">
              <a:spcBef>
                <a:spcPts val="60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cxnSp>
        <p:nvCxnSpPr>
          <p:cNvPr id="37" name="Google Shape;37;p62"/>
          <p:cNvCxnSpPr/>
          <p:nvPr/>
        </p:nvCxnSpPr>
        <p:spPr>
          <a:xfrm>
            <a:off x="963084" y="4406900"/>
            <a:ext cx="103632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3"/>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3"/>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ctr" anchorCtr="0">
            <a:noAutofit/>
          </a:bodyPr>
          <a:lstStyle>
            <a:lvl1pPr marL="457200" lvl="0" indent="-228600" algn="l">
              <a:spcBef>
                <a:spcPts val="600"/>
              </a:spcBef>
              <a:spcAft>
                <a:spcPts val="0"/>
              </a:spcAft>
              <a:buClr>
                <a:schemeClr val="dk1"/>
              </a:buClr>
              <a:buSzPts val="2400"/>
              <a:buNone/>
              <a:defRPr sz="2400" b="1"/>
            </a:lvl1pPr>
            <a:lvl2pPr marL="914400" lvl="1" indent="-228600" algn="l">
              <a:spcBef>
                <a:spcPts val="600"/>
              </a:spcBef>
              <a:spcAft>
                <a:spcPts val="0"/>
              </a:spcAft>
              <a:buClr>
                <a:schemeClr val="dk1"/>
              </a:buClr>
              <a:buSzPts val="2000"/>
              <a:buNone/>
              <a:defRPr sz="2000" b="1"/>
            </a:lvl2pPr>
            <a:lvl3pPr marL="1371600" lvl="2" indent="-228600" algn="l">
              <a:spcBef>
                <a:spcPts val="600"/>
              </a:spcBef>
              <a:spcAft>
                <a:spcPts val="0"/>
              </a:spcAft>
              <a:buClr>
                <a:schemeClr val="dk1"/>
              </a:buClr>
              <a:buSzPts val="1800"/>
              <a:buNone/>
              <a:defRPr sz="1800" b="1"/>
            </a:lvl3pPr>
            <a:lvl4pPr marL="1828800" lvl="3" indent="-228600" algn="l">
              <a:spcBef>
                <a:spcPts val="600"/>
              </a:spcBef>
              <a:spcAft>
                <a:spcPts val="0"/>
              </a:spcAft>
              <a:buClr>
                <a:schemeClr val="dk1"/>
              </a:buClr>
              <a:buSzPts val="1600"/>
              <a:buNone/>
              <a:defRPr sz="1600" b="1"/>
            </a:lvl4pPr>
            <a:lvl5pPr marL="2286000" lvl="4" indent="-228600" algn="l">
              <a:spcBef>
                <a:spcPts val="6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3"/>
          <p:cNvSpPr txBox="1">
            <a:spLocks noGrp="1"/>
          </p:cNvSpPr>
          <p:nvPr>
            <p:ph type="body" idx="2"/>
          </p:nvPr>
        </p:nvSpPr>
        <p:spPr>
          <a:xfrm>
            <a:off x="609600" y="2373312"/>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600"/>
              </a:spcBef>
              <a:spcAft>
                <a:spcPts val="0"/>
              </a:spcAft>
              <a:buClr>
                <a:schemeClr val="dk1"/>
              </a:buClr>
              <a:buSzPts val="2400"/>
              <a:buFont typeface="Arial"/>
              <a:buChar char="•"/>
              <a:defRPr sz="2400"/>
            </a:lvl1pPr>
            <a:lvl2pPr marL="914400" lvl="1" indent="-355600" algn="l">
              <a:spcBef>
                <a:spcPts val="600"/>
              </a:spcBef>
              <a:spcAft>
                <a:spcPts val="0"/>
              </a:spcAft>
              <a:buClr>
                <a:schemeClr val="dk1"/>
              </a:buClr>
              <a:buSzPts val="2000"/>
              <a:buFont typeface="Arial"/>
              <a:buChar char="•"/>
              <a:defRPr sz="2000"/>
            </a:lvl2pPr>
            <a:lvl3pPr marL="1371600" lvl="2" indent="-342900" algn="l">
              <a:spcBef>
                <a:spcPts val="600"/>
              </a:spcBef>
              <a:spcAft>
                <a:spcPts val="0"/>
              </a:spcAft>
              <a:buClr>
                <a:schemeClr val="dk1"/>
              </a:buClr>
              <a:buSzPts val="1800"/>
              <a:buFont typeface="Arial"/>
              <a:buChar char="•"/>
              <a:defRPr sz="1800"/>
            </a:lvl3pPr>
            <a:lvl4pPr marL="1828800" lvl="3" indent="-330200" algn="l">
              <a:spcBef>
                <a:spcPts val="600"/>
              </a:spcBef>
              <a:spcAft>
                <a:spcPts val="0"/>
              </a:spcAft>
              <a:buClr>
                <a:schemeClr val="dk1"/>
              </a:buClr>
              <a:buSzPts val="1600"/>
              <a:buFont typeface="Arial"/>
              <a:buChar char="•"/>
              <a:defRPr sz="1600"/>
            </a:lvl4pPr>
            <a:lvl5pPr marL="2286000" lvl="4" indent="-330200" algn="l">
              <a:spcBef>
                <a:spcPts val="60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3"/>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ctr" anchorCtr="0">
            <a:noAutofit/>
          </a:bodyPr>
          <a:lstStyle>
            <a:lvl1pPr marL="457200" lvl="0" indent="-228600" algn="l">
              <a:spcBef>
                <a:spcPts val="600"/>
              </a:spcBef>
              <a:spcAft>
                <a:spcPts val="0"/>
              </a:spcAft>
              <a:buClr>
                <a:schemeClr val="dk1"/>
              </a:buClr>
              <a:buSzPts val="2400"/>
              <a:buNone/>
              <a:defRPr sz="2400" b="1"/>
            </a:lvl1pPr>
            <a:lvl2pPr marL="914400" lvl="1" indent="-228600" algn="l">
              <a:spcBef>
                <a:spcPts val="600"/>
              </a:spcBef>
              <a:spcAft>
                <a:spcPts val="0"/>
              </a:spcAft>
              <a:buClr>
                <a:schemeClr val="dk1"/>
              </a:buClr>
              <a:buSzPts val="2000"/>
              <a:buNone/>
              <a:defRPr sz="2000" b="1"/>
            </a:lvl2pPr>
            <a:lvl3pPr marL="1371600" lvl="2" indent="-228600" algn="l">
              <a:spcBef>
                <a:spcPts val="600"/>
              </a:spcBef>
              <a:spcAft>
                <a:spcPts val="0"/>
              </a:spcAft>
              <a:buClr>
                <a:schemeClr val="dk1"/>
              </a:buClr>
              <a:buSzPts val="1800"/>
              <a:buNone/>
              <a:defRPr sz="1800" b="1"/>
            </a:lvl3pPr>
            <a:lvl4pPr marL="1828800" lvl="3" indent="-228600" algn="l">
              <a:spcBef>
                <a:spcPts val="600"/>
              </a:spcBef>
              <a:spcAft>
                <a:spcPts val="0"/>
              </a:spcAft>
              <a:buClr>
                <a:schemeClr val="dk1"/>
              </a:buClr>
              <a:buSzPts val="1600"/>
              <a:buNone/>
              <a:defRPr sz="1600" b="1"/>
            </a:lvl4pPr>
            <a:lvl5pPr marL="2286000" lvl="4" indent="-228600" algn="l">
              <a:spcBef>
                <a:spcPts val="6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3"/>
          <p:cNvSpPr txBox="1">
            <a:spLocks noGrp="1"/>
          </p:cNvSpPr>
          <p:nvPr>
            <p:ph type="body" idx="4"/>
          </p:nvPr>
        </p:nvSpPr>
        <p:spPr>
          <a:xfrm>
            <a:off x="6193368" y="2373312"/>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600"/>
              </a:spcBef>
              <a:spcAft>
                <a:spcPts val="0"/>
              </a:spcAft>
              <a:buClr>
                <a:schemeClr val="dk1"/>
              </a:buClr>
              <a:buSzPts val="2400"/>
              <a:buFont typeface="Arial"/>
              <a:buChar char="•"/>
              <a:defRPr sz="2400"/>
            </a:lvl1pPr>
            <a:lvl2pPr marL="914400" lvl="1" indent="-355600" algn="l">
              <a:spcBef>
                <a:spcPts val="600"/>
              </a:spcBef>
              <a:spcAft>
                <a:spcPts val="0"/>
              </a:spcAft>
              <a:buClr>
                <a:schemeClr val="dk1"/>
              </a:buClr>
              <a:buSzPts val="2000"/>
              <a:buFont typeface="Arial"/>
              <a:buChar char="•"/>
              <a:defRPr sz="2000"/>
            </a:lvl2pPr>
            <a:lvl3pPr marL="1371600" lvl="2" indent="-342900" algn="l">
              <a:spcBef>
                <a:spcPts val="600"/>
              </a:spcBef>
              <a:spcAft>
                <a:spcPts val="0"/>
              </a:spcAft>
              <a:buClr>
                <a:schemeClr val="dk1"/>
              </a:buClr>
              <a:buSzPts val="1800"/>
              <a:buFont typeface="Arial"/>
              <a:buChar char="•"/>
              <a:defRPr sz="1800"/>
            </a:lvl3pPr>
            <a:lvl4pPr marL="1828800" lvl="3" indent="-330200" algn="l">
              <a:spcBef>
                <a:spcPts val="600"/>
              </a:spcBef>
              <a:spcAft>
                <a:spcPts val="0"/>
              </a:spcAft>
              <a:buClr>
                <a:schemeClr val="dk1"/>
              </a:buClr>
              <a:buSzPts val="1600"/>
              <a:buFont typeface="Arial"/>
              <a:buChar char="•"/>
              <a:defRPr sz="1600"/>
            </a:lvl4pPr>
            <a:lvl5pPr marL="2286000" lvl="4" indent="-330200" algn="l">
              <a:spcBef>
                <a:spcPts val="60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cxnSp>
        <p:nvCxnSpPr>
          <p:cNvPr id="44" name="Google Shape;44;p63"/>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5"/>
        <p:cNvGrpSpPr/>
        <p:nvPr/>
      </p:nvGrpSpPr>
      <p:grpSpPr>
        <a:xfrm>
          <a:off x="0" y="0"/>
          <a:ext cx="0" cy="0"/>
          <a:chOff x="0" y="0"/>
          <a:chExt cx="0" cy="0"/>
        </a:xfrm>
      </p:grpSpPr>
      <p:sp>
        <p:nvSpPr>
          <p:cNvPr id="46" name="Google Shape;46;p64"/>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6"/>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6"/>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42900" algn="l" rtl="0">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56"/>
          <p:cNvSpPr/>
          <p:nvPr/>
        </p:nvSpPr>
        <p:spPr>
          <a:xfrm>
            <a:off x="0" y="0"/>
            <a:ext cx="12192000" cy="36576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56"/>
          <p:cNvSpPr/>
          <p:nvPr/>
        </p:nvSpPr>
        <p:spPr>
          <a:xfrm>
            <a:off x="0" y="6779932"/>
            <a:ext cx="12192000" cy="9144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3"/>
          <p:cNvSpPr txBox="1">
            <a:spLocks noGrp="1"/>
          </p:cNvSpPr>
          <p:nvPr>
            <p:ph type="ctrTitle"/>
          </p:nvPr>
        </p:nvSpPr>
        <p:spPr>
          <a:xfrm>
            <a:off x="914400" y="1828800"/>
            <a:ext cx="10363200" cy="9005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400"/>
              <a:buFont typeface="Arial"/>
              <a:buNone/>
            </a:pPr>
            <a:r>
              <a:rPr lang="en-US"/>
              <a:t>Counting Steps</a:t>
            </a:r>
            <a:endParaRPr/>
          </a:p>
        </p:txBody>
      </p:sp>
      <p:sp>
        <p:nvSpPr>
          <p:cNvPr id="151" name="Google Shape;151;p13"/>
          <p:cNvSpPr txBox="1">
            <a:spLocks noGrp="1"/>
          </p:cNvSpPr>
          <p:nvPr>
            <p:ph type="subTitle" idx="1"/>
          </p:nvPr>
        </p:nvSpPr>
        <p:spPr>
          <a:xfrm>
            <a:off x="914400" y="2895600"/>
            <a:ext cx="10363200" cy="175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4"/>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Comparing Algorithms in Theory</a:t>
            </a:r>
            <a:endParaRPr/>
          </a:p>
        </p:txBody>
      </p:sp>
      <p:sp>
        <p:nvSpPr>
          <p:cNvPr id="157" name="Google Shape;157;p1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7472" lvl="0" indent="-347472" algn="l" rtl="0">
              <a:spcBef>
                <a:spcPts val="0"/>
              </a:spcBef>
              <a:spcAft>
                <a:spcPts val="0"/>
              </a:spcAft>
              <a:buClr>
                <a:schemeClr val="dk1"/>
              </a:buClr>
              <a:buSzPts val="3200"/>
              <a:buChar char="•"/>
            </a:pPr>
            <a:r>
              <a:rPr lang="en-US"/>
              <a:t>Idea: Count how many </a:t>
            </a:r>
            <a:r>
              <a:rPr lang="en-US" i="1"/>
              <a:t>elementary</a:t>
            </a:r>
            <a:r>
              <a:rPr lang="en-US"/>
              <a:t> </a:t>
            </a:r>
            <a:r>
              <a:rPr lang="en-US" i="1"/>
              <a:t>operations</a:t>
            </a:r>
            <a:r>
              <a:rPr lang="en-US"/>
              <a:t> an algorithm takes to finish.</a:t>
            </a:r>
            <a:endParaRPr/>
          </a:p>
          <a:p>
            <a:pPr marL="347472" lvl="0" indent="-347472" algn="l" rtl="0">
              <a:spcBef>
                <a:spcPts val="600"/>
              </a:spcBef>
              <a:spcAft>
                <a:spcPts val="0"/>
              </a:spcAft>
              <a:buClr>
                <a:schemeClr val="dk1"/>
              </a:buClr>
              <a:buSzPts val="3200"/>
              <a:buChar char="•"/>
            </a:pPr>
            <a:r>
              <a:rPr lang="en-US"/>
              <a:t>An elementary operation is a statement that we assume will complete within a bounded time.</a:t>
            </a:r>
            <a:endParaRPr/>
          </a:p>
          <a:p>
            <a:pPr marL="740664" lvl="1" indent="-347472" algn="l" rtl="0">
              <a:spcBef>
                <a:spcPts val="600"/>
              </a:spcBef>
              <a:spcAft>
                <a:spcPts val="0"/>
              </a:spcAft>
              <a:buClr>
                <a:schemeClr val="dk1"/>
              </a:buClr>
              <a:buSzPts val="2800"/>
              <a:buChar char="•"/>
            </a:pPr>
            <a:r>
              <a:rPr lang="en-US"/>
              <a:t>Addition, multiplication</a:t>
            </a:r>
            <a:endParaRPr/>
          </a:p>
          <a:p>
            <a:pPr marL="740664" lvl="1" indent="-347472" algn="l" rtl="0">
              <a:spcBef>
                <a:spcPts val="600"/>
              </a:spcBef>
              <a:spcAft>
                <a:spcPts val="0"/>
              </a:spcAft>
              <a:buClr>
                <a:schemeClr val="dk1"/>
              </a:buClr>
              <a:buSzPts val="2800"/>
              <a:buChar char="•"/>
            </a:pPr>
            <a:r>
              <a:rPr lang="en-US"/>
              <a:t>Constructing an empty dictionary</a:t>
            </a:r>
            <a:endParaRPr/>
          </a:p>
          <a:p>
            <a:pPr marL="740664" lvl="1" indent="-347472" algn="l" rtl="0">
              <a:spcBef>
                <a:spcPts val="600"/>
              </a:spcBef>
              <a:spcAft>
                <a:spcPts val="0"/>
              </a:spcAft>
              <a:buClr>
                <a:schemeClr val="dk1"/>
              </a:buClr>
              <a:buSzPts val="2800"/>
              <a:buChar char="•"/>
            </a:pPr>
            <a:r>
              <a:rPr lang="en-US"/>
              <a:t>Appending to a list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5"/>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Counting Steps Example</a:t>
            </a:r>
            <a:endParaRPr/>
          </a:p>
        </p:txBody>
      </p:sp>
      <p:sp>
        <p:nvSpPr>
          <p:cNvPr id="163" name="Google Shape;163;p15"/>
          <p:cNvSpPr txBox="1">
            <a:spLocks noGrp="1"/>
          </p:cNvSpPr>
          <p:nvPr>
            <p:ph type="body" idx="1"/>
          </p:nvPr>
        </p:nvSpPr>
        <p:spPr>
          <a:xfrm>
            <a:off x="609600" y="1600201"/>
            <a:ext cx="60198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a:t>Assumptions</a:t>
            </a:r>
            <a:endParaRPr/>
          </a:p>
          <a:p>
            <a:pPr marL="347472" lvl="0" indent="-347472" algn="l" rtl="0">
              <a:spcBef>
                <a:spcPts val="600"/>
              </a:spcBef>
              <a:spcAft>
                <a:spcPts val="0"/>
              </a:spcAft>
              <a:buClr>
                <a:schemeClr val="dk1"/>
              </a:buClr>
              <a:buSzPts val="3200"/>
              <a:buFont typeface="Arial"/>
              <a:buChar char="•"/>
            </a:pPr>
            <a:r>
              <a:rPr lang="en-US"/>
              <a:t>Each </a:t>
            </a:r>
            <a:r>
              <a:rPr lang="en-US">
                <a:latin typeface="Arial"/>
                <a:ea typeface="Arial"/>
                <a:cs typeface="Arial"/>
                <a:sym typeface="Arial"/>
              </a:rPr>
              <a:t>print</a:t>
            </a:r>
            <a:r>
              <a:rPr lang="en-US"/>
              <a:t> takes one elementary operation.</a:t>
            </a:r>
            <a:endParaRPr/>
          </a:p>
          <a:p>
            <a:pPr marL="347472" lvl="0" indent="-347472" algn="l" rtl="0">
              <a:spcBef>
                <a:spcPts val="600"/>
              </a:spcBef>
              <a:spcAft>
                <a:spcPts val="0"/>
              </a:spcAft>
              <a:buClr>
                <a:schemeClr val="dk1"/>
              </a:buClr>
              <a:buSzPts val="3200"/>
              <a:buFont typeface="Arial"/>
              <a:buChar char="•"/>
            </a:pPr>
            <a:r>
              <a:rPr lang="en-US"/>
              <a:t>Each </a:t>
            </a:r>
            <a:r>
              <a:rPr lang="en-US">
                <a:latin typeface="Arial"/>
                <a:ea typeface="Arial"/>
                <a:cs typeface="Arial"/>
                <a:sym typeface="Arial"/>
              </a:rPr>
              <a:t>for</a:t>
            </a:r>
            <a:r>
              <a:rPr lang="en-US"/>
              <a:t> adds one elementary operation per loop.</a:t>
            </a:r>
            <a:endParaRPr/>
          </a:p>
        </p:txBody>
      </p:sp>
      <p:pic>
        <p:nvPicPr>
          <p:cNvPr id="164" name="Google Shape;164;p15"/>
          <p:cNvPicPr preferRelativeResize="0"/>
          <p:nvPr/>
        </p:nvPicPr>
        <p:blipFill rotWithShape="1">
          <a:blip r:embed="rId3">
            <a:alphaModFix/>
          </a:blip>
          <a:srcRect/>
          <a:stretch/>
        </p:blipFill>
        <p:spPr>
          <a:xfrm>
            <a:off x="6743700" y="1600200"/>
            <a:ext cx="4838700" cy="1447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6"/>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Counting Steps: Additional Considerations</a:t>
            </a:r>
            <a:endParaRPr/>
          </a:p>
        </p:txBody>
      </p:sp>
      <p:sp>
        <p:nvSpPr>
          <p:cNvPr id="170" name="Google Shape;170;p16"/>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7472" lvl="0" indent="-347472" algn="l" rtl="0">
              <a:spcBef>
                <a:spcPts val="0"/>
              </a:spcBef>
              <a:spcAft>
                <a:spcPts val="0"/>
              </a:spcAft>
              <a:buClr>
                <a:schemeClr val="dk1"/>
              </a:buClr>
              <a:buSzPts val="3200"/>
              <a:buChar char="•"/>
            </a:pPr>
            <a:r>
              <a:rPr lang="en-US" i="1"/>
              <a:t>n</a:t>
            </a:r>
            <a:r>
              <a:rPr lang="en-US"/>
              <a:t> often represents number of rows of data.</a:t>
            </a:r>
            <a:endParaRPr/>
          </a:p>
          <a:p>
            <a:pPr marL="740664" lvl="1" indent="-347472" algn="l" rtl="0">
              <a:spcBef>
                <a:spcPts val="600"/>
              </a:spcBef>
              <a:spcAft>
                <a:spcPts val="0"/>
              </a:spcAft>
              <a:buClr>
                <a:schemeClr val="dk1"/>
              </a:buClr>
              <a:buSzPts val="2800"/>
              <a:buChar char="•"/>
            </a:pPr>
            <a:r>
              <a:rPr lang="en-US"/>
              <a:t>Key question: How does size of the dataset affect runtime?</a:t>
            </a:r>
            <a:endParaRPr/>
          </a:p>
          <a:p>
            <a:pPr marL="347472" lvl="0" indent="-347472" algn="l" rtl="0">
              <a:spcBef>
                <a:spcPts val="600"/>
              </a:spcBef>
              <a:spcAft>
                <a:spcPts val="0"/>
              </a:spcAft>
              <a:buClr>
                <a:schemeClr val="dk1"/>
              </a:buClr>
              <a:buSzPts val="3200"/>
              <a:buChar char="•"/>
            </a:pPr>
            <a:r>
              <a:rPr lang="en-US"/>
              <a:t>Number of steps usually depends on what’s in the data.</a:t>
            </a:r>
            <a:endParaRPr/>
          </a:p>
          <a:p>
            <a:pPr marL="740664" lvl="1" indent="-347472" algn="l" rtl="0">
              <a:spcBef>
                <a:spcPts val="600"/>
              </a:spcBef>
              <a:spcAft>
                <a:spcPts val="0"/>
              </a:spcAft>
              <a:buClr>
                <a:schemeClr val="dk1"/>
              </a:buClr>
              <a:buSzPts val="2800"/>
              <a:buChar char="•"/>
            </a:pPr>
            <a:r>
              <a:rPr lang="en-US"/>
              <a:t>Normally, we compute the worst-case number of steps.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body" idx="1"/>
          </p:nvPr>
        </p:nvSpPr>
        <p:spPr>
          <a:xfrm>
            <a:off x="963084" y="2057401"/>
            <a:ext cx="10363200" cy="1500187"/>
          </a:xfrm>
          <a:prstGeom prst="rect">
            <a:avLst/>
          </a:prstGeom>
          <a:noFill/>
          <a:ln>
            <a:noFill/>
          </a:ln>
        </p:spPr>
        <p:txBody>
          <a:bodyPr spcFirstLastPara="1" wrap="square" lIns="91425" tIns="45700" rIns="91425" bIns="45700" anchor="b" anchorCtr="0">
            <a:noAutofit/>
          </a:bodyPr>
          <a:lstStyle/>
          <a:p>
            <a:pPr marL="0" lvl="0" indent="0" algn="l" rtl="0">
              <a:spcBef>
                <a:spcPts val="600"/>
              </a:spcBef>
              <a:spcAft>
                <a:spcPts val="0"/>
              </a:spcAft>
              <a:buClr>
                <a:srgbClr val="888888"/>
              </a:buClr>
              <a:buSzPts val="2000"/>
              <a:buNone/>
            </a:pPr>
            <a:r>
              <a:rPr lang="en-US"/>
              <a:t>Counting Steps</a:t>
            </a:r>
            <a:endParaRPr/>
          </a:p>
        </p:txBody>
      </p:sp>
    </p:spTree>
  </p:cSld>
  <p:clrMapOvr>
    <a:masterClrMapping/>
  </p:clrMapOvr>
</p:sld>
</file>

<file path=ppt/theme/theme1.xml><?xml version="1.0" encoding="utf-8"?>
<a:theme xmlns:a="http://schemas.openxmlformats.org/drawingml/2006/main" name="1_Office Theme">
  <a:themeElements>
    <a:clrScheme name="UC Berkeley 1">
      <a:dk1>
        <a:srgbClr val="000000"/>
      </a:dk1>
      <a:lt1>
        <a:srgbClr val="FFFFFF"/>
      </a:lt1>
      <a:dk2>
        <a:srgbClr val="46535E"/>
      </a:dk2>
      <a:lt2>
        <a:srgbClr val="EEEEEE"/>
      </a:lt2>
      <a:accent1>
        <a:srgbClr val="3B7EA1"/>
      </a:accent1>
      <a:accent2>
        <a:srgbClr val="FDB515"/>
      </a:accent2>
      <a:accent3>
        <a:srgbClr val="003262"/>
      </a:accent3>
      <a:accent4>
        <a:srgbClr val="B9D3B6"/>
      </a:accent4>
      <a:accent5>
        <a:srgbClr val="DDD5C7"/>
      </a:accent5>
      <a:accent6>
        <a:srgbClr val="584F29"/>
      </a:accent6>
      <a:hlink>
        <a:srgbClr val="0000FF"/>
      </a:hlink>
      <a:folHlink>
        <a:srgbClr val="00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577</Words>
  <Application>Microsoft Office PowerPoint</Application>
  <PresentationFormat>Widescreen</PresentationFormat>
  <Paragraphs>40</Paragraphs>
  <Slides>5</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1_Office Theme</vt:lpstr>
      <vt:lpstr>Counting Steps</vt:lpstr>
      <vt:lpstr>Comparing Algorithms in Theory</vt:lpstr>
      <vt:lpstr>Counting Steps Example</vt:lpstr>
      <vt:lpstr>Counting Steps: Additional Considerations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Counting Steps</dc:title>
  <dc:creator>Administrator</dc:creator>
  <cp:lastModifiedBy>Rob</cp:lastModifiedBy>
  <cp:revision>1</cp:revision>
  <dcterms:created xsi:type="dcterms:W3CDTF">2016-03-21T14:12:59Z</dcterms:created>
  <dcterms:modified xsi:type="dcterms:W3CDTF">2021-12-20T04:27:35Z</dcterms:modified>
</cp:coreProperties>
</file>