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84" r:id="rId2"/>
    <p:sldId id="285" r:id="rId3"/>
    <p:sldId id="286" r:id="rId4"/>
    <p:sldId id="287"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iCp+du4MLtehp5sqJiJZGh0/MnR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FF0C12-7099-4FA5-964D-33636B53A58B}">
  <a:tblStyle styleId="{39FF0C12-7099-4FA5-964D-33636B53A58B}"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CF0"/>
          </a:solidFill>
        </a:fill>
      </a:tcStyle>
    </a:wholeTbl>
    <a:band1H>
      <a:tcTxStyle/>
      <a:tcStyle>
        <a:tcBdr/>
        <a:fill>
          <a:solidFill>
            <a:srgbClr val="CDD7DF"/>
          </a:solidFill>
        </a:fill>
      </a:tcStyle>
    </a:band1H>
    <a:band2H>
      <a:tcTxStyle/>
      <a:tcStyle>
        <a:tcBdr/>
      </a:tcStyle>
    </a:band2H>
    <a:band1V>
      <a:tcTxStyle/>
      <a:tcStyle>
        <a:tcBdr/>
        <a:fill>
          <a:solidFill>
            <a:srgbClr val="CDD7D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007C1C0-19FC-474F-B131-EDAB9E8E305B}"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581"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63" Type="http://schemas.openxmlformats.org/officeDocument/2006/relationships/presProps" Target="presProps.xml"/><Relationship Id="rId2" Type="http://schemas.openxmlformats.org/officeDocument/2006/relationships/slide" Target="slides/slide1.xml"/><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notesMaster" Target="notesMasters/notesMaster1.xml"/><Relationship Id="rId66" Type="http://schemas.openxmlformats.org/officeDocument/2006/relationships/tableStyles" Target="tableStyles.xml"/><Relationship Id="rId5" Type="http://schemas.openxmlformats.org/officeDocument/2006/relationships/slide" Target="slides/slide4.xml"/><Relationship Id="rId65" Type="http://schemas.openxmlformats.org/officeDocument/2006/relationships/theme" Target="theme/theme1.xml"/><Relationship Id="rId4" Type="http://schemas.openxmlformats.org/officeDocument/2006/relationships/slide" Target="slides/slide3.xml"/><Relationship Id="rId6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977607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Tree>
    <p:extLst>
      <p:ext uri="{BB962C8B-B14F-4D97-AF65-F5344CB8AC3E}">
        <p14:creationId xmlns:p14="http://schemas.microsoft.com/office/powerpoint/2010/main" val="3977308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There are about 7 common Big O classes that you should understand. There’s listed here from fastest to slowest.</a:t>
            </a:r>
            <a:endParaRPr/>
          </a:p>
          <a:p>
            <a:pPr marL="0" lvl="0" indent="0" algn="l" rtl="0">
              <a:spcBef>
                <a:spcPts val="0"/>
              </a:spcBef>
              <a:spcAft>
                <a:spcPts val="0"/>
              </a:spcAft>
              <a:buClr>
                <a:schemeClr val="dk1"/>
              </a:buClr>
              <a:buSzPts val="1200"/>
              <a:buFont typeface="Arial"/>
              <a:buNone/>
            </a:pPr>
            <a:r>
              <a:rPr lang="en-US"/>
              <a:t>At the bottom, O(1) are constant time algorithms - the number of steps is under a fixed bound, no matter the input size.</a:t>
            </a:r>
            <a:endParaRPr/>
          </a:p>
          <a:p>
            <a:pPr marL="0" lvl="0" indent="0" algn="l" rtl="0">
              <a:spcBef>
                <a:spcPts val="0"/>
              </a:spcBef>
              <a:spcAft>
                <a:spcPts val="0"/>
              </a:spcAft>
              <a:buClr>
                <a:schemeClr val="dk1"/>
              </a:buClr>
              <a:buSzPts val="1200"/>
              <a:buFont typeface="Arial"/>
              <a:buNone/>
            </a:pPr>
            <a:r>
              <a:rPr lang="en-US"/>
              <a:t>At the very top, we have O(e^n), which we call exponential growth.  These are functions that grow so quickly, that we are limited to tiny amounts of data.</a:t>
            </a:r>
            <a:endParaRPr/>
          </a:p>
          <a:p>
            <a:pPr marL="0" lvl="0" indent="0" algn="l" rtl="0">
              <a:spcBef>
                <a:spcPts val="0"/>
              </a:spcBef>
              <a:spcAft>
                <a:spcPts val="0"/>
              </a:spcAft>
              <a:buClr>
                <a:schemeClr val="dk1"/>
              </a:buClr>
              <a:buSzPts val="1200"/>
              <a:buFont typeface="Arial"/>
              <a:buNone/>
            </a:pPr>
            <a:r>
              <a:rPr lang="en-US"/>
              <a:t>If you talk to a complexity theorist, they would normally divide this list here.  Above the line are exponential algorithms, or even slower algorithms, and these would be considered slow.</a:t>
            </a:r>
            <a:endParaRPr/>
          </a:p>
          <a:p>
            <a:pPr marL="0" lvl="0" indent="0" algn="l" rtl="0">
              <a:spcBef>
                <a:spcPts val="0"/>
              </a:spcBef>
              <a:spcAft>
                <a:spcPts val="0"/>
              </a:spcAft>
              <a:buClr>
                <a:schemeClr val="dk1"/>
              </a:buClr>
              <a:buSzPts val="1200"/>
              <a:buFont typeface="Arial"/>
              <a:buNone/>
            </a:pPr>
            <a:r>
              <a:rPr lang="en-US"/>
              <a:t>Below the line are all the algorithms we call polynomial - they are O(some polynomial function).  and these would be considered fast.  A lot of computer science research is interested in finding ways to solve problems in polynomial time.</a:t>
            </a:r>
            <a:endParaRPr/>
          </a:p>
          <a:p>
            <a:pPr marL="0" lvl="0" indent="0" algn="l" rtl="0">
              <a:spcBef>
                <a:spcPts val="0"/>
              </a:spcBef>
              <a:spcAft>
                <a:spcPts val="0"/>
              </a:spcAft>
              <a:buClr>
                <a:schemeClr val="dk1"/>
              </a:buClr>
              <a:buSzPts val="1200"/>
              <a:buFont typeface="Arial"/>
              <a:buNone/>
            </a:pPr>
            <a:r>
              <a:rPr lang="en-US"/>
              <a:t>For a data scientist, this theoretical division isn’t enough.  you should really see this as more of a continuum.  Here’s some very rough guidelines to think about.</a:t>
            </a:r>
            <a:endParaRPr/>
          </a:p>
          <a:p>
            <a:pPr marL="0" lvl="0" indent="0" algn="l" rtl="0">
              <a:spcBef>
                <a:spcPts val="0"/>
              </a:spcBef>
              <a:spcAft>
                <a:spcPts val="0"/>
              </a:spcAft>
              <a:buClr>
                <a:schemeClr val="dk1"/>
              </a:buClr>
              <a:buSzPts val="1200"/>
              <a:buFont typeface="Arial"/>
              <a:buNone/>
            </a:pPr>
            <a:r>
              <a:rPr lang="en-US"/>
              <a:t>at the top, exponential algorithms are too slow, except for extremely tiny inputs.</a:t>
            </a:r>
            <a:endParaRPr/>
          </a:p>
          <a:p>
            <a:pPr marL="0" lvl="0" indent="0" algn="l" rtl="0">
              <a:spcBef>
                <a:spcPts val="0"/>
              </a:spcBef>
              <a:spcAft>
                <a:spcPts val="0"/>
              </a:spcAft>
              <a:buClr>
                <a:schemeClr val="dk1"/>
              </a:buClr>
              <a:buSzPts val="1200"/>
              <a:buFont typeface="Arial"/>
              <a:buNone/>
            </a:pPr>
            <a:r>
              <a:rPr lang="en-US"/>
              <a:t>big polynomials like n^3, might be ok, but you have to be cautious.  If you have a billion rows of data, a billion cubed is 10^27, and that’s too slow for many applications.</a:t>
            </a:r>
            <a:endParaRPr/>
          </a:p>
          <a:p>
            <a:pPr marL="0" lvl="0" indent="0" algn="l" rtl="0">
              <a:spcBef>
                <a:spcPts val="0"/>
              </a:spcBef>
              <a:spcAft>
                <a:spcPts val="0"/>
              </a:spcAft>
              <a:buClr>
                <a:schemeClr val="dk1"/>
              </a:buClr>
              <a:buSzPts val="1200"/>
              <a:buFont typeface="Arial"/>
              <a:buNone/>
            </a:pPr>
            <a:r>
              <a:rPr lang="en-US"/>
              <a:t>As you get to n^2, and definitely n log n, these are great for processing data offline.</a:t>
            </a:r>
            <a:endParaRPr/>
          </a:p>
          <a:p>
            <a:pPr marL="0" lvl="0" indent="0" algn="l" rtl="0">
              <a:spcBef>
                <a:spcPts val="0"/>
              </a:spcBef>
              <a:spcAft>
                <a:spcPts val="0"/>
              </a:spcAft>
              <a:buClr>
                <a:schemeClr val="dk1"/>
              </a:buClr>
              <a:buSzPts val="1200"/>
              <a:buFont typeface="Arial"/>
              <a:buNone/>
            </a:pPr>
            <a:r>
              <a:rPr lang="en-US"/>
              <a:t>and as you get to O(log n), that’s so fast that you can use these for online processing.</a:t>
            </a:r>
            <a:endParaRPr/>
          </a:p>
          <a:p>
            <a:pPr marL="0" lvl="0" indent="0" algn="l" rtl="0">
              <a:spcBef>
                <a:spcPts val="0"/>
              </a:spcBef>
              <a:spcAft>
                <a:spcPts val="0"/>
              </a:spcAft>
              <a:buClr>
                <a:schemeClr val="dk1"/>
              </a:buClr>
              <a:buSzPts val="1200"/>
              <a:buFont typeface="Arial"/>
              <a:buNone/>
            </a:pPr>
            <a:endParaRPr/>
          </a:p>
        </p:txBody>
      </p:sp>
    </p:spTree>
    <p:extLst>
      <p:ext uri="{BB962C8B-B14F-4D97-AF65-F5344CB8AC3E}">
        <p14:creationId xmlns:p14="http://schemas.microsoft.com/office/powerpoint/2010/main" val="3701386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500"/>
              <a:buFont typeface="Arial"/>
              <a:buNone/>
            </a:pPr>
            <a:r>
              <a:rPr lang="en-US" sz="1500"/>
              <a:t>Here’s another view of the seven common growth functions.</a:t>
            </a:r>
            <a:endParaRPr sz="100"/>
          </a:p>
          <a:p>
            <a:pPr marL="0" lvl="0" indent="0" algn="l" rtl="0">
              <a:spcBef>
                <a:spcPts val="0"/>
              </a:spcBef>
              <a:spcAft>
                <a:spcPts val="0"/>
              </a:spcAft>
              <a:buClr>
                <a:schemeClr val="dk1"/>
              </a:buClr>
              <a:buSzPts val="1500"/>
              <a:buFont typeface="Arial"/>
              <a:buNone/>
            </a:pPr>
            <a:r>
              <a:rPr lang="en-US" sz="1500"/>
              <a:t>Both axes are logarithmic, which turns a lot of them into straight lines.</a:t>
            </a:r>
            <a:endParaRPr sz="100"/>
          </a:p>
          <a:p>
            <a:pPr marL="0" lvl="0" indent="0" algn="l" rtl="0">
              <a:spcBef>
                <a:spcPts val="0"/>
              </a:spcBef>
              <a:spcAft>
                <a:spcPts val="0"/>
              </a:spcAft>
              <a:buClr>
                <a:schemeClr val="dk1"/>
              </a:buClr>
              <a:buSzPts val="1500"/>
              <a:buFont typeface="Arial"/>
              <a:buNone/>
            </a:pPr>
            <a:r>
              <a:rPr lang="en-US" sz="1500"/>
              <a:t>You can see that there is a clear ordering.</a:t>
            </a:r>
            <a:endParaRPr sz="1500"/>
          </a:p>
          <a:p>
            <a:pPr marL="0" lvl="0" indent="0" algn="l" rtl="0">
              <a:spcBef>
                <a:spcPts val="0"/>
              </a:spcBef>
              <a:spcAft>
                <a:spcPts val="0"/>
              </a:spcAft>
              <a:buClr>
                <a:schemeClr val="dk1"/>
              </a:buClr>
              <a:buSzPts val="1500"/>
              <a:buFont typeface="Arial"/>
              <a:buNone/>
            </a:pPr>
            <a:r>
              <a:rPr lang="en-US" sz="1500"/>
              <a:t>One thing to notice is that adding the log n barely changes the growth rate.  log n is very close to a constant, n log n is almost the same as n.</a:t>
            </a:r>
            <a:endParaRPr sz="1500"/>
          </a:p>
          <a:p>
            <a:pPr marL="0" lvl="0" indent="0" algn="l" rtl="0">
              <a:spcBef>
                <a:spcPts val="0"/>
              </a:spcBef>
              <a:spcAft>
                <a:spcPts val="0"/>
              </a:spcAft>
              <a:buClr>
                <a:schemeClr val="dk1"/>
              </a:buClr>
              <a:buSzPts val="1500"/>
              <a:buFont typeface="Arial"/>
              <a:buNone/>
            </a:pPr>
            <a:r>
              <a:rPr lang="en-US" sz="1500"/>
              <a:t>One other thing to notice is that even with the logarithmic axes, the exponential curve is very different. it’s slope keeps increasing. and it will eventually grow faster than any power of n.  that’s what makes exponential algorithms so impractical in most cases.</a:t>
            </a:r>
            <a:endParaRPr sz="1500"/>
          </a:p>
          <a:p>
            <a:pPr marL="0" lvl="0" indent="0" algn="l" rtl="0">
              <a:spcBef>
                <a:spcPts val="0"/>
              </a:spcBef>
              <a:spcAft>
                <a:spcPts val="0"/>
              </a:spcAft>
              <a:buClr>
                <a:schemeClr val="dk1"/>
              </a:buClr>
              <a:buSzPts val="1500"/>
              <a:buFont typeface="Arial"/>
              <a:buNone/>
            </a:pPr>
            <a:endParaRPr sz="1500"/>
          </a:p>
          <a:p>
            <a:pPr marL="457200" lvl="1" indent="0" algn="l" rtl="0">
              <a:spcBef>
                <a:spcPts val="0"/>
              </a:spcBef>
              <a:spcAft>
                <a:spcPts val="0"/>
              </a:spcAft>
              <a:buClr>
                <a:schemeClr val="dk1"/>
              </a:buClr>
              <a:buSzPts val="1100"/>
              <a:buFont typeface="Arial"/>
              <a:buNone/>
            </a:pPr>
            <a:r>
              <a:rPr lang="en-US" sz="1100"/>
              <a:t>Important to develop an intuition for how quickly each of these grows</a:t>
            </a:r>
            <a:endParaRPr sz="100"/>
          </a:p>
          <a:p>
            <a:pPr marL="0" lvl="0" indent="0" algn="l" rtl="0">
              <a:spcBef>
                <a:spcPts val="0"/>
              </a:spcBef>
              <a:spcAft>
                <a:spcPts val="0"/>
              </a:spcAft>
              <a:buClr>
                <a:schemeClr val="dk1"/>
              </a:buClr>
              <a:buSzPts val="100"/>
              <a:buFont typeface="Arial"/>
              <a:buNone/>
            </a:pPr>
            <a:endParaRPr sz="100"/>
          </a:p>
        </p:txBody>
      </p:sp>
    </p:spTree>
    <p:extLst>
      <p:ext uri="{BB962C8B-B14F-4D97-AF65-F5344CB8AC3E}">
        <p14:creationId xmlns:p14="http://schemas.microsoft.com/office/powerpoint/2010/main" val="3506333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5640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14"/>
        <p:cNvGrpSpPr/>
        <p:nvPr/>
      </p:nvGrpSpPr>
      <p:grpSpPr>
        <a:xfrm>
          <a:off x="0" y="0"/>
          <a:ext cx="0" cy="0"/>
          <a:chOff x="0" y="0"/>
          <a:chExt cx="0" cy="0"/>
        </a:xfrm>
      </p:grpSpPr>
      <p:sp>
        <p:nvSpPr>
          <p:cNvPr id="15" name="Google Shape;15;p57"/>
          <p:cNvSpPr txBox="1">
            <a:spLocks noGrp="1"/>
          </p:cNvSpPr>
          <p:nvPr>
            <p:ph type="ctrTitle"/>
          </p:nvPr>
        </p:nvSpPr>
        <p:spPr>
          <a:xfrm>
            <a:off x="914400" y="1828800"/>
            <a:ext cx="10363200" cy="90054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 name="Google Shape;16;p57"/>
          <p:cNvCxnSpPr/>
          <p:nvPr/>
        </p:nvCxnSpPr>
        <p:spPr>
          <a:xfrm>
            <a:off x="914400" y="2819400"/>
            <a:ext cx="10363200" cy="0"/>
          </a:xfrm>
          <a:prstGeom prst="straightConnector1">
            <a:avLst/>
          </a:prstGeom>
          <a:noFill/>
          <a:ln w="15875" cap="flat" cmpd="sng">
            <a:solidFill>
              <a:schemeClr val="dk1"/>
            </a:solidFill>
            <a:prstDash val="solid"/>
            <a:round/>
            <a:headEnd type="none" w="sm" len="sm"/>
            <a:tailEnd type="none" w="sm" len="sm"/>
          </a:ln>
        </p:spPr>
      </p:cxnSp>
      <p:sp>
        <p:nvSpPr>
          <p:cNvPr id="17" name="Google Shape;17;p57"/>
          <p:cNvSpPr txBox="1">
            <a:spLocks noGrp="1"/>
          </p:cNvSpPr>
          <p:nvPr>
            <p:ph type="subTitle" idx="1"/>
          </p:nvPr>
        </p:nvSpPr>
        <p:spPr>
          <a:xfrm>
            <a:off x="914400" y="2895600"/>
            <a:ext cx="10363200" cy="1752600"/>
          </a:xfrm>
          <a:prstGeom prst="rect">
            <a:avLst/>
          </a:prstGeom>
          <a:noFill/>
          <a:ln>
            <a:noFill/>
          </a:ln>
        </p:spPr>
        <p:txBody>
          <a:bodyPr spcFirstLastPara="1" wrap="square" lIns="91425" tIns="45700" rIns="91425" bIns="45700" anchor="t" anchorCtr="0">
            <a:noAutofit/>
          </a:bodyPr>
          <a:lstStyle>
            <a:lvl1pPr lvl="0" algn="l">
              <a:spcBef>
                <a:spcPts val="600"/>
              </a:spcBef>
              <a:spcAft>
                <a:spcPts val="0"/>
              </a:spcAft>
              <a:buClr>
                <a:schemeClr val="dk1"/>
              </a:buClr>
              <a:buSzPts val="3200"/>
              <a:buNone/>
              <a:defRPr>
                <a:solidFill>
                  <a:schemeClr val="dk1"/>
                </a:solidFill>
              </a:defRPr>
            </a:lvl1pPr>
            <a:lvl2pPr lvl="1" algn="ctr">
              <a:spcBef>
                <a:spcPts val="600"/>
              </a:spcBef>
              <a:spcAft>
                <a:spcPts val="0"/>
              </a:spcAft>
              <a:buClr>
                <a:srgbClr val="888888"/>
              </a:buClr>
              <a:buSzPts val="2800"/>
              <a:buNone/>
              <a:defRPr>
                <a:solidFill>
                  <a:srgbClr val="888888"/>
                </a:solidFill>
              </a:defRPr>
            </a:lvl2pPr>
            <a:lvl3pPr lvl="2" algn="ctr">
              <a:spcBef>
                <a:spcPts val="600"/>
              </a:spcBef>
              <a:spcAft>
                <a:spcPts val="0"/>
              </a:spcAft>
              <a:buClr>
                <a:srgbClr val="888888"/>
              </a:buClr>
              <a:buSzPts val="24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with Horizontal Rule" type="titleOnly">
  <p:cSld name="TITLE_ONLY">
    <p:spTree>
      <p:nvGrpSpPr>
        <p:cNvPr id="1" name="Shape 27"/>
        <p:cNvGrpSpPr/>
        <p:nvPr/>
      </p:nvGrpSpPr>
      <p:grpSpPr>
        <a:xfrm>
          <a:off x="0" y="0"/>
          <a:ext cx="0" cy="0"/>
          <a:chOff x="0" y="0"/>
          <a:chExt cx="0" cy="0"/>
        </a:xfrm>
      </p:grpSpPr>
      <p:sp>
        <p:nvSpPr>
          <p:cNvPr id="28" name="Google Shape;28;p60"/>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9" name="Google Shape;29;p60"/>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30"/>
        <p:cNvGrpSpPr/>
        <p:nvPr/>
      </p:nvGrpSpPr>
      <p:grpSpPr>
        <a:xfrm>
          <a:off x="0" y="0"/>
          <a:ext cx="0" cy="0"/>
          <a:chOff x="0" y="0"/>
          <a:chExt cx="0" cy="0"/>
        </a:xfrm>
      </p:grpSpPr>
      <p:sp>
        <p:nvSpPr>
          <p:cNvPr id="31" name="Google Shape;31;p61"/>
          <p:cNvSpPr txBox="1">
            <a:spLocks noGrp="1"/>
          </p:cNvSpPr>
          <p:nvPr>
            <p:ph type="body" idx="1"/>
          </p:nvPr>
        </p:nvSpPr>
        <p:spPr>
          <a:xfrm>
            <a:off x="963084" y="2057401"/>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Clr>
                <a:srgbClr val="888888"/>
              </a:buClr>
              <a:buSzPts val="2000"/>
              <a:buNone/>
              <a:defRPr sz="2000">
                <a:solidFill>
                  <a:srgbClr val="888888"/>
                </a:solidFill>
              </a:defRPr>
            </a:lvl1pPr>
            <a:lvl2pPr marL="914400" lvl="1" indent="-228600" algn="l">
              <a:spcBef>
                <a:spcPts val="600"/>
              </a:spcBef>
              <a:spcAft>
                <a:spcPts val="0"/>
              </a:spcAft>
              <a:buClr>
                <a:srgbClr val="888888"/>
              </a:buClr>
              <a:buSzPts val="1800"/>
              <a:buNone/>
              <a:defRPr sz="1800">
                <a:solidFill>
                  <a:srgbClr val="888888"/>
                </a:solidFill>
              </a:defRPr>
            </a:lvl2pPr>
            <a:lvl3pPr marL="1371600" lvl="2" indent="-228600" algn="l">
              <a:spcBef>
                <a:spcPts val="600"/>
              </a:spcBef>
              <a:spcAft>
                <a:spcPts val="0"/>
              </a:spcAft>
              <a:buClr>
                <a:srgbClr val="888888"/>
              </a:buClr>
              <a:buSzPts val="1600"/>
              <a:buNone/>
              <a:defRPr sz="1600">
                <a:solidFill>
                  <a:srgbClr val="888888"/>
                </a:solidFill>
              </a:defRPr>
            </a:lvl3pPr>
            <a:lvl4pPr marL="1828800" lvl="3" indent="-228600" algn="l">
              <a:spcBef>
                <a:spcPts val="600"/>
              </a:spcBef>
              <a:spcAft>
                <a:spcPts val="0"/>
              </a:spcAft>
              <a:buClr>
                <a:srgbClr val="888888"/>
              </a:buClr>
              <a:buSzPts val="1400"/>
              <a:buNone/>
              <a:defRPr sz="1400">
                <a:solidFill>
                  <a:srgbClr val="888888"/>
                </a:solidFill>
              </a:defRPr>
            </a:lvl4pPr>
            <a:lvl5pPr marL="2286000" lvl="4" indent="-228600" algn="l">
              <a:spcBef>
                <a:spcPts val="60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cxnSp>
        <p:nvCxnSpPr>
          <p:cNvPr id="32" name="Google Shape;32;p61"/>
          <p:cNvCxnSpPr/>
          <p:nvPr/>
        </p:nvCxnSpPr>
        <p:spPr>
          <a:xfrm>
            <a:off x="963084" y="3557587"/>
            <a:ext cx="10363200" cy="0"/>
          </a:xfrm>
          <a:prstGeom prst="straightConnector1">
            <a:avLst/>
          </a:prstGeom>
          <a:noFill/>
          <a:ln w="15875" cap="flat" cmpd="sng">
            <a:solidFill>
              <a:schemeClr val="dk1"/>
            </a:solidFill>
            <a:prstDash val="solid"/>
            <a:round/>
            <a:headEnd type="none" w="sm" len="sm"/>
            <a:tailEnd type="none" w="sm" len="sm"/>
          </a:ln>
        </p:spPr>
      </p:cxnSp>
      <p:sp>
        <p:nvSpPr>
          <p:cNvPr id="33" name="Google Shape;33;p61"/>
          <p:cNvSpPr txBox="1"/>
          <p:nvPr/>
        </p:nvSpPr>
        <p:spPr>
          <a:xfrm>
            <a:off x="963084" y="3557587"/>
            <a:ext cx="103632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a:solidFill>
                  <a:schemeClr val="dk1"/>
                </a:solidFill>
                <a:latin typeface="Arial"/>
                <a:ea typeface="Arial"/>
                <a:cs typeface="Arial"/>
                <a:sym typeface="Arial"/>
              </a:rPr>
              <a:t>The End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62"/>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Arial"/>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2"/>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Clr>
                <a:srgbClr val="888888"/>
              </a:buClr>
              <a:buSzPts val="2000"/>
              <a:buNone/>
              <a:defRPr sz="2000">
                <a:solidFill>
                  <a:srgbClr val="888888"/>
                </a:solidFill>
              </a:defRPr>
            </a:lvl1pPr>
            <a:lvl2pPr marL="914400" lvl="1" indent="-228600" algn="l">
              <a:spcBef>
                <a:spcPts val="600"/>
              </a:spcBef>
              <a:spcAft>
                <a:spcPts val="0"/>
              </a:spcAft>
              <a:buClr>
                <a:srgbClr val="888888"/>
              </a:buClr>
              <a:buSzPts val="1800"/>
              <a:buNone/>
              <a:defRPr sz="1800">
                <a:solidFill>
                  <a:srgbClr val="888888"/>
                </a:solidFill>
              </a:defRPr>
            </a:lvl2pPr>
            <a:lvl3pPr marL="1371600" lvl="2" indent="-228600" algn="l">
              <a:spcBef>
                <a:spcPts val="600"/>
              </a:spcBef>
              <a:spcAft>
                <a:spcPts val="0"/>
              </a:spcAft>
              <a:buClr>
                <a:srgbClr val="888888"/>
              </a:buClr>
              <a:buSzPts val="1600"/>
              <a:buNone/>
              <a:defRPr sz="1600">
                <a:solidFill>
                  <a:srgbClr val="888888"/>
                </a:solidFill>
              </a:defRPr>
            </a:lvl3pPr>
            <a:lvl4pPr marL="1828800" lvl="3" indent="-228600" algn="l">
              <a:spcBef>
                <a:spcPts val="600"/>
              </a:spcBef>
              <a:spcAft>
                <a:spcPts val="0"/>
              </a:spcAft>
              <a:buClr>
                <a:srgbClr val="888888"/>
              </a:buClr>
              <a:buSzPts val="1400"/>
              <a:buNone/>
              <a:defRPr sz="1400">
                <a:solidFill>
                  <a:srgbClr val="888888"/>
                </a:solidFill>
              </a:defRPr>
            </a:lvl4pPr>
            <a:lvl5pPr marL="2286000" lvl="4" indent="-228600" algn="l">
              <a:spcBef>
                <a:spcPts val="60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cxnSp>
        <p:nvCxnSpPr>
          <p:cNvPr id="37" name="Google Shape;37;p62"/>
          <p:cNvCxnSpPr/>
          <p:nvPr/>
        </p:nvCxnSpPr>
        <p:spPr>
          <a:xfrm>
            <a:off x="963084" y="4406900"/>
            <a:ext cx="103632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3"/>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3"/>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ctr" anchorCtr="0">
            <a:noAutofit/>
          </a:bodyPr>
          <a:lstStyle>
            <a:lvl1pPr marL="457200" lvl="0" indent="-228600" algn="l">
              <a:spcBef>
                <a:spcPts val="600"/>
              </a:spcBef>
              <a:spcAft>
                <a:spcPts val="0"/>
              </a:spcAft>
              <a:buClr>
                <a:schemeClr val="dk1"/>
              </a:buClr>
              <a:buSzPts val="2400"/>
              <a:buNone/>
              <a:defRPr sz="2400" b="1"/>
            </a:lvl1pPr>
            <a:lvl2pPr marL="914400" lvl="1" indent="-228600" algn="l">
              <a:spcBef>
                <a:spcPts val="600"/>
              </a:spcBef>
              <a:spcAft>
                <a:spcPts val="0"/>
              </a:spcAft>
              <a:buClr>
                <a:schemeClr val="dk1"/>
              </a:buClr>
              <a:buSzPts val="2000"/>
              <a:buNone/>
              <a:defRPr sz="2000" b="1"/>
            </a:lvl2pPr>
            <a:lvl3pPr marL="1371600" lvl="2" indent="-228600" algn="l">
              <a:spcBef>
                <a:spcPts val="600"/>
              </a:spcBef>
              <a:spcAft>
                <a:spcPts val="0"/>
              </a:spcAft>
              <a:buClr>
                <a:schemeClr val="dk1"/>
              </a:buClr>
              <a:buSzPts val="1800"/>
              <a:buNone/>
              <a:defRPr sz="1800" b="1"/>
            </a:lvl3pPr>
            <a:lvl4pPr marL="1828800" lvl="3" indent="-228600" algn="l">
              <a:spcBef>
                <a:spcPts val="600"/>
              </a:spcBef>
              <a:spcAft>
                <a:spcPts val="0"/>
              </a:spcAft>
              <a:buClr>
                <a:schemeClr val="dk1"/>
              </a:buClr>
              <a:buSzPts val="1600"/>
              <a:buNone/>
              <a:defRPr sz="1600" b="1"/>
            </a:lvl4pPr>
            <a:lvl5pPr marL="2286000" lvl="4" indent="-228600" algn="l">
              <a:spcBef>
                <a:spcPts val="6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3"/>
          <p:cNvSpPr txBox="1">
            <a:spLocks noGrp="1"/>
          </p:cNvSpPr>
          <p:nvPr>
            <p:ph type="body" idx="2"/>
          </p:nvPr>
        </p:nvSpPr>
        <p:spPr>
          <a:xfrm>
            <a:off x="609600" y="2373312"/>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600"/>
              </a:spcBef>
              <a:spcAft>
                <a:spcPts val="0"/>
              </a:spcAft>
              <a:buClr>
                <a:schemeClr val="dk1"/>
              </a:buClr>
              <a:buSzPts val="2400"/>
              <a:buFont typeface="Arial"/>
              <a:buChar char="•"/>
              <a:defRPr sz="2400"/>
            </a:lvl1pPr>
            <a:lvl2pPr marL="914400" lvl="1" indent="-355600" algn="l">
              <a:spcBef>
                <a:spcPts val="600"/>
              </a:spcBef>
              <a:spcAft>
                <a:spcPts val="0"/>
              </a:spcAft>
              <a:buClr>
                <a:schemeClr val="dk1"/>
              </a:buClr>
              <a:buSzPts val="2000"/>
              <a:buFont typeface="Arial"/>
              <a:buChar char="•"/>
              <a:defRPr sz="2000"/>
            </a:lvl2pPr>
            <a:lvl3pPr marL="1371600" lvl="2" indent="-342900" algn="l">
              <a:spcBef>
                <a:spcPts val="600"/>
              </a:spcBef>
              <a:spcAft>
                <a:spcPts val="0"/>
              </a:spcAft>
              <a:buClr>
                <a:schemeClr val="dk1"/>
              </a:buClr>
              <a:buSzPts val="1800"/>
              <a:buFont typeface="Arial"/>
              <a:buChar char="•"/>
              <a:defRPr sz="1800"/>
            </a:lvl3pPr>
            <a:lvl4pPr marL="1828800" lvl="3" indent="-330200" algn="l">
              <a:spcBef>
                <a:spcPts val="600"/>
              </a:spcBef>
              <a:spcAft>
                <a:spcPts val="0"/>
              </a:spcAft>
              <a:buClr>
                <a:schemeClr val="dk1"/>
              </a:buClr>
              <a:buSzPts val="1600"/>
              <a:buFont typeface="Arial"/>
              <a:buChar char="•"/>
              <a:defRPr sz="1600"/>
            </a:lvl4pPr>
            <a:lvl5pPr marL="2286000" lvl="4" indent="-330200" algn="l">
              <a:spcBef>
                <a:spcPts val="60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3"/>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ctr" anchorCtr="0">
            <a:noAutofit/>
          </a:bodyPr>
          <a:lstStyle>
            <a:lvl1pPr marL="457200" lvl="0" indent="-228600" algn="l">
              <a:spcBef>
                <a:spcPts val="600"/>
              </a:spcBef>
              <a:spcAft>
                <a:spcPts val="0"/>
              </a:spcAft>
              <a:buClr>
                <a:schemeClr val="dk1"/>
              </a:buClr>
              <a:buSzPts val="2400"/>
              <a:buNone/>
              <a:defRPr sz="2400" b="1"/>
            </a:lvl1pPr>
            <a:lvl2pPr marL="914400" lvl="1" indent="-228600" algn="l">
              <a:spcBef>
                <a:spcPts val="600"/>
              </a:spcBef>
              <a:spcAft>
                <a:spcPts val="0"/>
              </a:spcAft>
              <a:buClr>
                <a:schemeClr val="dk1"/>
              </a:buClr>
              <a:buSzPts val="2000"/>
              <a:buNone/>
              <a:defRPr sz="2000" b="1"/>
            </a:lvl2pPr>
            <a:lvl3pPr marL="1371600" lvl="2" indent="-228600" algn="l">
              <a:spcBef>
                <a:spcPts val="600"/>
              </a:spcBef>
              <a:spcAft>
                <a:spcPts val="0"/>
              </a:spcAft>
              <a:buClr>
                <a:schemeClr val="dk1"/>
              </a:buClr>
              <a:buSzPts val="1800"/>
              <a:buNone/>
              <a:defRPr sz="1800" b="1"/>
            </a:lvl3pPr>
            <a:lvl4pPr marL="1828800" lvl="3" indent="-228600" algn="l">
              <a:spcBef>
                <a:spcPts val="600"/>
              </a:spcBef>
              <a:spcAft>
                <a:spcPts val="0"/>
              </a:spcAft>
              <a:buClr>
                <a:schemeClr val="dk1"/>
              </a:buClr>
              <a:buSzPts val="1600"/>
              <a:buNone/>
              <a:defRPr sz="1600" b="1"/>
            </a:lvl4pPr>
            <a:lvl5pPr marL="2286000" lvl="4" indent="-228600" algn="l">
              <a:spcBef>
                <a:spcPts val="6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3"/>
          <p:cNvSpPr txBox="1">
            <a:spLocks noGrp="1"/>
          </p:cNvSpPr>
          <p:nvPr>
            <p:ph type="body" idx="4"/>
          </p:nvPr>
        </p:nvSpPr>
        <p:spPr>
          <a:xfrm>
            <a:off x="6193368" y="2373312"/>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600"/>
              </a:spcBef>
              <a:spcAft>
                <a:spcPts val="0"/>
              </a:spcAft>
              <a:buClr>
                <a:schemeClr val="dk1"/>
              </a:buClr>
              <a:buSzPts val="2400"/>
              <a:buFont typeface="Arial"/>
              <a:buChar char="•"/>
              <a:defRPr sz="2400"/>
            </a:lvl1pPr>
            <a:lvl2pPr marL="914400" lvl="1" indent="-355600" algn="l">
              <a:spcBef>
                <a:spcPts val="600"/>
              </a:spcBef>
              <a:spcAft>
                <a:spcPts val="0"/>
              </a:spcAft>
              <a:buClr>
                <a:schemeClr val="dk1"/>
              </a:buClr>
              <a:buSzPts val="2000"/>
              <a:buFont typeface="Arial"/>
              <a:buChar char="•"/>
              <a:defRPr sz="2000"/>
            </a:lvl2pPr>
            <a:lvl3pPr marL="1371600" lvl="2" indent="-342900" algn="l">
              <a:spcBef>
                <a:spcPts val="600"/>
              </a:spcBef>
              <a:spcAft>
                <a:spcPts val="0"/>
              </a:spcAft>
              <a:buClr>
                <a:schemeClr val="dk1"/>
              </a:buClr>
              <a:buSzPts val="1800"/>
              <a:buFont typeface="Arial"/>
              <a:buChar char="•"/>
              <a:defRPr sz="1800"/>
            </a:lvl3pPr>
            <a:lvl4pPr marL="1828800" lvl="3" indent="-330200" algn="l">
              <a:spcBef>
                <a:spcPts val="600"/>
              </a:spcBef>
              <a:spcAft>
                <a:spcPts val="0"/>
              </a:spcAft>
              <a:buClr>
                <a:schemeClr val="dk1"/>
              </a:buClr>
              <a:buSzPts val="1600"/>
              <a:buFont typeface="Arial"/>
              <a:buChar char="•"/>
              <a:defRPr sz="1600"/>
            </a:lvl4pPr>
            <a:lvl5pPr marL="2286000" lvl="4" indent="-330200" algn="l">
              <a:spcBef>
                <a:spcPts val="60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cxnSp>
        <p:nvCxnSpPr>
          <p:cNvPr id="44" name="Google Shape;44;p63"/>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5"/>
        <p:cNvGrpSpPr/>
        <p:nvPr/>
      </p:nvGrpSpPr>
      <p:grpSpPr>
        <a:xfrm>
          <a:off x="0" y="0"/>
          <a:ext cx="0" cy="0"/>
          <a:chOff x="0" y="0"/>
          <a:chExt cx="0" cy="0"/>
        </a:xfrm>
      </p:grpSpPr>
      <p:sp>
        <p:nvSpPr>
          <p:cNvPr id="46" name="Google Shape;46;p64"/>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6"/>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6"/>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42900" algn="l" rtl="0">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56"/>
          <p:cNvSpPr/>
          <p:nvPr/>
        </p:nvSpPr>
        <p:spPr>
          <a:xfrm>
            <a:off x="0" y="0"/>
            <a:ext cx="12192000" cy="36576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56"/>
          <p:cNvSpPr/>
          <p:nvPr/>
        </p:nvSpPr>
        <p:spPr>
          <a:xfrm>
            <a:off x="0" y="6779932"/>
            <a:ext cx="12192000" cy="9144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ctrTitle"/>
          </p:nvPr>
        </p:nvSpPr>
        <p:spPr>
          <a:xfrm>
            <a:off x="914400" y="1828800"/>
            <a:ext cx="10363200" cy="9005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400"/>
              <a:buFont typeface="Arial"/>
              <a:buNone/>
            </a:pPr>
            <a:r>
              <a:rPr lang="en-US"/>
              <a:t>Big-θ Growth Classes</a:t>
            </a:r>
            <a:endParaRPr/>
          </a:p>
        </p:txBody>
      </p:sp>
      <p:sp>
        <p:nvSpPr>
          <p:cNvPr id="249" name="Google Shape;249;p29"/>
          <p:cNvSpPr txBox="1">
            <a:spLocks noGrp="1"/>
          </p:cNvSpPr>
          <p:nvPr>
            <p:ph type="subTitle" idx="1"/>
          </p:nvPr>
        </p:nvSpPr>
        <p:spPr>
          <a:xfrm>
            <a:off x="914400" y="2895600"/>
            <a:ext cx="10363200" cy="175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0"/>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Common Growth Classes</a:t>
            </a:r>
            <a:endParaRPr/>
          </a:p>
        </p:txBody>
      </p:sp>
      <p:cxnSp>
        <p:nvCxnSpPr>
          <p:cNvPr id="255" name="Google Shape;255;p30"/>
          <p:cNvCxnSpPr/>
          <p:nvPr/>
        </p:nvCxnSpPr>
        <p:spPr>
          <a:xfrm flipH="1">
            <a:off x="1766900" y="1592700"/>
            <a:ext cx="14100" cy="4834500"/>
          </a:xfrm>
          <a:prstGeom prst="straightConnector1">
            <a:avLst/>
          </a:prstGeom>
          <a:noFill/>
          <a:ln w="76200" cap="flat" cmpd="sng">
            <a:solidFill>
              <a:schemeClr val="dk1"/>
            </a:solidFill>
            <a:prstDash val="solid"/>
            <a:round/>
            <a:headEnd type="triangle" w="med" len="med"/>
            <a:tailEnd type="triangle" w="med" len="med"/>
          </a:ln>
        </p:spPr>
      </p:cxnSp>
      <p:sp>
        <p:nvSpPr>
          <p:cNvPr id="256" name="Google Shape;256;p30"/>
          <p:cNvSpPr txBox="1"/>
          <p:nvPr/>
        </p:nvSpPr>
        <p:spPr>
          <a:xfrm>
            <a:off x="635000" y="1790050"/>
            <a:ext cx="1017875" cy="492412"/>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Slower</a:t>
            </a:r>
            <a:endParaRPr/>
          </a:p>
        </p:txBody>
      </p:sp>
      <p:sp>
        <p:nvSpPr>
          <p:cNvPr id="257" name="Google Shape;257;p30"/>
          <p:cNvSpPr txBox="1"/>
          <p:nvPr/>
        </p:nvSpPr>
        <p:spPr>
          <a:xfrm>
            <a:off x="635000" y="5565875"/>
            <a:ext cx="1017875" cy="492412"/>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Faster</a:t>
            </a:r>
            <a:endParaRPr/>
          </a:p>
        </p:txBody>
      </p:sp>
      <p:cxnSp>
        <p:nvCxnSpPr>
          <p:cNvPr id="258" name="Google Shape;258;p30"/>
          <p:cNvCxnSpPr/>
          <p:nvPr/>
        </p:nvCxnSpPr>
        <p:spPr>
          <a:xfrm rot="10800000" flipH="1">
            <a:off x="1832975" y="2573050"/>
            <a:ext cx="5819700" cy="58500"/>
          </a:xfrm>
          <a:prstGeom prst="straightConnector1">
            <a:avLst/>
          </a:prstGeom>
          <a:noFill/>
          <a:ln w="28575" cap="flat" cmpd="sng">
            <a:solidFill>
              <a:srgbClr val="875E01"/>
            </a:solidFill>
            <a:prstDash val="dash"/>
            <a:round/>
            <a:headEnd type="none" w="sm" len="sm"/>
            <a:tailEnd type="none" w="sm" len="sm"/>
          </a:ln>
        </p:spPr>
      </p:cxnSp>
      <p:sp>
        <p:nvSpPr>
          <p:cNvPr id="259" name="Google Shape;259;p30"/>
          <p:cNvSpPr txBox="1"/>
          <p:nvPr/>
        </p:nvSpPr>
        <p:spPr>
          <a:xfrm>
            <a:off x="1854200" y="2102188"/>
            <a:ext cx="1773726" cy="357020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Arial"/>
                <a:ea typeface="Arial"/>
                <a:cs typeface="Arial"/>
                <a:sym typeface="Arial"/>
              </a:rPr>
              <a:t>θ(</a:t>
            </a:r>
            <a:r>
              <a:rPr lang="en-US" sz="2800" i="1">
                <a:solidFill>
                  <a:schemeClr val="dk1"/>
                </a:solidFill>
                <a:latin typeface="Arial"/>
                <a:ea typeface="Arial"/>
                <a:cs typeface="Arial"/>
                <a:sym typeface="Arial"/>
              </a:rPr>
              <a:t>c</a:t>
            </a:r>
            <a:r>
              <a:rPr lang="en-US" sz="2800" i="1" baseline="30000">
                <a:solidFill>
                  <a:schemeClr val="dk1"/>
                </a:solidFill>
                <a:latin typeface="Arial"/>
                <a:ea typeface="Arial"/>
                <a:cs typeface="Arial"/>
                <a:sym typeface="Arial"/>
              </a:rPr>
              <a:t>n</a:t>
            </a:r>
            <a:r>
              <a:rPr lang="en-US" sz="2800">
                <a:solidFill>
                  <a:schemeClr val="dk1"/>
                </a:solidFill>
                <a:latin typeface="Arial"/>
                <a:ea typeface="Arial"/>
                <a:cs typeface="Arial"/>
                <a:sym typeface="Arial"/>
              </a:rPr>
              <a:t>)</a:t>
            </a:r>
            <a:endParaRPr/>
          </a:p>
          <a:p>
            <a:pPr marL="0" marR="0" lvl="0" indent="0" algn="l" rtl="0">
              <a:spcBef>
                <a:spcPts val="600"/>
              </a:spcBef>
              <a:spcAft>
                <a:spcPts val="0"/>
              </a:spcAft>
              <a:buNone/>
            </a:pPr>
            <a:r>
              <a:rPr lang="en-US" sz="2800">
                <a:solidFill>
                  <a:schemeClr val="dk1"/>
                </a:solidFill>
                <a:latin typeface="Arial"/>
                <a:ea typeface="Arial"/>
                <a:cs typeface="Arial"/>
                <a:sym typeface="Arial"/>
              </a:rPr>
              <a:t>θ(</a:t>
            </a:r>
            <a:r>
              <a:rPr lang="en-US" sz="2800" i="1">
                <a:solidFill>
                  <a:schemeClr val="dk1"/>
                </a:solidFill>
                <a:latin typeface="Arial"/>
                <a:ea typeface="Arial"/>
                <a:cs typeface="Arial"/>
                <a:sym typeface="Arial"/>
              </a:rPr>
              <a:t>n</a:t>
            </a:r>
            <a:r>
              <a:rPr lang="en-US" sz="2800" baseline="30000">
                <a:solidFill>
                  <a:schemeClr val="dk1"/>
                </a:solidFill>
                <a:latin typeface="Arial"/>
                <a:ea typeface="Arial"/>
                <a:cs typeface="Arial"/>
                <a:sym typeface="Arial"/>
              </a:rPr>
              <a:t>3</a:t>
            </a:r>
            <a:r>
              <a:rPr lang="en-US" sz="2800">
                <a:solidFill>
                  <a:schemeClr val="dk1"/>
                </a:solidFill>
                <a:latin typeface="Arial"/>
                <a:ea typeface="Arial"/>
                <a:cs typeface="Arial"/>
                <a:sym typeface="Arial"/>
              </a:rPr>
              <a:t>)</a:t>
            </a:r>
            <a:endParaRPr/>
          </a:p>
          <a:p>
            <a:pPr marL="0" marR="0" lvl="0" indent="0" algn="l" rtl="0">
              <a:spcBef>
                <a:spcPts val="600"/>
              </a:spcBef>
              <a:spcAft>
                <a:spcPts val="0"/>
              </a:spcAft>
              <a:buNone/>
            </a:pPr>
            <a:r>
              <a:rPr lang="en-US" sz="2800">
                <a:solidFill>
                  <a:schemeClr val="dk1"/>
                </a:solidFill>
                <a:latin typeface="Arial"/>
                <a:ea typeface="Arial"/>
                <a:cs typeface="Arial"/>
                <a:sym typeface="Arial"/>
              </a:rPr>
              <a:t>θ(</a:t>
            </a:r>
            <a:r>
              <a:rPr lang="en-US" sz="2800" i="1">
                <a:solidFill>
                  <a:schemeClr val="dk1"/>
                </a:solidFill>
                <a:latin typeface="Arial"/>
                <a:ea typeface="Arial"/>
                <a:cs typeface="Arial"/>
                <a:sym typeface="Arial"/>
              </a:rPr>
              <a:t>n</a:t>
            </a:r>
            <a:r>
              <a:rPr lang="en-US" sz="2800" baseline="30000">
                <a:solidFill>
                  <a:schemeClr val="dk1"/>
                </a:solidFill>
                <a:latin typeface="Arial"/>
                <a:ea typeface="Arial"/>
                <a:cs typeface="Arial"/>
                <a:sym typeface="Arial"/>
              </a:rPr>
              <a:t>2</a:t>
            </a:r>
            <a:r>
              <a:rPr lang="en-US" sz="2800">
                <a:solidFill>
                  <a:schemeClr val="dk1"/>
                </a:solidFill>
                <a:latin typeface="Arial"/>
                <a:ea typeface="Arial"/>
                <a:cs typeface="Arial"/>
                <a:sym typeface="Arial"/>
              </a:rPr>
              <a:t>)</a:t>
            </a:r>
            <a:endParaRPr/>
          </a:p>
          <a:p>
            <a:pPr marL="0" marR="0" lvl="0" indent="0" algn="l" rtl="0">
              <a:spcBef>
                <a:spcPts val="600"/>
              </a:spcBef>
              <a:spcAft>
                <a:spcPts val="0"/>
              </a:spcAft>
              <a:buNone/>
            </a:pPr>
            <a:r>
              <a:rPr lang="en-US" sz="2800">
                <a:solidFill>
                  <a:schemeClr val="dk1"/>
                </a:solidFill>
                <a:latin typeface="Arial"/>
                <a:ea typeface="Arial"/>
                <a:cs typeface="Arial"/>
                <a:sym typeface="Arial"/>
              </a:rPr>
              <a:t>θ(</a:t>
            </a:r>
            <a:r>
              <a:rPr lang="en-US" sz="2800" i="1">
                <a:solidFill>
                  <a:schemeClr val="dk1"/>
                </a:solidFill>
                <a:latin typeface="Arial"/>
                <a:ea typeface="Arial"/>
                <a:cs typeface="Arial"/>
                <a:sym typeface="Arial"/>
              </a:rPr>
              <a:t>n</a:t>
            </a:r>
            <a:r>
              <a:rPr lang="en-US" sz="2800">
                <a:solidFill>
                  <a:schemeClr val="dk1"/>
                </a:solidFill>
                <a:latin typeface="Arial"/>
                <a:ea typeface="Arial"/>
                <a:cs typeface="Arial"/>
                <a:sym typeface="Arial"/>
              </a:rPr>
              <a:t> log </a:t>
            </a:r>
            <a:r>
              <a:rPr lang="en-US" sz="2800" i="1">
                <a:solidFill>
                  <a:schemeClr val="dk1"/>
                </a:solidFill>
                <a:latin typeface="Arial"/>
                <a:ea typeface="Arial"/>
                <a:cs typeface="Arial"/>
                <a:sym typeface="Arial"/>
              </a:rPr>
              <a:t>n</a:t>
            </a:r>
            <a:r>
              <a:rPr lang="en-US" sz="2800">
                <a:solidFill>
                  <a:schemeClr val="dk1"/>
                </a:solidFill>
                <a:latin typeface="Arial"/>
                <a:ea typeface="Arial"/>
                <a:cs typeface="Arial"/>
                <a:sym typeface="Arial"/>
              </a:rPr>
              <a:t>)</a:t>
            </a:r>
            <a:endParaRPr/>
          </a:p>
          <a:p>
            <a:pPr marL="0" marR="0" lvl="0" indent="0" algn="l" rtl="0">
              <a:spcBef>
                <a:spcPts val="600"/>
              </a:spcBef>
              <a:spcAft>
                <a:spcPts val="0"/>
              </a:spcAft>
              <a:buNone/>
            </a:pPr>
            <a:r>
              <a:rPr lang="en-US" sz="2800">
                <a:solidFill>
                  <a:schemeClr val="dk1"/>
                </a:solidFill>
                <a:latin typeface="Arial"/>
                <a:ea typeface="Arial"/>
                <a:cs typeface="Arial"/>
                <a:sym typeface="Arial"/>
              </a:rPr>
              <a:t>θ(</a:t>
            </a:r>
            <a:r>
              <a:rPr lang="en-US" sz="2800" i="1">
                <a:solidFill>
                  <a:schemeClr val="dk1"/>
                </a:solidFill>
                <a:latin typeface="Arial"/>
                <a:ea typeface="Arial"/>
                <a:cs typeface="Arial"/>
                <a:sym typeface="Arial"/>
              </a:rPr>
              <a:t>n</a:t>
            </a:r>
            <a:r>
              <a:rPr lang="en-US" sz="2800">
                <a:solidFill>
                  <a:schemeClr val="dk1"/>
                </a:solidFill>
                <a:latin typeface="Arial"/>
                <a:ea typeface="Arial"/>
                <a:cs typeface="Arial"/>
                <a:sym typeface="Arial"/>
              </a:rPr>
              <a:t>)</a:t>
            </a:r>
            <a:endParaRPr/>
          </a:p>
          <a:p>
            <a:pPr marL="0" marR="0" lvl="0" indent="0" algn="l" rtl="0">
              <a:spcBef>
                <a:spcPts val="600"/>
              </a:spcBef>
              <a:spcAft>
                <a:spcPts val="0"/>
              </a:spcAft>
              <a:buNone/>
            </a:pPr>
            <a:r>
              <a:rPr lang="en-US" sz="2800">
                <a:solidFill>
                  <a:schemeClr val="dk1"/>
                </a:solidFill>
                <a:latin typeface="Arial"/>
                <a:ea typeface="Arial"/>
                <a:cs typeface="Arial"/>
                <a:sym typeface="Arial"/>
              </a:rPr>
              <a:t>θ(log </a:t>
            </a:r>
            <a:r>
              <a:rPr lang="en-US" sz="2800" i="1">
                <a:solidFill>
                  <a:schemeClr val="dk1"/>
                </a:solidFill>
                <a:latin typeface="Arial"/>
                <a:ea typeface="Arial"/>
                <a:cs typeface="Arial"/>
                <a:sym typeface="Arial"/>
              </a:rPr>
              <a:t>n</a:t>
            </a:r>
            <a:r>
              <a:rPr lang="en-US" sz="2800">
                <a:solidFill>
                  <a:schemeClr val="dk1"/>
                </a:solidFill>
                <a:latin typeface="Arial"/>
                <a:ea typeface="Arial"/>
                <a:cs typeface="Arial"/>
                <a:sym typeface="Arial"/>
              </a:rPr>
              <a:t>)</a:t>
            </a:r>
            <a:endParaRPr/>
          </a:p>
          <a:p>
            <a:pPr marL="0" marR="0" lvl="0" indent="0" algn="l" rtl="0">
              <a:spcBef>
                <a:spcPts val="600"/>
              </a:spcBef>
              <a:spcAft>
                <a:spcPts val="0"/>
              </a:spcAft>
              <a:buNone/>
            </a:pPr>
            <a:r>
              <a:rPr lang="en-US" sz="2800">
                <a:solidFill>
                  <a:schemeClr val="dk1"/>
                </a:solidFill>
                <a:latin typeface="Arial"/>
                <a:ea typeface="Arial"/>
                <a:cs typeface="Arial"/>
                <a:sym typeface="Arial"/>
              </a:rPr>
              <a:t>θ(1)</a:t>
            </a:r>
            <a:endParaRPr/>
          </a:p>
        </p:txBody>
      </p:sp>
      <p:sp>
        <p:nvSpPr>
          <p:cNvPr id="260" name="Google Shape;260;p30"/>
          <p:cNvSpPr txBox="1"/>
          <p:nvPr/>
        </p:nvSpPr>
        <p:spPr>
          <a:xfrm>
            <a:off x="3746500" y="1684243"/>
            <a:ext cx="3987800" cy="136375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r>
              <a:rPr lang="en-US" sz="2000" b="1" i="1">
                <a:solidFill>
                  <a:schemeClr val="dk1"/>
                </a:solidFill>
                <a:latin typeface="Arial"/>
                <a:ea typeface="Arial"/>
                <a:cs typeface="Arial"/>
                <a:sym typeface="Arial"/>
              </a:rPr>
              <a:t>Traditional complexity theory</a:t>
            </a:r>
            <a:endParaRPr sz="2000" i="1">
              <a:solidFill>
                <a:schemeClr val="dk1"/>
              </a:solidFill>
              <a:latin typeface="Arial"/>
              <a:ea typeface="Arial"/>
              <a:cs typeface="Arial"/>
              <a:sym typeface="Arial"/>
            </a:endParaRPr>
          </a:p>
          <a:p>
            <a:pPr marL="0" marR="0" lvl="0" indent="0" algn="l" rtl="0">
              <a:spcBef>
                <a:spcPts val="1200"/>
              </a:spcBef>
              <a:spcAft>
                <a:spcPts val="0"/>
              </a:spcAft>
              <a:buClr>
                <a:schemeClr val="dk1"/>
              </a:buClr>
              <a:buSzPts val="2000"/>
              <a:buFont typeface="Arial"/>
              <a:buNone/>
            </a:pPr>
            <a:r>
              <a:rPr lang="en-US" sz="2000" b="1">
                <a:solidFill>
                  <a:schemeClr val="dk1"/>
                </a:solidFill>
                <a:latin typeface="Arial"/>
                <a:ea typeface="Arial"/>
                <a:cs typeface="Arial"/>
                <a:sym typeface="Arial"/>
              </a:rPr>
              <a:t>Slow (exponential or worse)</a:t>
            </a:r>
            <a:endParaRPr/>
          </a:p>
          <a:p>
            <a:pPr marL="0" marR="0" lvl="0" indent="0" algn="l" rtl="0">
              <a:spcBef>
                <a:spcPts val="1200"/>
              </a:spcBef>
              <a:spcAft>
                <a:spcPts val="0"/>
              </a:spcAft>
              <a:buClr>
                <a:schemeClr val="dk1"/>
              </a:buClr>
              <a:buSzPts val="2000"/>
              <a:buFont typeface="Arial"/>
              <a:buNone/>
            </a:pPr>
            <a:r>
              <a:rPr lang="en-US" sz="2000" b="1">
                <a:solidFill>
                  <a:schemeClr val="dk1"/>
                </a:solidFill>
                <a:latin typeface="Arial"/>
                <a:ea typeface="Arial"/>
                <a:cs typeface="Arial"/>
                <a:sym typeface="Arial"/>
              </a:rPr>
              <a:t>Fast (polynomial time)</a:t>
            </a:r>
            <a:endParaRPr/>
          </a:p>
        </p:txBody>
      </p:sp>
      <p:sp>
        <p:nvSpPr>
          <p:cNvPr id="261" name="Google Shape;261;p30"/>
          <p:cNvSpPr txBox="1"/>
          <p:nvPr/>
        </p:nvSpPr>
        <p:spPr>
          <a:xfrm>
            <a:off x="8382000" y="1684243"/>
            <a:ext cx="3200400" cy="38625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r>
              <a:rPr lang="en-US" sz="2000" b="1" i="1">
                <a:solidFill>
                  <a:schemeClr val="dk1"/>
                </a:solidFill>
                <a:latin typeface="Arial"/>
                <a:ea typeface="Arial"/>
                <a:cs typeface="Arial"/>
                <a:sym typeface="Arial"/>
              </a:rPr>
              <a:t>Data science advice</a:t>
            </a:r>
            <a:endParaRPr sz="2000" i="1">
              <a:solidFill>
                <a:schemeClr val="dk1"/>
              </a:solidFill>
              <a:latin typeface="Arial"/>
              <a:ea typeface="Arial"/>
              <a:cs typeface="Arial"/>
              <a:sym typeface="Arial"/>
            </a:endParaRPr>
          </a:p>
          <a:p>
            <a:pPr marL="0" marR="0" lvl="0" indent="0" algn="l" rtl="0">
              <a:spcBef>
                <a:spcPts val="1200"/>
              </a:spcBef>
              <a:spcAft>
                <a:spcPts val="0"/>
              </a:spcAft>
              <a:buClr>
                <a:schemeClr val="dk1"/>
              </a:buClr>
              <a:buSzPts val="2000"/>
              <a:buFont typeface="Arial"/>
              <a:buNone/>
            </a:pPr>
            <a:r>
              <a:rPr lang="en-US" sz="2000" b="1">
                <a:solidFill>
                  <a:schemeClr val="dk1"/>
                </a:solidFill>
                <a:latin typeface="Arial"/>
                <a:ea typeface="Arial"/>
                <a:cs typeface="Arial"/>
                <a:sym typeface="Arial"/>
              </a:rPr>
              <a:t>Impractical</a:t>
            </a:r>
            <a:endParaRPr/>
          </a:p>
          <a:p>
            <a:pPr marL="0" marR="0" lvl="0" indent="0" algn="l" rtl="0">
              <a:spcBef>
                <a:spcPts val="1200"/>
              </a:spcBef>
              <a:spcAft>
                <a:spcPts val="0"/>
              </a:spcAft>
              <a:buClr>
                <a:schemeClr val="dk1"/>
              </a:buClr>
              <a:buSzPts val="2000"/>
              <a:buFont typeface="Arial"/>
              <a:buNone/>
            </a:pPr>
            <a:endParaRPr sz="2000" b="1">
              <a:solidFill>
                <a:schemeClr val="dk1"/>
              </a:solidFill>
              <a:latin typeface="Arial"/>
              <a:ea typeface="Arial"/>
              <a:cs typeface="Arial"/>
              <a:sym typeface="Arial"/>
            </a:endParaRPr>
          </a:p>
          <a:p>
            <a:pPr marL="0" marR="0" lvl="0" indent="0" algn="l" rtl="0">
              <a:spcBef>
                <a:spcPts val="1200"/>
              </a:spcBef>
              <a:spcAft>
                <a:spcPts val="0"/>
              </a:spcAft>
              <a:buClr>
                <a:schemeClr val="dk1"/>
              </a:buClr>
              <a:buSzPts val="2000"/>
              <a:buFont typeface="Arial"/>
              <a:buNone/>
            </a:pPr>
            <a:r>
              <a:rPr lang="en-US" sz="2000" b="1">
                <a:solidFill>
                  <a:schemeClr val="dk1"/>
                </a:solidFill>
                <a:latin typeface="Arial"/>
                <a:ea typeface="Arial"/>
                <a:cs typeface="Arial"/>
                <a:sym typeface="Arial"/>
              </a:rPr>
              <a:t>Consider with caution</a:t>
            </a:r>
            <a:endParaRPr/>
          </a:p>
          <a:p>
            <a:pPr marL="0" marR="0" lvl="0" indent="0" algn="l" rtl="0">
              <a:spcBef>
                <a:spcPts val="1200"/>
              </a:spcBef>
              <a:spcAft>
                <a:spcPts val="0"/>
              </a:spcAft>
              <a:buClr>
                <a:schemeClr val="dk1"/>
              </a:buClr>
              <a:buSzPts val="2000"/>
              <a:buFont typeface="Arial"/>
              <a:buNone/>
            </a:pPr>
            <a:endParaRPr sz="2000" b="1">
              <a:solidFill>
                <a:schemeClr val="dk1"/>
              </a:solidFill>
              <a:latin typeface="Arial"/>
              <a:ea typeface="Arial"/>
              <a:cs typeface="Arial"/>
              <a:sym typeface="Arial"/>
            </a:endParaRPr>
          </a:p>
          <a:p>
            <a:pPr marL="0" marR="0" lvl="0" indent="0" algn="l" rtl="0">
              <a:spcBef>
                <a:spcPts val="1200"/>
              </a:spcBef>
              <a:spcAft>
                <a:spcPts val="0"/>
              </a:spcAft>
              <a:buClr>
                <a:schemeClr val="dk1"/>
              </a:buClr>
              <a:buSzPts val="2000"/>
              <a:buFont typeface="Arial"/>
              <a:buNone/>
            </a:pPr>
            <a:r>
              <a:rPr lang="en-US" sz="2000" b="1">
                <a:solidFill>
                  <a:schemeClr val="dk1"/>
                </a:solidFill>
                <a:latin typeface="Arial"/>
                <a:ea typeface="Arial"/>
                <a:cs typeface="Arial"/>
                <a:sym typeface="Arial"/>
              </a:rPr>
              <a:t>Great for offline tasks</a:t>
            </a:r>
            <a:endParaRPr/>
          </a:p>
          <a:p>
            <a:pPr marL="0" marR="0" lvl="0" indent="0" algn="l" rtl="0">
              <a:spcBef>
                <a:spcPts val="1200"/>
              </a:spcBef>
              <a:spcAft>
                <a:spcPts val="0"/>
              </a:spcAft>
              <a:buClr>
                <a:schemeClr val="dk1"/>
              </a:buClr>
              <a:buSzPts val="2000"/>
              <a:buFont typeface="Arial"/>
              <a:buNone/>
            </a:pPr>
            <a:endParaRPr sz="2000" b="1">
              <a:solidFill>
                <a:schemeClr val="dk1"/>
              </a:solidFill>
              <a:latin typeface="Arial"/>
              <a:ea typeface="Arial"/>
              <a:cs typeface="Arial"/>
              <a:sym typeface="Arial"/>
            </a:endParaRPr>
          </a:p>
          <a:p>
            <a:pPr marL="0" marR="0" lvl="0" indent="0" algn="l" rtl="0">
              <a:spcBef>
                <a:spcPts val="1200"/>
              </a:spcBef>
              <a:spcAft>
                <a:spcPts val="0"/>
              </a:spcAft>
              <a:buClr>
                <a:schemeClr val="dk1"/>
              </a:buClr>
              <a:buSzPts val="2000"/>
              <a:buFont typeface="Arial"/>
              <a:buNone/>
            </a:pPr>
            <a:r>
              <a:rPr lang="en-US" sz="2000" b="1">
                <a:solidFill>
                  <a:schemeClr val="dk1"/>
                </a:solidFill>
                <a:latin typeface="Arial"/>
                <a:ea typeface="Arial"/>
                <a:cs typeface="Arial"/>
                <a:sym typeface="Arial"/>
              </a:rPr>
              <a:t>Great for online tasks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1"/>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Comparison of Growth Rates</a:t>
            </a:r>
            <a:endParaRPr/>
          </a:p>
        </p:txBody>
      </p:sp>
      <p:pic>
        <p:nvPicPr>
          <p:cNvPr id="267" name="Google Shape;267;p31"/>
          <p:cNvPicPr preferRelativeResize="0"/>
          <p:nvPr/>
        </p:nvPicPr>
        <p:blipFill rotWithShape="1">
          <a:blip r:embed="rId3">
            <a:alphaModFix/>
          </a:blip>
          <a:srcRect l="3541" r="3755"/>
          <a:stretch/>
        </p:blipFill>
        <p:spPr>
          <a:xfrm>
            <a:off x="609600" y="1676399"/>
            <a:ext cx="10972800" cy="46236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2"/>
          <p:cNvSpPr txBox="1">
            <a:spLocks noGrp="1"/>
          </p:cNvSpPr>
          <p:nvPr>
            <p:ph type="body" idx="1"/>
          </p:nvPr>
        </p:nvSpPr>
        <p:spPr>
          <a:xfrm>
            <a:off x="963084" y="2057401"/>
            <a:ext cx="10363200" cy="1500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888888"/>
              </a:buClr>
              <a:buSzPts val="2000"/>
              <a:buNone/>
            </a:pPr>
            <a:r>
              <a:rPr lang="en-US"/>
              <a:t>Big-θ Growth Classes</a:t>
            </a:r>
            <a:endParaRPr/>
          </a:p>
        </p:txBody>
      </p:sp>
    </p:spTree>
  </p:cSld>
  <p:clrMapOvr>
    <a:masterClrMapping/>
  </p:clrMapOvr>
</p:sld>
</file>

<file path=ppt/theme/theme1.xml><?xml version="1.0" encoding="utf-8"?>
<a:theme xmlns:a="http://schemas.openxmlformats.org/drawingml/2006/main" name="1_Office Theme">
  <a:themeElements>
    <a:clrScheme name="UC Berkeley 1">
      <a:dk1>
        <a:srgbClr val="000000"/>
      </a:dk1>
      <a:lt1>
        <a:srgbClr val="FFFFFF"/>
      </a:lt1>
      <a:dk2>
        <a:srgbClr val="46535E"/>
      </a:dk2>
      <a:lt2>
        <a:srgbClr val="EEEEEE"/>
      </a:lt2>
      <a:accent1>
        <a:srgbClr val="3B7EA1"/>
      </a:accent1>
      <a:accent2>
        <a:srgbClr val="FDB515"/>
      </a:accent2>
      <a:accent3>
        <a:srgbClr val="003262"/>
      </a:accent3>
      <a:accent4>
        <a:srgbClr val="B9D3B6"/>
      </a:accent4>
      <a:accent5>
        <a:srgbClr val="DDD5C7"/>
      </a:accent5>
      <a:accent6>
        <a:srgbClr val="584F29"/>
      </a:accent6>
      <a:hlink>
        <a:srgbClr val="0000FF"/>
      </a:hlink>
      <a:folHlink>
        <a:srgbClr val="00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475</Words>
  <Application>Microsoft Office PowerPoint</Application>
  <PresentationFormat>Widescreen</PresentationFormat>
  <Paragraphs>41</Paragraphs>
  <Slides>4</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1_Office Theme</vt:lpstr>
      <vt:lpstr>Big-θ Growth Classes</vt:lpstr>
      <vt:lpstr>Common Growth Classes</vt:lpstr>
      <vt:lpstr>Comparison of Growth Rates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Big-θ Growth Classes</dc:title>
  <dc:creator>Administrator</dc:creator>
  <cp:lastModifiedBy>Rob</cp:lastModifiedBy>
  <cp:revision>1</cp:revision>
  <dcterms:created xsi:type="dcterms:W3CDTF">2016-03-21T14:12:59Z</dcterms:created>
  <dcterms:modified xsi:type="dcterms:W3CDTF">2021-12-20T04:29:43Z</dcterms:modified>
</cp:coreProperties>
</file>