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91095" autoAdjust="0"/>
  </p:normalViewPr>
  <p:slideViewPr>
    <p:cSldViewPr>
      <p:cViewPr varScale="1">
        <p:scale>
          <a:sx n="93" d="100"/>
          <a:sy n="93" d="100"/>
        </p:scale>
        <p:origin x="758" y="67"/>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0FD324F-BD69-41C1-B9B0-C2B0792E09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C9D8745-0D4F-4705-B253-3DAD4380FF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054664-60BE-48A4-96D9-5214E0675003}" type="datetimeFigureOut">
              <a:rPr lang="en-US" smtClean="0"/>
              <a:t>12/21/2021</a:t>
            </a:fld>
            <a:endParaRPr lang="en-US" dirty="0"/>
          </a:p>
        </p:txBody>
      </p:sp>
      <p:sp>
        <p:nvSpPr>
          <p:cNvPr id="4" name="Footer Placeholder 3">
            <a:extLst>
              <a:ext uri="{FF2B5EF4-FFF2-40B4-BE49-F238E27FC236}">
                <a16:creationId xmlns:a16="http://schemas.microsoft.com/office/drawing/2014/main" xmlns="" id="{0BA2DD81-EBEA-41CC-953B-1698FDE1BE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77A7914-DB40-426E-ADB8-11AC2F63C0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72B267-5C90-4007-92C4-3953C8B3D623}" type="slidenum">
              <a:rPr lang="en-US" smtClean="0"/>
              <a:t>‹#›</a:t>
            </a:fld>
            <a:endParaRPr lang="en-US" dirty="0"/>
          </a:p>
        </p:txBody>
      </p:sp>
    </p:spTree>
    <p:extLst>
      <p:ext uri="{BB962C8B-B14F-4D97-AF65-F5344CB8AC3E}">
        <p14:creationId xmlns:p14="http://schemas.microsoft.com/office/powerpoint/2010/main" val="9917994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12/21/2021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84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python, all objects have a type / class.Throughout this course, we’ve seen that classes can help us solve problems.</a:t>
            </a:r>
            <a:endParaRPr dirty="0"/>
          </a:p>
          <a:p>
            <a:pPr marL="0" lvl="0" indent="0" algn="l" rtl="0">
              <a:spcBef>
                <a:spcPts val="0"/>
              </a:spcBef>
              <a:spcAft>
                <a:spcPts val="0"/>
              </a:spcAft>
              <a:buNone/>
            </a:pPr>
            <a:r>
              <a:rPr lang="en-US" dirty="0"/>
              <a:t>We started with the built-in classes: ints strings, lists, etc.these are very general purpose.</a:t>
            </a:r>
            <a:endParaRPr dirty="0"/>
          </a:p>
          <a:p>
            <a:pPr marL="0" lvl="0" indent="0" algn="l" rtl="0">
              <a:spcBef>
                <a:spcPts val="0"/>
              </a:spcBef>
              <a:spcAft>
                <a:spcPts val="0"/>
              </a:spcAft>
              <a:buNone/>
            </a:pPr>
            <a:r>
              <a:rPr lang="en-US" dirty="0"/>
              <a:t>More specialized classes come from packages that we import.for example, we’ll soon use a lot of Series and dataframes from the pandas package.</a:t>
            </a:r>
            <a:endParaRPr dirty="0"/>
          </a:p>
          <a:p>
            <a:pPr marL="0" lvl="0" indent="0" algn="l" rtl="0">
              <a:spcBef>
                <a:spcPts val="0"/>
              </a:spcBef>
              <a:spcAft>
                <a:spcPts val="0"/>
              </a:spcAft>
              <a:buNone/>
            </a:pPr>
            <a:r>
              <a:rPr lang="en-US" dirty="0"/>
              <a:t>But there are situations in which you as a programmer needs to define your own new classes.</a:t>
            </a:r>
            <a:endParaRPr dirty="0"/>
          </a:p>
        </p:txBody>
      </p:sp>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00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why create your own classes?</a:t>
            </a:r>
            <a:endParaRPr dirty="0"/>
          </a:p>
          <a:p>
            <a:pPr marL="0" lvl="0" indent="0" algn="l" rtl="0">
              <a:spcBef>
                <a:spcPts val="0"/>
              </a:spcBef>
              <a:spcAft>
                <a:spcPts val="0"/>
              </a:spcAft>
              <a:buNone/>
            </a:pPr>
            <a:r>
              <a:rPr lang="en-US" dirty="0"/>
              <a:t>You have a particular type of data that has it’s own structure that doesn’t align with the built-in types.(Imagine that you’re building a model of communication in a network)</a:t>
            </a:r>
            <a:endParaRPr dirty="0"/>
          </a:p>
          <a:p>
            <a:pPr marL="0" lvl="0" indent="0" algn="l" rtl="0">
              <a:spcBef>
                <a:spcPts val="0"/>
              </a:spcBef>
              <a:spcAft>
                <a:spcPts val="0"/>
              </a:spcAft>
              <a:buNone/>
            </a:pPr>
            <a:r>
              <a:rPr lang="en-US" dirty="0"/>
              <a:t>You need functionality that the existing classes don’t have.</a:t>
            </a:r>
            <a:endParaRPr dirty="0"/>
          </a:p>
          <a:p>
            <a:pPr marL="0" lvl="0" indent="0" algn="l" rtl="0">
              <a:spcBef>
                <a:spcPts val="0"/>
              </a:spcBef>
              <a:spcAft>
                <a:spcPts val="0"/>
              </a:spcAft>
              <a:buNone/>
            </a:pPr>
            <a:r>
              <a:rPr lang="en-US" dirty="0"/>
              <a:t>Finally, a lot of large software today is what we call object-oriented.All the functionality is divided up into classes, so the main way that you contribute to a project like this is by building new classes.</a:t>
            </a:r>
            <a:endParaRPr dirty="0"/>
          </a:p>
        </p:txBody>
      </p:sp>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623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Let’s first define what a class is.The best definition is that a class is a template.</a:t>
            </a:r>
            <a:endParaRPr dirty="0"/>
          </a:p>
          <a:p>
            <a:pPr marL="0" lvl="0" indent="0" algn="l" rtl="0">
              <a:spcBef>
                <a:spcPts val="0"/>
              </a:spcBef>
              <a:spcAft>
                <a:spcPts val="0"/>
              </a:spcAft>
              <a:buNone/>
            </a:pPr>
            <a:r>
              <a:rPr lang="en-US" dirty="0"/>
              <a:t>Think of a cookie cutter.You can use the cookie cutter to make any number of cookies, and all the cookes share some shape.You can still modify the cookies after you punch them out, but they start off the same.</a:t>
            </a:r>
            <a:endParaRPr dirty="0"/>
          </a:p>
          <a:p>
            <a:pPr marL="0" lvl="0" indent="0" algn="l" rtl="0">
              <a:spcBef>
                <a:spcPts val="0"/>
              </a:spcBef>
              <a:spcAft>
                <a:spcPts val="0"/>
              </a:spcAft>
              <a:buNone/>
            </a:pPr>
            <a:r>
              <a:rPr lang="en-US" dirty="0"/>
              <a:t>To map this to python, the cookie cutter is a class, the cookies are instances.In python, both classes and instances are objects.</a:t>
            </a:r>
            <a:endParaRPr dirty="0"/>
          </a:p>
          <a:p>
            <a:pPr marL="0" lvl="0" indent="0" algn="l" rtl="0">
              <a:spcBef>
                <a:spcPts val="0"/>
              </a:spcBef>
              <a:spcAft>
                <a:spcPts val="0"/>
              </a:spcAft>
              <a:buNone/>
            </a:pPr>
            <a:r>
              <a:rPr lang="en-US" dirty="0"/>
              <a:t>A class lets you define some of the behavior of all the instances.</a:t>
            </a:r>
            <a:endParaRPr dirty="0"/>
          </a:p>
          <a:p>
            <a:pPr marL="0" lvl="0" indent="0" algn="l" rtl="0">
              <a:spcBef>
                <a:spcPts val="0"/>
              </a:spcBef>
              <a:spcAft>
                <a:spcPts val="0"/>
              </a:spcAft>
              <a:buClr>
                <a:schemeClr val="dk1"/>
              </a:buClr>
              <a:buSzPts val="1100"/>
              <a:buFont typeface="Arial"/>
              <a:buNone/>
            </a:pPr>
            <a:r>
              <a:rPr lang="en-US" dirty="0"/>
              <a:t>Each instance share this behavior, but it gets filled with its own, possibly unique data.</a:t>
            </a:r>
            <a:endParaRPr dirty="0"/>
          </a:p>
          <a:p>
            <a:pPr marL="0" lvl="0" indent="0" algn="l" rtl="0">
              <a:spcBef>
                <a:spcPts val="0"/>
              </a:spcBef>
              <a:spcAft>
                <a:spcPts val="0"/>
              </a:spcAft>
              <a:buNone/>
            </a:pPr>
            <a:endParaRPr dirty="0"/>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52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When you think of the behavior of a class, that behavior is defined by a set of attributes.</a:t>
            </a:r>
            <a:endParaRPr dirty="0"/>
          </a:p>
          <a:p>
            <a:pPr marL="0" lvl="0" indent="0" algn="l" rtl="0">
              <a:spcBef>
                <a:spcPts val="0"/>
              </a:spcBef>
              <a:spcAft>
                <a:spcPts val="0"/>
              </a:spcAft>
              <a:buNone/>
            </a:pPr>
            <a:r>
              <a:rPr lang="en-US" dirty="0"/>
              <a:t>There are two type of attributes: data attributes and methods.</a:t>
            </a:r>
            <a:endParaRPr dirty="0"/>
          </a:p>
          <a:p>
            <a:pPr marL="0" lvl="0" indent="0" algn="l" rtl="0">
              <a:spcBef>
                <a:spcPts val="0"/>
              </a:spcBef>
              <a:spcAft>
                <a:spcPts val="0"/>
              </a:spcAft>
              <a:buNone/>
            </a:pPr>
            <a:r>
              <a:rPr lang="en-US" dirty="0"/>
              <a:t>Suppose you have a class representing a student.</a:t>
            </a:r>
            <a:endParaRPr dirty="0"/>
          </a:p>
          <a:p>
            <a:pPr marL="0" lvl="0" indent="0" algn="l" rtl="0">
              <a:spcBef>
                <a:spcPts val="0"/>
              </a:spcBef>
              <a:spcAft>
                <a:spcPts val="0"/>
              </a:spcAft>
              <a:buNone/>
            </a:pPr>
            <a:r>
              <a:rPr lang="en-US" dirty="0"/>
              <a:t>The data attributes contain information.They might include the first_name, last_name, class_list.</a:t>
            </a:r>
            <a:endParaRPr dirty="0"/>
          </a:p>
          <a:p>
            <a:pPr marL="0" lvl="0" indent="0" algn="l" rtl="0">
              <a:spcBef>
                <a:spcPts val="0"/>
              </a:spcBef>
              <a:spcAft>
                <a:spcPts val="0"/>
              </a:spcAft>
              <a:buNone/>
            </a:pPr>
            <a:r>
              <a:rPr lang="en-US" dirty="0"/>
              <a:t>The methods are functions that can operate on a student instance.they might include a method for adding a class, or getting the student’s gpa.</a:t>
            </a:r>
            <a:endParaRPr dirty="0"/>
          </a:p>
          <a:p>
            <a:pPr marL="0" lvl="0" indent="0" algn="l" rtl="0">
              <a:spcBef>
                <a:spcPts val="0"/>
              </a:spcBef>
              <a:spcAft>
                <a:spcPts val="0"/>
              </a:spcAft>
              <a:buClr>
                <a:schemeClr val="dk1"/>
              </a:buClr>
              <a:buSzPts val="1100"/>
              <a:buFont typeface="Arial"/>
              <a:buNone/>
            </a:pPr>
            <a:r>
              <a:rPr lang="en-US" dirty="0"/>
              <a:t>In the next segments, we’ll see how to define these attributes to create your own class.</a:t>
            </a:r>
            <a:endParaRPr dirty="0"/>
          </a:p>
        </p:txBody>
      </p:sp>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1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143286e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143286eb9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751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84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4931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marL="347472" indent="-347472">
              <a:buFont typeface="Arial" charset="0"/>
              <a:buChar char="•"/>
              <a:defRPr/>
            </a:lvl1pPr>
            <a:lvl2pPr marL="740664" indent="-347472">
              <a:buFont typeface="Arial" charset="0"/>
              <a:buChar char="•"/>
              <a:defRPr/>
            </a:lvl2pPr>
            <a:lvl3pPr marL="1143000" indent="-342900">
              <a:buFont typeface="Arial" charset="0"/>
              <a:buChar char="•"/>
              <a:defRPr/>
            </a:lvl3pPr>
            <a:lvl4pPr marL="1600200" indent="-342900">
              <a:buFont typeface="Arial" charset="0"/>
              <a:buChar char="•"/>
              <a:defRPr/>
            </a:lvl4pPr>
            <a:lvl5pPr marL="20574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21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5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marL="342900" indent="-342900">
              <a:buFont typeface="Arial" charset="0"/>
              <a:buChar char="•"/>
              <a:defRPr sz="3200"/>
            </a:lvl1pPr>
            <a:lvl2pPr marL="742950" indent="-285750">
              <a:buFont typeface="Arial" charset="0"/>
              <a:buChar char="•"/>
              <a:defRPr sz="2800"/>
            </a:lvl2pPr>
            <a:lvl3pPr marL="1143000" indent="-228600">
              <a:buFont typeface="Arial" charset="0"/>
              <a:buChar char="•"/>
              <a:defRPr sz="2400"/>
            </a:lvl3pPr>
            <a:lvl4pPr marL="1600200" indent="-228600">
              <a:buFont typeface="Arial" charset="0"/>
              <a:buChar char="•"/>
              <a:defRPr sz="20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Arial" charset="0"/>
              <a:buChar char="•"/>
              <a:defRPr sz="3200"/>
            </a:lvl1pPr>
            <a:lvl2pPr marL="742950" indent="-285750">
              <a:buFont typeface="Arial" charset="0"/>
              <a:buChar char="•"/>
              <a:defRPr sz="2800"/>
            </a:lvl2pPr>
            <a:lvl3pPr marL="1143000" indent="-228600">
              <a:buFont typeface="Arial" charset="0"/>
              <a:buChar char="•"/>
              <a:defRPr sz="2400"/>
            </a:lvl3pPr>
            <a:lvl4pPr marL="1600200" indent="-228600">
              <a:buFont typeface="Arial" charset="0"/>
              <a:buChar char="•"/>
              <a:defRPr sz="2000"/>
            </a:lvl4pPr>
            <a:lvl5pPr marL="2057400" indent="-228600">
              <a:buFont typeface="Arial"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4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373312"/>
            <a:ext cx="5386917"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73312"/>
            <a:ext cx="5389033" cy="3951288"/>
          </a:xfrm>
        </p:spPr>
        <p:txBody>
          <a:bodyPr/>
          <a:lstStyle>
            <a:lvl1pPr marL="342900" indent="-342900">
              <a:buFont typeface="Arial" charset="0"/>
              <a:buChar char="•"/>
              <a:defRPr sz="2400"/>
            </a:lvl1pPr>
            <a:lvl2pPr marL="800100" indent="-342900">
              <a:buFont typeface="Arial" charset="0"/>
              <a:buChar char="•"/>
              <a:defRPr sz="2000"/>
            </a:lvl2pPr>
            <a:lvl3pPr marL="1200150" indent="-285750">
              <a:buFont typeface="Arial" charset="0"/>
              <a:buChar char="•"/>
              <a:defRPr sz="1800"/>
            </a:lvl3pPr>
            <a:lvl4pPr marL="1657350" indent="-285750">
              <a:buFont typeface="Arial" charset="0"/>
              <a:buChar char="•"/>
              <a:defRPr sz="1600"/>
            </a:lvl4pPr>
            <a:lvl5pPr marL="2114550" indent="-285750">
              <a:buFont typeface="Arial"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9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0353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61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68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96B2E93-5389-CD4A-A747-FD47448D6B3A}"/>
              </a:ext>
            </a:extLst>
          </p:cNvPr>
          <p:cNvSpPr>
            <a:spLocks noGrp="1"/>
          </p:cNvSpPr>
          <p:nvPr>
            <p:ph type="body" idx="1" hasCustomPrompt="1"/>
          </p:nvPr>
        </p:nvSpPr>
        <p:spPr>
          <a:xfrm>
            <a:off x="963084" y="2057401"/>
            <a:ext cx="10363200" cy="1500187"/>
          </a:xfrm>
        </p:spPr>
        <p:txBody>
          <a:bodyPr anchor="b">
            <a:no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Title from Title Slide (no subtitles)</a:t>
            </a:r>
          </a:p>
        </p:txBody>
      </p:sp>
      <p:cxnSp>
        <p:nvCxnSpPr>
          <p:cNvPr id="4" name="Straight Connector 3">
            <a:extLst>
              <a:ext uri="{FF2B5EF4-FFF2-40B4-BE49-F238E27FC236}">
                <a16:creationId xmlns:a16="http://schemas.microsoft.com/office/drawing/2014/main" xmlns="" id="{FA8AEC32-E5A3-6A4B-A7F9-C36747C7507F}"/>
              </a:ext>
            </a:extLst>
          </p:cNvPr>
          <p:cNvCxnSpPr/>
          <p:nvPr userDrawn="1"/>
        </p:nvCxnSpPr>
        <p:spPr>
          <a:xfrm>
            <a:off x="963084" y="3557587"/>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C03ACD77-5AEB-C74E-B39A-3AECE73712FA}"/>
              </a:ext>
            </a:extLst>
          </p:cNvPr>
          <p:cNvSpPr txBox="1"/>
          <p:nvPr userDrawn="1"/>
        </p:nvSpPr>
        <p:spPr>
          <a:xfrm>
            <a:off x="963084" y="3557587"/>
            <a:ext cx="10363200" cy="769441"/>
          </a:xfrm>
          <a:prstGeom prst="rect">
            <a:avLst/>
          </a:prstGeom>
          <a:noFill/>
        </p:spPr>
        <p:txBody>
          <a:bodyPr wrap="square" rtlCol="0">
            <a:noAutofit/>
          </a:bodyPr>
          <a:lstStyle/>
          <a:p>
            <a:r>
              <a:rPr lang="en-US" sz="4400" dirty="0"/>
              <a:t>The End</a:t>
            </a:r>
          </a:p>
        </p:txBody>
      </p:sp>
    </p:spTree>
    <p:extLst>
      <p:ext uri="{BB962C8B-B14F-4D97-AF65-F5344CB8AC3E}">
        <p14:creationId xmlns:p14="http://schemas.microsoft.com/office/powerpoint/2010/main" val="121140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0" y="0"/>
            <a:ext cx="12192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Rectangle 14"/>
          <p:cNvSpPr/>
          <p:nvPr userDrawn="1"/>
        </p:nvSpPr>
        <p:spPr>
          <a:xfrm>
            <a:off x="0" y="6779932"/>
            <a:ext cx="12192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4896125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4" name="Title 3">
            <a:extLst>
              <a:ext uri="{FF2B5EF4-FFF2-40B4-BE49-F238E27FC236}">
                <a16:creationId xmlns:a16="http://schemas.microsoft.com/office/drawing/2014/main" xmlns="" id="{9301D6AD-09F8-47AD-8B0A-452CA73C9B4D}"/>
              </a:ext>
            </a:extLst>
          </p:cNvPr>
          <p:cNvSpPr>
            <a:spLocks noGrp="1"/>
          </p:cNvSpPr>
          <p:nvPr>
            <p:ph type="ctrTitle"/>
          </p:nvPr>
        </p:nvSpPr>
        <p:spPr/>
        <p:txBody>
          <a:bodyPr/>
          <a:lstStyle/>
          <a:p>
            <a:r>
              <a:rPr lang="en-US" dirty="0"/>
              <a:t>Classes Introduction</a:t>
            </a:r>
          </a:p>
        </p:txBody>
      </p:sp>
      <p:sp>
        <p:nvSpPr>
          <p:cNvPr id="5" name="Subtitle 4">
            <a:extLst>
              <a:ext uri="{FF2B5EF4-FFF2-40B4-BE49-F238E27FC236}">
                <a16:creationId xmlns:a16="http://schemas.microsoft.com/office/drawing/2014/main" xmlns="" id="{9E2CD011-4C9F-418C-A6AB-7E9DB5EA32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386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 name="Title 4">
            <a:extLst>
              <a:ext uri="{FF2B5EF4-FFF2-40B4-BE49-F238E27FC236}">
                <a16:creationId xmlns:a16="http://schemas.microsoft.com/office/drawing/2014/main" xmlns="" id="{ED9C8211-916D-4160-9CA0-0055E159CECE}"/>
              </a:ext>
            </a:extLst>
          </p:cNvPr>
          <p:cNvSpPr>
            <a:spLocks noGrp="1"/>
          </p:cNvSpPr>
          <p:nvPr>
            <p:ph type="title"/>
          </p:nvPr>
        </p:nvSpPr>
        <p:spPr>
          <a:xfrm>
            <a:off x="609600" y="228600"/>
            <a:ext cx="10972800" cy="1143000"/>
          </a:xfrm>
        </p:spPr>
        <p:txBody>
          <a:bodyPr/>
          <a:lstStyle/>
          <a:p>
            <a:r>
              <a:rPr lang="en-US" dirty="0"/>
              <a:t>Classes in Python</a:t>
            </a:r>
          </a:p>
        </p:txBody>
      </p:sp>
      <p:sp>
        <p:nvSpPr>
          <p:cNvPr id="7" name="Content Placeholder 6">
            <a:extLst>
              <a:ext uri="{FF2B5EF4-FFF2-40B4-BE49-F238E27FC236}">
                <a16:creationId xmlns:a16="http://schemas.microsoft.com/office/drawing/2014/main" xmlns="" id="{7187BF25-B5BF-453E-ADB4-C2B5B88880F3}"/>
              </a:ext>
            </a:extLst>
          </p:cNvPr>
          <p:cNvSpPr>
            <a:spLocks noGrp="1"/>
          </p:cNvSpPr>
          <p:nvPr>
            <p:ph idx="1"/>
          </p:nvPr>
        </p:nvSpPr>
        <p:spPr/>
        <p:txBody>
          <a:bodyPr/>
          <a:lstStyle/>
          <a:p>
            <a:pPr lvl="0"/>
            <a:r>
              <a:rPr lang="en-US" dirty="0"/>
              <a:t>Built-in</a:t>
            </a:r>
          </a:p>
          <a:p>
            <a:pPr lvl="1"/>
            <a:r>
              <a:rPr lang="en-US" dirty="0">
                <a:latin typeface="Courier"/>
                <a:sym typeface="Courier"/>
              </a:rPr>
              <a:t>int</a:t>
            </a:r>
            <a:r>
              <a:rPr lang="en-US" dirty="0">
                <a:latin typeface="Courier"/>
              </a:rPr>
              <a:t>,</a:t>
            </a:r>
            <a:r>
              <a:rPr lang="en-US" dirty="0"/>
              <a:t> </a:t>
            </a:r>
            <a:r>
              <a:rPr lang="en-US" dirty="0">
                <a:latin typeface="Courier"/>
                <a:sym typeface="Courier"/>
              </a:rPr>
              <a:t>str</a:t>
            </a:r>
            <a:r>
              <a:rPr lang="en-US" dirty="0">
                <a:latin typeface="Courier"/>
              </a:rPr>
              <a:t>,</a:t>
            </a:r>
            <a:r>
              <a:rPr lang="en-US" dirty="0"/>
              <a:t> </a:t>
            </a:r>
            <a:r>
              <a:rPr lang="en-US" dirty="0">
                <a:latin typeface="Courier"/>
                <a:sym typeface="Courier"/>
              </a:rPr>
              <a:t>list</a:t>
            </a:r>
            <a:r>
              <a:rPr lang="en-US" dirty="0">
                <a:latin typeface="Courier"/>
              </a:rPr>
              <a:t>,</a:t>
            </a:r>
            <a:r>
              <a:rPr lang="en-US" dirty="0"/>
              <a:t> </a:t>
            </a:r>
            <a:r>
              <a:rPr lang="en-US" dirty="0">
                <a:latin typeface="Courier"/>
                <a:sym typeface="Courier"/>
              </a:rPr>
              <a:t>set</a:t>
            </a:r>
            <a:r>
              <a:rPr lang="en-US" dirty="0">
                <a:latin typeface="Courier"/>
              </a:rPr>
              <a:t>,</a:t>
            </a:r>
            <a:r>
              <a:rPr lang="en-US" dirty="0"/>
              <a:t> </a:t>
            </a:r>
            <a:r>
              <a:rPr lang="en-US" dirty="0">
                <a:latin typeface="Courier"/>
                <a:sym typeface="Courier"/>
              </a:rPr>
              <a:t>dict</a:t>
            </a:r>
            <a:r>
              <a:rPr lang="en-US" dirty="0">
                <a:latin typeface="Courier"/>
              </a:rPr>
              <a:t>,</a:t>
            </a:r>
            <a:r>
              <a:rPr lang="en-US" dirty="0"/>
              <a:t> </a:t>
            </a:r>
            <a:r>
              <a:rPr lang="en-US" dirty="0">
                <a:latin typeface="Courier"/>
                <a:sym typeface="Courier"/>
              </a:rPr>
              <a:t>range,</a:t>
            </a:r>
            <a:r>
              <a:rPr lang="en-US" dirty="0">
                <a:sym typeface="Courier"/>
              </a:rPr>
              <a:t> </a:t>
            </a:r>
            <a:r>
              <a:rPr lang="en-US" dirty="0">
                <a:latin typeface="Courier"/>
                <a:sym typeface="Courier"/>
              </a:rPr>
              <a:t>exception,</a:t>
            </a:r>
            <a:r>
              <a:rPr lang="en-US" dirty="0">
                <a:sym typeface="Courier"/>
              </a:rPr>
              <a:t> </a:t>
            </a:r>
            <a:r>
              <a:rPr lang="en-US" dirty="0"/>
              <a:t>etc</a:t>
            </a:r>
            <a:r>
              <a:rPr lang="en-US" dirty="0">
                <a:sym typeface="Courier"/>
              </a:rPr>
              <a:t>.</a:t>
            </a:r>
          </a:p>
          <a:p>
            <a:pPr lvl="0"/>
            <a:r>
              <a:rPr lang="en-US" dirty="0"/>
              <a:t>Provided by packages</a:t>
            </a:r>
          </a:p>
          <a:p>
            <a:pPr lvl="1"/>
            <a:r>
              <a:rPr lang="en-US" dirty="0">
                <a:latin typeface="Courier"/>
                <a:sym typeface="Courier"/>
              </a:rPr>
              <a:t>ndarray,</a:t>
            </a:r>
            <a:r>
              <a:rPr lang="en-US" dirty="0">
                <a:sym typeface="Courier"/>
              </a:rPr>
              <a:t> </a:t>
            </a:r>
            <a:r>
              <a:rPr lang="en-US" dirty="0">
                <a:latin typeface="Courier"/>
                <a:sym typeface="Courier"/>
              </a:rPr>
              <a:t>DataFrame,</a:t>
            </a:r>
            <a:r>
              <a:rPr lang="en-US" dirty="0">
                <a:sym typeface="Courier"/>
              </a:rPr>
              <a:t> </a:t>
            </a:r>
            <a:r>
              <a:rPr lang="en-US" dirty="0">
                <a:latin typeface="Courier"/>
                <a:sym typeface="Courier"/>
              </a:rPr>
              <a:t>Series,</a:t>
            </a:r>
            <a:r>
              <a:rPr lang="en-US" dirty="0">
                <a:sym typeface="Courier"/>
              </a:rPr>
              <a:t> </a:t>
            </a:r>
            <a:r>
              <a:rPr lang="en-US" dirty="0">
                <a:latin typeface="Courier"/>
                <a:sym typeface="Courier"/>
              </a:rPr>
              <a:t>datetime</a:t>
            </a:r>
            <a:r>
              <a:rPr lang="en-US" dirty="0">
                <a:latin typeface="Courier"/>
              </a:rPr>
              <a:t>,</a:t>
            </a:r>
            <a:r>
              <a:rPr lang="en-US" dirty="0"/>
              <a:t> etc.</a:t>
            </a:r>
          </a:p>
          <a:p>
            <a:pPr lvl="0"/>
            <a:r>
              <a:rPr lang="en-US" dirty="0"/>
              <a:t>User-defined</a:t>
            </a:r>
          </a:p>
        </p:txBody>
      </p:sp>
    </p:spTree>
    <p:extLst>
      <p:ext uri="{BB962C8B-B14F-4D97-AF65-F5344CB8AC3E}">
        <p14:creationId xmlns:p14="http://schemas.microsoft.com/office/powerpoint/2010/main" val="120700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609600" y="228600"/>
            <a:ext cx="10972800" cy="1143000"/>
          </a:xfrm>
          <a:noFill/>
          <a:ln>
            <a:noFill/>
          </a:ln>
        </p:spPr>
        <p:txBody>
          <a:bodyPr spcFirstLastPara="1" wrap="square" lIns="91425" tIns="45700" rIns="91425" bIns="45700" anchor="ctr" anchorCtr="0">
            <a:noAutofit/>
          </a:bodyPr>
          <a:lstStyle/>
          <a:p>
            <a:pPr lvl="0"/>
            <a:r>
              <a:rPr lang="en-US" dirty="0"/>
              <a:t>Why Create New Classes?</a:t>
            </a:r>
          </a:p>
        </p:txBody>
      </p:sp>
      <p:sp>
        <p:nvSpPr>
          <p:cNvPr id="5" name="Content Placeholder 4">
            <a:extLst>
              <a:ext uri="{FF2B5EF4-FFF2-40B4-BE49-F238E27FC236}">
                <a16:creationId xmlns:a16="http://schemas.microsoft.com/office/drawing/2014/main" xmlns="" id="{B85D60AC-2E82-46EA-9D62-D6D86D739F97}"/>
              </a:ext>
            </a:extLst>
          </p:cNvPr>
          <p:cNvSpPr>
            <a:spLocks noGrp="1"/>
          </p:cNvSpPr>
          <p:nvPr>
            <p:ph idx="1"/>
          </p:nvPr>
        </p:nvSpPr>
        <p:spPr/>
        <p:txBody>
          <a:bodyPr>
            <a:noAutofit/>
          </a:bodyPr>
          <a:lstStyle/>
          <a:p>
            <a:pPr lvl="0"/>
            <a:r>
              <a:rPr lang="en-US" dirty="0"/>
              <a:t>Hold a specific format of data</a:t>
            </a:r>
          </a:p>
          <a:p>
            <a:pPr lvl="0"/>
            <a:r>
              <a:rPr lang="en-US" dirty="0"/>
              <a:t>Create new functionality</a:t>
            </a:r>
          </a:p>
          <a:p>
            <a:pPr lvl="0"/>
            <a:r>
              <a:rPr lang="en-US" dirty="0"/>
              <a:t>Build object-oriented software</a:t>
            </a:r>
          </a:p>
        </p:txBody>
      </p:sp>
    </p:spTree>
    <p:extLst>
      <p:ext uri="{BB962C8B-B14F-4D97-AF65-F5344CB8AC3E}">
        <p14:creationId xmlns:p14="http://schemas.microsoft.com/office/powerpoint/2010/main" val="418489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t>Class vs. Instance</a:t>
            </a:r>
          </a:p>
        </p:txBody>
      </p:sp>
      <p:grpSp>
        <p:nvGrpSpPr>
          <p:cNvPr id="5" name="Group 4">
            <a:extLst>
              <a:ext uri="{FF2B5EF4-FFF2-40B4-BE49-F238E27FC236}">
                <a16:creationId xmlns:a16="http://schemas.microsoft.com/office/drawing/2014/main" xmlns="" id="{AAD1CFDA-F4E3-4417-8514-8190948FC456}"/>
              </a:ext>
            </a:extLst>
          </p:cNvPr>
          <p:cNvGrpSpPr/>
          <p:nvPr/>
        </p:nvGrpSpPr>
        <p:grpSpPr>
          <a:xfrm>
            <a:off x="2038663" y="1676400"/>
            <a:ext cx="8114674" cy="4698390"/>
            <a:chOff x="2038663" y="1537810"/>
            <a:chExt cx="8114674" cy="4698390"/>
          </a:xfrm>
        </p:grpSpPr>
        <p:pic>
          <p:nvPicPr>
            <p:cNvPr id="71" name="Google Shape;71;p4"/>
            <p:cNvPicPr preferRelativeResize="0">
              <a:picLocks noChangeAspect="1"/>
            </p:cNvPicPr>
            <p:nvPr/>
          </p:nvPicPr>
          <p:blipFill rotWithShape="1">
            <a:blip r:embed="rId3"/>
            <a:srcRect t="13284"/>
            <a:stretch/>
          </p:blipFill>
          <p:spPr>
            <a:xfrm>
              <a:off x="2038663" y="1537810"/>
              <a:ext cx="8114674" cy="4698390"/>
            </a:xfrm>
            <a:prstGeom prst="rect">
              <a:avLst/>
            </a:prstGeom>
          </p:spPr>
        </p:pic>
        <p:sp>
          <p:nvSpPr>
            <p:cNvPr id="72" name="Google Shape;72;p4"/>
            <p:cNvSpPr txBox="1"/>
            <p:nvPr/>
          </p:nvSpPr>
          <p:spPr>
            <a:xfrm>
              <a:off x="5071811" y="2781000"/>
              <a:ext cx="1428122" cy="6770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bg1"/>
                  </a:solidFill>
                </a:rPr>
                <a:t>Class</a:t>
              </a:r>
              <a:endParaRPr sz="3200" dirty="0">
                <a:solidFill>
                  <a:schemeClr val="bg1"/>
                </a:solidFill>
              </a:endParaRPr>
            </a:p>
          </p:txBody>
        </p:sp>
        <p:sp>
          <p:nvSpPr>
            <p:cNvPr id="73" name="Google Shape;73;p4"/>
            <p:cNvSpPr txBox="1"/>
            <p:nvPr/>
          </p:nvSpPr>
          <p:spPr>
            <a:xfrm>
              <a:off x="4495022" y="4732190"/>
              <a:ext cx="1914600" cy="6770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I</a:t>
              </a:r>
              <a:r>
                <a:rPr lang="en-US" sz="3200" dirty="0">
                  <a:solidFill>
                    <a:schemeClr val="tx1"/>
                  </a:solidFill>
                </a:rPr>
                <a:t>nstance</a:t>
              </a:r>
              <a:endParaRPr sz="3200" dirty="0">
                <a:solidFill>
                  <a:schemeClr val="tx1"/>
                </a:solidFill>
              </a:endParaRPr>
            </a:p>
          </p:txBody>
        </p:sp>
        <p:sp>
          <p:nvSpPr>
            <p:cNvPr id="74" name="Google Shape;74;p4"/>
            <p:cNvSpPr txBox="1"/>
            <p:nvPr/>
          </p:nvSpPr>
          <p:spPr>
            <a:xfrm>
              <a:off x="8238737" y="3887005"/>
              <a:ext cx="1914600" cy="6770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I</a:t>
              </a:r>
              <a:r>
                <a:rPr lang="en-US" sz="3200" dirty="0">
                  <a:solidFill>
                    <a:schemeClr val="tx1"/>
                  </a:solidFill>
                </a:rPr>
                <a:t>nstance</a:t>
              </a:r>
              <a:endParaRPr sz="3200" dirty="0">
                <a:solidFill>
                  <a:schemeClr val="tx1"/>
                </a:solidFill>
              </a:endParaRPr>
            </a:p>
          </p:txBody>
        </p:sp>
        <p:sp>
          <p:nvSpPr>
            <p:cNvPr id="75" name="Google Shape;75;p4"/>
            <p:cNvSpPr txBox="1"/>
            <p:nvPr/>
          </p:nvSpPr>
          <p:spPr>
            <a:xfrm>
              <a:off x="2045326" y="5296558"/>
              <a:ext cx="1914600" cy="6770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I</a:t>
              </a:r>
              <a:r>
                <a:rPr lang="en-US" sz="3200" dirty="0">
                  <a:solidFill>
                    <a:schemeClr val="tx1"/>
                  </a:solidFill>
                </a:rPr>
                <a:t>nstance</a:t>
              </a:r>
              <a:endParaRPr sz="3200" dirty="0">
                <a:solidFill>
                  <a:schemeClr val="tx1"/>
                </a:solidFill>
              </a:endParaRPr>
            </a:p>
          </p:txBody>
        </p:sp>
      </p:grpSp>
    </p:spTree>
    <p:extLst>
      <p:ext uri="{BB962C8B-B14F-4D97-AF65-F5344CB8AC3E}">
        <p14:creationId xmlns:p14="http://schemas.microsoft.com/office/powerpoint/2010/main" val="204271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6"/>
          <p:cNvSpPr txBox="1">
            <a:spLocks noGrp="1"/>
          </p:cNvSpPr>
          <p:nvPr>
            <p:ph type="title"/>
          </p:nvPr>
        </p:nvSpPr>
        <p:spPr>
          <a:noFill/>
          <a:ln>
            <a:noFill/>
          </a:ln>
        </p:spPr>
        <p:txBody>
          <a:bodyPr spcFirstLastPara="1" wrap="square" lIns="91425" tIns="45700" rIns="91425" bIns="45700" anchor="ctr" anchorCtr="0">
            <a:noAutofit/>
          </a:bodyPr>
          <a:lstStyle/>
          <a:p>
            <a:pPr lvl="0"/>
            <a:r>
              <a:rPr lang="en-US" dirty="0"/>
              <a:t>Attributes</a:t>
            </a:r>
          </a:p>
        </p:txBody>
      </p:sp>
      <p:sp>
        <p:nvSpPr>
          <p:cNvPr id="80" name="Google Shape;80;p6"/>
          <p:cNvSpPr/>
          <p:nvPr/>
        </p:nvSpPr>
        <p:spPr>
          <a:xfrm>
            <a:off x="993525" y="2209800"/>
            <a:ext cx="2344500" cy="817800"/>
          </a:xfrm>
          <a:prstGeom prst="roundRect">
            <a:avLst>
              <a:gd name="adj" fmla="val 16667"/>
            </a:avLst>
          </a:prstGeom>
          <a:solidFill>
            <a:schemeClr val="accent2">
              <a:lumMod val="60000"/>
              <a:lumOff val="4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t>class Student</a:t>
            </a:r>
            <a:endParaRPr sz="2400" b="1" dirty="0"/>
          </a:p>
        </p:txBody>
      </p:sp>
      <p:sp>
        <p:nvSpPr>
          <p:cNvPr id="82" name="Google Shape;82;p6"/>
          <p:cNvSpPr/>
          <p:nvPr/>
        </p:nvSpPr>
        <p:spPr>
          <a:xfrm>
            <a:off x="1570875" y="3172800"/>
            <a:ext cx="9627600" cy="909900"/>
          </a:xfrm>
          <a:prstGeom prst="roundRect">
            <a:avLst>
              <a:gd name="adj" fmla="val 16667"/>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800" dirty="0">
                <a:solidFill>
                  <a:schemeClr val="dk1"/>
                </a:solidFill>
              </a:rPr>
              <a:t>Data attributes: </a:t>
            </a:r>
            <a:r>
              <a:rPr lang="en-US" sz="2800" dirty="0">
                <a:solidFill>
                  <a:schemeClr val="dk1"/>
                </a:solidFill>
                <a:latin typeface="Courier"/>
                <a:ea typeface="Courier"/>
                <a:cs typeface="Courier"/>
                <a:sym typeface="Courier"/>
              </a:rPr>
              <a:t>first_name</a:t>
            </a:r>
            <a:r>
              <a:rPr lang="en-US" sz="2800" dirty="0">
                <a:solidFill>
                  <a:schemeClr val="dk1"/>
                </a:solidFill>
              </a:rPr>
              <a:t>, </a:t>
            </a:r>
            <a:r>
              <a:rPr lang="en-US" sz="2800" dirty="0">
                <a:solidFill>
                  <a:schemeClr val="dk1"/>
                </a:solidFill>
                <a:latin typeface="Courier"/>
                <a:ea typeface="Courier"/>
                <a:cs typeface="Courier"/>
                <a:sym typeface="Courier"/>
              </a:rPr>
              <a:t>last_name</a:t>
            </a:r>
            <a:r>
              <a:rPr lang="en-US" sz="2800" dirty="0">
                <a:solidFill>
                  <a:schemeClr val="dk1"/>
                </a:solidFill>
              </a:rPr>
              <a:t>, </a:t>
            </a:r>
            <a:r>
              <a:rPr lang="en-US" sz="2800" dirty="0">
                <a:solidFill>
                  <a:schemeClr val="dk1"/>
                </a:solidFill>
                <a:latin typeface="Courier"/>
                <a:ea typeface="Courier"/>
                <a:cs typeface="Courier"/>
                <a:sym typeface="Courier"/>
              </a:rPr>
              <a:t>class_list</a:t>
            </a:r>
            <a:endParaRPr sz="2000" dirty="0"/>
          </a:p>
        </p:txBody>
      </p:sp>
      <p:sp>
        <p:nvSpPr>
          <p:cNvPr id="83" name="Google Shape;83;p6"/>
          <p:cNvSpPr/>
          <p:nvPr/>
        </p:nvSpPr>
        <p:spPr>
          <a:xfrm>
            <a:off x="1570875" y="4227900"/>
            <a:ext cx="9627600" cy="909900"/>
          </a:xfrm>
          <a:prstGeom prst="roundRect">
            <a:avLst>
              <a:gd name="adj" fmla="val 16667"/>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800" dirty="0">
                <a:solidFill>
                  <a:schemeClr val="dk1"/>
                </a:solidFill>
              </a:rPr>
              <a:t>Methods: </a:t>
            </a:r>
            <a:r>
              <a:rPr lang="en-US" sz="2800" dirty="0" err="1">
                <a:solidFill>
                  <a:schemeClr val="dk1"/>
                </a:solidFill>
                <a:latin typeface="Courier"/>
                <a:ea typeface="Courier"/>
                <a:cs typeface="Courier"/>
                <a:sym typeface="Courier"/>
              </a:rPr>
              <a:t>add_class</a:t>
            </a:r>
            <a:r>
              <a:rPr lang="en-US" sz="2800" dirty="0">
                <a:solidFill>
                  <a:schemeClr val="dk1"/>
                </a:solidFill>
                <a:latin typeface="Courier"/>
                <a:ea typeface="Courier"/>
                <a:cs typeface="Courier"/>
                <a:sym typeface="Courier"/>
              </a:rPr>
              <a:t>()</a:t>
            </a:r>
            <a:r>
              <a:rPr lang="en-US" sz="2800" dirty="0">
                <a:solidFill>
                  <a:schemeClr val="dk1"/>
                </a:solidFill>
              </a:rPr>
              <a:t>, </a:t>
            </a:r>
            <a:r>
              <a:rPr lang="en-US" sz="2800" dirty="0" err="1">
                <a:solidFill>
                  <a:schemeClr val="dk1"/>
                </a:solidFill>
                <a:latin typeface="Courier"/>
                <a:ea typeface="Courier"/>
                <a:cs typeface="Courier"/>
                <a:sym typeface="Courier"/>
              </a:rPr>
              <a:t>get_gpa</a:t>
            </a:r>
            <a:r>
              <a:rPr lang="en-US" sz="2800" dirty="0">
                <a:solidFill>
                  <a:schemeClr val="dk1"/>
                </a:solidFill>
                <a:latin typeface="Courier"/>
                <a:ea typeface="Courier"/>
                <a:cs typeface="Courier"/>
                <a:sym typeface="Courier"/>
              </a:rPr>
              <a:t>()</a:t>
            </a:r>
            <a:r>
              <a:rPr lang="en-US" sz="2800" dirty="0">
                <a:solidFill>
                  <a:schemeClr val="dk1"/>
                </a:solidFill>
              </a:rPr>
              <a:t>, </a:t>
            </a:r>
            <a:r>
              <a:rPr lang="en-US" sz="2800" dirty="0" err="1">
                <a:solidFill>
                  <a:schemeClr val="dk1"/>
                </a:solidFill>
                <a:latin typeface="Courier"/>
                <a:ea typeface="Courier"/>
                <a:cs typeface="Courier"/>
                <a:sym typeface="Courier"/>
              </a:rPr>
              <a:t>get_schedule</a:t>
            </a:r>
            <a:r>
              <a:rPr lang="en-US" sz="2800" dirty="0">
                <a:solidFill>
                  <a:schemeClr val="dk1"/>
                </a:solidFill>
                <a:latin typeface="Courier"/>
                <a:sym typeface="Courier"/>
              </a:rPr>
              <a:t>()</a:t>
            </a:r>
            <a:endParaRPr lang="en-US" sz="2800" dirty="0">
              <a:solidFill>
                <a:schemeClr val="dk1"/>
              </a:solidFill>
              <a:sym typeface="Courier"/>
            </a:endParaRPr>
          </a:p>
        </p:txBody>
      </p:sp>
      <p:grpSp>
        <p:nvGrpSpPr>
          <p:cNvPr id="2" name="Group 1">
            <a:extLst>
              <a:ext uri="{FF2B5EF4-FFF2-40B4-BE49-F238E27FC236}">
                <a16:creationId xmlns:a16="http://schemas.microsoft.com/office/drawing/2014/main" xmlns="" id="{D39E1B00-BAEA-804D-870B-58579FD14946}"/>
              </a:ext>
            </a:extLst>
          </p:cNvPr>
          <p:cNvGrpSpPr/>
          <p:nvPr/>
        </p:nvGrpSpPr>
        <p:grpSpPr>
          <a:xfrm>
            <a:off x="984000" y="2618700"/>
            <a:ext cx="587025" cy="2064150"/>
            <a:chOff x="1118825" y="2505600"/>
            <a:chExt cx="587025" cy="2064150"/>
          </a:xfrm>
        </p:grpSpPr>
        <p:cxnSp>
          <p:nvCxnSpPr>
            <p:cNvPr id="84" name="Google Shape;84;p6"/>
            <p:cNvCxnSpPr>
              <a:stCxn id="80" idx="1"/>
              <a:endCxn id="82" idx="1"/>
            </p:cNvCxnSpPr>
            <p:nvPr/>
          </p:nvCxnSpPr>
          <p:spPr>
            <a:xfrm>
              <a:off x="1128350" y="2505600"/>
              <a:ext cx="577500" cy="1009200"/>
            </a:xfrm>
            <a:prstGeom prst="bentConnector3">
              <a:avLst>
                <a:gd name="adj1" fmla="val -41234"/>
              </a:avLst>
            </a:prstGeom>
            <a:noFill/>
            <a:ln w="38100" cap="flat" cmpd="sng">
              <a:solidFill>
                <a:schemeClr val="tx1"/>
              </a:solidFill>
              <a:prstDash val="solid"/>
              <a:round/>
              <a:headEnd type="none" w="med" len="med"/>
              <a:tailEnd type="none" w="med" len="med"/>
            </a:ln>
          </p:spPr>
        </p:cxnSp>
        <p:cxnSp>
          <p:nvCxnSpPr>
            <p:cNvPr id="85" name="Google Shape;85;p6"/>
            <p:cNvCxnSpPr>
              <a:cxnSpLocks/>
            </p:cNvCxnSpPr>
            <p:nvPr/>
          </p:nvCxnSpPr>
          <p:spPr>
            <a:xfrm rot="10800000" flipH="1" flipV="1">
              <a:off x="1118825" y="2505600"/>
              <a:ext cx="577350" cy="2064150"/>
            </a:xfrm>
            <a:prstGeom prst="bentConnector3">
              <a:avLst>
                <a:gd name="adj1" fmla="val -39595"/>
              </a:avLst>
            </a:prstGeom>
            <a:noFill/>
            <a:ln w="38100" cap="flat" cmpd="sng">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367604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e143286eb9_1_0"/>
          <p:cNvSpPr txBox="1">
            <a:spLocks noGrp="1"/>
          </p:cNvSpPr>
          <p:nvPr>
            <p:ph type="title"/>
          </p:nvPr>
        </p:nvSpPr>
        <p:spPr>
          <a:xfrm>
            <a:off x="609600" y="228600"/>
            <a:ext cx="10972800" cy="1143000"/>
          </a:xfrm>
        </p:spPr>
        <p:txBody>
          <a:bodyPr spcFirstLastPara="1" wrap="square" lIns="91425" tIns="45700" rIns="91425" bIns="45700" anchor="ctr" anchorCtr="0">
            <a:noAutofit/>
          </a:bodyPr>
          <a:lstStyle/>
          <a:p>
            <a:pPr lvl="0"/>
            <a:r>
              <a:rPr lang="en-US" dirty="0"/>
              <a:t>Importance of Classes</a:t>
            </a:r>
          </a:p>
        </p:txBody>
      </p:sp>
      <p:sp>
        <p:nvSpPr>
          <p:cNvPr id="5" name="Content Placeholder 4">
            <a:extLst>
              <a:ext uri="{FF2B5EF4-FFF2-40B4-BE49-F238E27FC236}">
                <a16:creationId xmlns:a16="http://schemas.microsoft.com/office/drawing/2014/main" xmlns="" id="{00C21ECA-A4C4-419E-9E3F-297EE710D875}"/>
              </a:ext>
            </a:extLst>
          </p:cNvPr>
          <p:cNvSpPr>
            <a:spLocks noGrp="1"/>
          </p:cNvSpPr>
          <p:nvPr>
            <p:ph idx="1"/>
          </p:nvPr>
        </p:nvSpPr>
        <p:spPr/>
        <p:txBody>
          <a:bodyPr>
            <a:noAutofit/>
          </a:bodyPr>
          <a:lstStyle/>
          <a:p>
            <a:pPr lvl="0"/>
            <a:r>
              <a:rPr lang="en-US" dirty="0"/>
              <a:t>ROB ADD TEXT</a:t>
            </a:r>
          </a:p>
          <a:p>
            <a:pPr lvl="0"/>
            <a:r>
              <a:rPr lang="en-US" dirty="0"/>
              <a:t>Hey Rob, if it makes more sense to you, you could also add content to the earlier slide titled “Why Create New Classes?”</a:t>
            </a:r>
          </a:p>
        </p:txBody>
      </p:sp>
    </p:spTree>
    <p:extLst>
      <p:ext uri="{BB962C8B-B14F-4D97-AF65-F5344CB8AC3E}">
        <p14:creationId xmlns:p14="http://schemas.microsoft.com/office/powerpoint/2010/main" val="25161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noFill/>
          <a:ln>
            <a:noFill/>
          </a:ln>
        </p:spPr>
        <p:txBody>
          <a:bodyPr spcFirstLastPara="1" wrap="square" lIns="91425" tIns="45700" rIns="91425" bIns="45700" anchor="b" anchorCtr="0">
            <a:noAutofit/>
          </a:bodyPr>
          <a:lstStyle/>
          <a:p>
            <a:pPr lvl="0"/>
            <a:r>
              <a:rPr lang="en-US" dirty="0"/>
              <a:t>Classes Introduction</a:t>
            </a:r>
          </a:p>
        </p:txBody>
      </p:sp>
    </p:spTree>
    <p:extLst>
      <p:ext uri="{BB962C8B-B14F-4D97-AF65-F5344CB8AC3E}">
        <p14:creationId xmlns:p14="http://schemas.microsoft.com/office/powerpoint/2010/main" val="2697438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1.0&quot;&gt;&lt;object type=&quot;1&quot; unique_id=&quot;10001&quot;&gt;&lt;object type=&quot;2&quot; unique_id=&quot;10055&quot;&gt;&lt;object type=&quot;3&quot; unique_id=&quot;10056&quot;&gt;&lt;property id=&quot;20148&quot; value=&quot;5&quot;/&gt;&lt;property id=&quot;20300&quot; value=&quot;Slide 1 - &amp;quot;Insert Title Here&amp;quot;&quot;/&gt;&lt;property id=&quot;20307&quot; value=&quot;269&quot;/&gt;&lt;/object&gt;&lt;object type=&quot;3&quot; unique_id=&quot;10057&quot;&gt;&lt;property id=&quot;20148&quot; value=&quot;5&quot;/&gt;&lt;property id=&quot;20300&quot; value=&quot;Slide 2 - &amp;quot;Header&amp;quot;&quot;/&gt;&lt;property id=&quot;20307&quot; value=&quot;266&quot;/&gt;&lt;/object&gt;&lt;object type=&quot;3&quot; unique_id=&quot;10058&quot;&gt;&lt;property id=&quot;20148&quot; value=&quot;5&quot;/&gt;&lt;property id=&quot;20300&quot; value=&quot;Slide 7&quot;/&gt;&lt;property id=&quot;20307&quot; value=&quot;267&quot;/&gt;&lt;/object&gt;&lt;object type=&quot;3&quot; unique_id=&quot;48163&quot;&gt;&lt;property id=&quot;20148&quot; value=&quot;5&quot;/&gt;&lt;property id=&quot;20300&quot; value=&quot;Slide 3&quot;/&gt;&lt;property id=&quot;20307&quot; value=&quot;270&quot;/&gt;&lt;/object&gt;&lt;object type=&quot;3&quot; unique_id=&quot;48164&quot;&gt;&lt;property id=&quot;20148&quot; value=&quot;5&quot;/&gt;&lt;property id=&quot;20300&quot; value=&quot;Slide 4&quot;/&gt;&lt;property id=&quot;20307&quot; value=&quot;271&quot;/&gt;&lt;/object&gt;&lt;object type=&quot;3&quot; unique_id=&quot;48165&quot;&gt;&lt;property id=&quot;20148&quot; value=&quot;5&quot;/&gt;&lt;property id=&quot;20300&quot; value=&quot;Slide 5&quot;/&gt;&lt;property id=&quot;20307&quot; value=&quot;272&quot;/&gt;&lt;/object&gt;&lt;object type=&quot;3&quot; unique_id=&quot;48166&quot;&gt;&lt;property id=&quot;20148&quot; value=&quot;5&quot;/&gt;&lt;property id=&quot;20300&quot; value=&quot;Slide 6&quot;/&gt;&lt;property id=&quot;20307&quot; value=&quot;273&quot;/&gt;&lt;/object&gt;&lt;/object&gt;&lt;object type=&quot;8&quot; unique_id=&quot;10063&quot;&gt;&lt;/object&gt;&lt;/object&gt;&lt;/database&gt;"/>
  <p:tag name="SECTOMILLISECCONVERTED" val="1"/>
</p:tagLst>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463</Words>
  <Application>Microsoft Office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Courier</vt:lpstr>
      <vt:lpstr>1_Office Theme</vt:lpstr>
      <vt:lpstr>Classes Introduction</vt:lpstr>
      <vt:lpstr>Classes in Python</vt:lpstr>
      <vt:lpstr>Why Create New Classes?</vt:lpstr>
      <vt:lpstr>Class vs. Instance</vt:lpstr>
      <vt:lpstr>Attributes</vt:lpstr>
      <vt:lpstr>Importance of Classes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California, Berkeley</dc:title>
  <dc:creator>Administrator</dc:creator>
  <cp:lastModifiedBy>Rob</cp:lastModifiedBy>
  <cp:revision>124</cp:revision>
  <dcterms:created xsi:type="dcterms:W3CDTF">2016-03-21T14:12:59Z</dcterms:created>
  <dcterms:modified xsi:type="dcterms:W3CDTF">2021-12-22T03:44:30Z</dcterms:modified>
</cp:coreProperties>
</file>