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78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90" autoAdjust="0"/>
    <p:restoredTop sz="75366" autoAdjust="0"/>
  </p:normalViewPr>
  <p:slideViewPr>
    <p:cSldViewPr>
      <p:cViewPr varScale="1">
        <p:scale>
          <a:sx n="51" d="100"/>
          <a:sy n="51" d="100"/>
        </p:scale>
        <p:origin x="926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8B03E34-9B28-4DE8-9A0D-10787E8C4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2325BB8-2662-4AE0-8112-EC45E14BB0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71D65-7AB7-448C-8746-0495CF40465D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9A98D39-87B1-487C-8F7B-A952E3D20F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12279B-AB1F-4434-B5F4-3FC2ED8CC2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A409C-9F85-493F-BFD2-0C49415F4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00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We’ve been learning how to design our own classes.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You don’t always need classes. For small software projects, or for a script to run a one-time analysis of a data set, it’s okay to program in a script style.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4957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But as coding projects get larger with multiple programmers, there’s really just one framework that dominates the way we program: object-oriented programming.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This means that we organize our code into different classes.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Coding becomes a process of designing types and the interfaces that govern their interaction.</a:t>
            </a:r>
            <a:endParaRPr sz="1100" dirty="0"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1833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37f8377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37f8377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a lot of places you’ll see a list of 4 principles that guide OO programming.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They may seem overly abstract, but it’s worth reading them once.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Polymorphism… Even though a list and a range are very different objects you can put both of them into a for loop.  You can check the length of both of them</a:t>
            </a:r>
            <a:r>
              <a:rPr lang="en-US"/>
              <a:t>.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has a version called duck typing.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682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37f83777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37f83777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know the saying, if it walks…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programming duck typing is the idea that you can use any object in your code as long as it has the right attributes.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other words, if you have an object that has a walk method, and a quack method, python doesn’t care if it has class Duck. There’s no restriction on the class as you would find in c++ or java.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my mind, this gives python a lightweight feeling and can make development faster.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704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828800"/>
            <a:ext cx="103632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14400" y="28194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89560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931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7472" indent="-347472">
              <a:buFont typeface="Arial" charset="0"/>
              <a:buChar char="•"/>
              <a:defRPr/>
            </a:lvl1pPr>
            <a:lvl2pPr marL="740664" indent="-347472">
              <a:buFont typeface="Arial" charset="0"/>
              <a:buChar char="•"/>
              <a:defRPr/>
            </a:lvl2pPr>
            <a:lvl3pPr marL="1143000" indent="-342900">
              <a:buFont typeface="Arial" charset="0"/>
              <a:buChar char="•"/>
              <a:defRPr/>
            </a:lvl3pPr>
            <a:lvl4pPr marL="1600200" indent="-342900">
              <a:buFont typeface="Arial" charset="0"/>
              <a:buChar char="•"/>
              <a:defRPr/>
            </a:lvl4pPr>
            <a:lvl5pPr marL="20574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121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63084" y="44069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5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3200"/>
            </a:lvl1pPr>
            <a:lvl2pPr marL="742950" indent="-285750">
              <a:buFont typeface="Arial" charset="0"/>
              <a:buChar char="•"/>
              <a:defRPr sz="2800"/>
            </a:lvl2pPr>
            <a:lvl3pPr marL="1143000" indent="-228600">
              <a:buFont typeface="Arial" charset="0"/>
              <a:buChar char="•"/>
              <a:defRPr sz="2400"/>
            </a:lvl3pPr>
            <a:lvl4pPr marL="1600200" indent="-228600">
              <a:buFont typeface="Arial" charset="0"/>
              <a:buChar char="•"/>
              <a:defRPr sz="2000"/>
            </a:lvl4pPr>
            <a:lvl5pPr marL="2057400" indent="-228600">
              <a:buFont typeface="Arial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3200"/>
            </a:lvl1pPr>
            <a:lvl2pPr marL="742950" indent="-285750">
              <a:buFont typeface="Arial" charset="0"/>
              <a:buChar char="•"/>
              <a:defRPr sz="2800"/>
            </a:lvl2pPr>
            <a:lvl3pPr marL="1143000" indent="-228600">
              <a:buFont typeface="Arial" charset="0"/>
              <a:buChar char="•"/>
              <a:defRPr sz="2400"/>
            </a:lvl3pPr>
            <a:lvl4pPr marL="1600200" indent="-228600">
              <a:buFont typeface="Arial" charset="0"/>
              <a:buChar char="•"/>
              <a:defRPr sz="2000"/>
            </a:lvl4pPr>
            <a:lvl5pPr marL="2057400" indent="-228600">
              <a:buFont typeface="Arial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4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73312"/>
            <a:ext cx="5386917" cy="3951288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400"/>
            </a:lvl1pPr>
            <a:lvl2pPr marL="800100" indent="-342900">
              <a:buFont typeface="Arial" charset="0"/>
              <a:buChar char="•"/>
              <a:defRPr sz="2000"/>
            </a:lvl2pPr>
            <a:lvl3pPr marL="1200150" indent="-285750">
              <a:buFont typeface="Arial" charset="0"/>
              <a:buChar char="•"/>
              <a:defRPr sz="1800"/>
            </a:lvl3pPr>
            <a:lvl4pPr marL="1657350" indent="-285750">
              <a:buFont typeface="Arial" charset="0"/>
              <a:buChar char="•"/>
              <a:defRPr sz="1600"/>
            </a:lvl4pPr>
            <a:lvl5pPr marL="2114550" indent="-285750">
              <a:buFont typeface="Arial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73312"/>
            <a:ext cx="5389033" cy="3951288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400"/>
            </a:lvl1pPr>
            <a:lvl2pPr marL="800100" indent="-342900">
              <a:buFont typeface="Arial" charset="0"/>
              <a:buChar char="•"/>
              <a:defRPr sz="2000"/>
            </a:lvl2pPr>
            <a:lvl3pPr marL="1200150" indent="-285750">
              <a:buFont typeface="Arial" charset="0"/>
              <a:buChar char="•"/>
              <a:defRPr sz="1800"/>
            </a:lvl3pPr>
            <a:lvl4pPr marL="1657350" indent="-285750">
              <a:buFont typeface="Arial" charset="0"/>
              <a:buChar char="•"/>
              <a:defRPr sz="1600"/>
            </a:lvl4pPr>
            <a:lvl5pPr marL="2114550" indent="-285750">
              <a:buFont typeface="Arial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35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1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68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6B2E93-5389-CD4A-A747-FD47448D6B3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3084" y="2057401"/>
            <a:ext cx="10363200" cy="1500187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Insert Title from Title Slide (no subtitles)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A8AEC32-E5A3-6A4B-A7F9-C36747C7507F}"/>
              </a:ext>
            </a:extLst>
          </p:cNvPr>
          <p:cNvCxnSpPr/>
          <p:nvPr userDrawn="1"/>
        </p:nvCxnSpPr>
        <p:spPr>
          <a:xfrm>
            <a:off x="963084" y="3557587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3ACD77-5AEB-C74E-B39A-3AECE73712FA}"/>
              </a:ext>
            </a:extLst>
          </p:cNvPr>
          <p:cNvSpPr txBox="1"/>
          <p:nvPr userDrawn="1"/>
        </p:nvSpPr>
        <p:spPr>
          <a:xfrm>
            <a:off x="963084" y="3557587"/>
            <a:ext cx="10363200" cy="7694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21140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79932"/>
            <a:ext cx="12192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96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D143C39-EAD2-45C1-AB90-01CAF60A4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9A485062-31D6-4DC6-922C-0BD33D430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1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Object-Oriented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4FB4B0C-5F19-4FB5-836A-91F2233B0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14300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 paradigm in which a program is divided into objects that interact with each other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3A28916-61A9-F143-851E-76FAF53FE68D}"/>
              </a:ext>
            </a:extLst>
          </p:cNvPr>
          <p:cNvGrpSpPr/>
          <p:nvPr/>
        </p:nvGrpSpPr>
        <p:grpSpPr>
          <a:xfrm>
            <a:off x="1337468" y="2971803"/>
            <a:ext cx="9517063" cy="3098287"/>
            <a:chOff x="1412275" y="1557450"/>
            <a:chExt cx="9517063" cy="3098287"/>
          </a:xfrm>
        </p:grpSpPr>
        <p:pic>
          <p:nvPicPr>
            <p:cNvPr id="11" name="Google Shape;60;p2">
              <a:extLst>
                <a:ext uri="{FF2B5EF4-FFF2-40B4-BE49-F238E27FC236}">
                  <a16:creationId xmlns:a16="http://schemas.microsoft.com/office/drawing/2014/main" xmlns="" id="{E5E92606-6C2A-FD48-BF72-77DAC8B8C28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2275" y="2182100"/>
              <a:ext cx="2396501" cy="2398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61;p2">
              <a:extLst>
                <a:ext uri="{FF2B5EF4-FFF2-40B4-BE49-F238E27FC236}">
                  <a16:creationId xmlns:a16="http://schemas.microsoft.com/office/drawing/2014/main" xmlns="" id="{42F005F3-38F6-5644-821C-21C355619FBC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8531900" y="2258300"/>
              <a:ext cx="2396501" cy="2398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62;p2">
              <a:extLst>
                <a:ext uri="{FF2B5EF4-FFF2-40B4-BE49-F238E27FC236}">
                  <a16:creationId xmlns:a16="http://schemas.microsoft.com/office/drawing/2014/main" xmlns="" id="{7CF13953-8029-CF49-958B-2E7F9F2ABCC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4971625" y="1557450"/>
              <a:ext cx="2396501" cy="23983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" name="Google Shape;63;p2">
              <a:extLst>
                <a:ext uri="{FF2B5EF4-FFF2-40B4-BE49-F238E27FC236}">
                  <a16:creationId xmlns:a16="http://schemas.microsoft.com/office/drawing/2014/main" xmlns="" id="{0C7ABE32-E982-B94E-B494-DE084E8FCA57}"/>
                </a:ext>
              </a:extLst>
            </p:cNvPr>
            <p:cNvCxnSpPr>
              <a:stCxn id="11" idx="3"/>
              <a:endCxn id="13" idx="3"/>
            </p:cNvCxnSpPr>
            <p:nvPr/>
          </p:nvCxnSpPr>
          <p:spPr>
            <a:xfrm rot="10800000" flipH="1">
              <a:off x="3808776" y="2756687"/>
              <a:ext cx="1162800" cy="624600"/>
            </a:xfrm>
            <a:prstGeom prst="straightConnector1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" name="Google Shape;64;p2">
              <a:extLst>
                <a:ext uri="{FF2B5EF4-FFF2-40B4-BE49-F238E27FC236}">
                  <a16:creationId xmlns:a16="http://schemas.microsoft.com/office/drawing/2014/main" xmlns="" id="{0153ADA9-41C5-5C49-B91E-BF17CA3B6BBD}"/>
                </a:ext>
              </a:extLst>
            </p:cNvPr>
            <p:cNvCxnSpPr>
              <a:stCxn id="13" idx="1"/>
              <a:endCxn id="12" idx="0"/>
            </p:cNvCxnSpPr>
            <p:nvPr/>
          </p:nvCxnSpPr>
          <p:spPr>
            <a:xfrm>
              <a:off x="7368126" y="2756637"/>
              <a:ext cx="1162800" cy="700800"/>
            </a:xfrm>
            <a:prstGeom prst="straightConnector1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0765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37f837772_0_0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Principles of Object-Oriented Programming</a:t>
            </a:r>
          </a:p>
        </p:txBody>
      </p:sp>
      <p:graphicFrame>
        <p:nvGraphicFramePr>
          <p:cNvPr id="71" name="Google Shape;71;ge37f837772_0_0"/>
          <p:cNvGraphicFramePr/>
          <p:nvPr>
            <p:extLst>
              <p:ext uri="{D42A27DB-BD31-4B8C-83A1-F6EECF244321}">
                <p14:modId xmlns:p14="http://schemas.microsoft.com/office/powerpoint/2010/main" val="3111064475"/>
              </p:ext>
            </p:extLst>
          </p:nvPr>
        </p:nvGraphicFramePr>
        <p:xfrm>
          <a:off x="609600" y="1602000"/>
          <a:ext cx="10972800" cy="4071945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3097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75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8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lt1"/>
                          </a:solidFill>
                        </a:rPr>
                        <a:t>Encapsulation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46800" marB="46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>
                          <a:solidFill>
                            <a:schemeClr val="dk1"/>
                          </a:solidFill>
                        </a:rPr>
                        <a:t>Classes group data and methods together.</a:t>
                      </a:r>
                      <a:endParaRPr sz="3200" dirty="0"/>
                    </a:p>
                  </a:txBody>
                  <a:tcPr marL="91425" marR="91425" marT="46800" marB="468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lt1"/>
                          </a:solidFill>
                        </a:rPr>
                        <a:t>Abstraction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46800" marB="46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>
                          <a:solidFill>
                            <a:schemeClr val="dk1"/>
                          </a:solidFill>
                        </a:rPr>
                        <a:t>Classes present an interface that hides interior details.</a:t>
                      </a:r>
                      <a:endParaRPr sz="3200" dirty="0"/>
                    </a:p>
                  </a:txBody>
                  <a:tcPr marL="91425" marR="91425" marT="46800" marB="468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200" b="1" dirty="0">
                          <a:solidFill>
                            <a:schemeClr val="lt1"/>
                          </a:solidFill>
                        </a:rPr>
                        <a:t>Inheritance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46800" marB="46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>
                          <a:solidFill>
                            <a:schemeClr val="dk1"/>
                          </a:solidFill>
                        </a:rPr>
                        <a:t>Classes gain behaviors of their parents.</a:t>
                      </a:r>
                      <a:endParaRPr sz="3200" dirty="0"/>
                    </a:p>
                  </a:txBody>
                  <a:tcPr marL="91425" marR="91425" marT="46800" marB="468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88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lt1"/>
                          </a:solidFill>
                        </a:rPr>
                        <a:t>Polymorphism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46800" marB="46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200" dirty="0">
                          <a:solidFill>
                            <a:schemeClr val="dk1"/>
                          </a:solidFill>
                        </a:rPr>
                        <a:t>Different classes can play the same role in a program.</a:t>
                      </a:r>
                      <a:endParaRPr sz="3200" dirty="0"/>
                    </a:p>
                  </a:txBody>
                  <a:tcPr marL="91425" marR="91425" marT="46800" marB="468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7f837772_0_9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Polymorphism in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6027CA7-902F-4AD1-A30C-8C5A6266C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i="1" dirty="0"/>
              <a:t>“If it walks like a duck and it quacks like a duck,</a:t>
            </a:r>
          </a:p>
          <a:p>
            <a:pPr marL="0" lvl="0" indent="0" algn="ctr">
              <a:buNone/>
            </a:pPr>
            <a:r>
              <a:rPr lang="en-US" i="1" dirty="0"/>
              <a:t>then it must be a duck.”</a:t>
            </a:r>
          </a:p>
          <a:p>
            <a:pPr marL="0" lvl="0" indent="0" algn="ctr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Duck typing: Python allows operations on any object with the correct attributes.</a:t>
            </a:r>
          </a:p>
          <a:p>
            <a:pPr lvl="0"/>
            <a:r>
              <a:rPr lang="en-US" dirty="0"/>
              <a:t>duck.walk() and duck.quack()</a:t>
            </a:r>
          </a:p>
        </p:txBody>
      </p:sp>
    </p:spTree>
    <p:extLst>
      <p:ext uri="{BB962C8B-B14F-4D97-AF65-F5344CB8AC3E}">
        <p14:creationId xmlns:p14="http://schemas.microsoft.com/office/powerpoint/2010/main" val="320125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C4EEAB7-0F6F-DC40-8E17-133A61147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</p:spPr>
        <p:txBody>
          <a:bodyPr/>
          <a:lstStyle/>
          <a:p>
            <a:r>
              <a:rPr lang="en-US" dirty="0"/>
              <a:t>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0518940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55&quot;&gt;&lt;object type=&quot;3&quot; unique_id=&quot;10056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10057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10058&quot;&gt;&lt;property id=&quot;20148&quot; value=&quot;5&quot;/&gt;&lt;property id=&quot;20300&quot; value=&quot;Slide 7&quot;/&gt;&lt;property id=&quot;20307&quot; value=&quot;267&quot;/&gt;&lt;/object&gt;&lt;object type=&quot;3&quot; unique_id=&quot;48163&quot;&gt;&lt;property id=&quot;20148&quot; value=&quot;5&quot;/&gt;&lt;property id=&quot;20300&quot; value=&quot;Slide 3&quot;/&gt;&lt;property id=&quot;20307&quot; value=&quot;270&quot;/&gt;&lt;/object&gt;&lt;object type=&quot;3&quot; unique_id=&quot;48164&quot;&gt;&lt;property id=&quot;20148&quot; value=&quot;5&quot;/&gt;&lt;property id=&quot;20300&quot; value=&quot;Slide 4&quot;/&gt;&lt;property id=&quot;20307&quot; value=&quot;271&quot;/&gt;&lt;/object&gt;&lt;object type=&quot;3&quot; unique_id=&quot;48165&quot;&gt;&lt;property id=&quot;20148&quot; value=&quot;5&quot;/&gt;&lt;property id=&quot;20300&quot; value=&quot;Slide 5&quot;/&gt;&lt;property id=&quot;20307&quot; value=&quot;272&quot;/&gt;&lt;/object&gt;&lt;object type=&quot;3&quot; unique_id=&quot;48166&quot;&gt;&lt;property id=&quot;20148&quot; value=&quot;5&quot;/&gt;&lt;property id=&quot;20300&quot; value=&quot;Slide 6&quot;/&gt;&lt;property id=&quot;20307&quot; value=&quot;273&quot;/&gt;&lt;/object&gt;&lt;/object&gt;&lt;object type=&quot;8&quot; unique_id=&quot;1006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</TotalTime>
  <Words>368</Words>
  <Application>Microsoft Office PowerPoint</Application>
  <PresentationFormat>Widescreen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1_Office Theme</vt:lpstr>
      <vt:lpstr>Object-Oriented Programming</vt:lpstr>
      <vt:lpstr>Object-Oriented Programming</vt:lpstr>
      <vt:lpstr>Principles of Object-Oriented Programming</vt:lpstr>
      <vt:lpstr>Polymorphism in Python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California, Berkeley</dc:title>
  <dc:creator>Administrator</dc:creator>
  <cp:lastModifiedBy>Rob</cp:lastModifiedBy>
  <cp:revision>125</cp:revision>
  <dcterms:created xsi:type="dcterms:W3CDTF">2016-03-21T14:12:59Z</dcterms:created>
  <dcterms:modified xsi:type="dcterms:W3CDTF">2021-12-22T03:52:34Z</dcterms:modified>
</cp:coreProperties>
</file>