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handoutMasterIdLst>
    <p:handoutMasterId r:id="rId10"/>
  </p:handoutMasterIdLst>
  <p:sldIdLst>
    <p:sldId id="260" r:id="rId2"/>
    <p:sldId id="261" r:id="rId3"/>
    <p:sldId id="262" r:id="rId4"/>
    <p:sldId id="263" r:id="rId5"/>
    <p:sldId id="264" r:id="rId6"/>
    <p:sldId id="265" r:id="rId7"/>
    <p:sldId id="271" r:id="rId8"/>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90" autoAdjust="0"/>
    <p:restoredTop sz="75366" autoAdjust="0"/>
  </p:normalViewPr>
  <p:slideViewPr>
    <p:cSldViewPr>
      <p:cViewPr varScale="1">
        <p:scale>
          <a:sx n="51" d="100"/>
          <a:sy n="51" d="100"/>
        </p:scale>
        <p:origin x="926" y="38"/>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8B03E34-9B28-4DE8-9A0D-10787E8C48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2325BB8-2662-4AE0-8112-EC45E14BB0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D71D65-7AB7-448C-8746-0495CF40465D}" type="datetimeFigureOut">
              <a:rPr lang="en-US" smtClean="0"/>
              <a:t>12/21/2021</a:t>
            </a:fld>
            <a:endParaRPr lang="en-US" dirty="0"/>
          </a:p>
        </p:txBody>
      </p:sp>
      <p:sp>
        <p:nvSpPr>
          <p:cNvPr id="4" name="Footer Placeholder 3">
            <a:extLst>
              <a:ext uri="{FF2B5EF4-FFF2-40B4-BE49-F238E27FC236}">
                <a16:creationId xmlns:a16="http://schemas.microsoft.com/office/drawing/2014/main" xmlns="" id="{89A98D39-87B1-487C-8F7B-A952E3D20F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F912279B-AB1F-4434-B5F4-3FC2ED8CC2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AA409C-9F85-493F-BFD2-0C49415F4D06}" type="slidenum">
              <a:rPr lang="en-US" smtClean="0"/>
              <a:t>‹#›</a:t>
            </a:fld>
            <a:endParaRPr lang="en-US" dirty="0"/>
          </a:p>
        </p:txBody>
      </p:sp>
    </p:spTree>
    <p:extLst>
      <p:ext uri="{BB962C8B-B14F-4D97-AF65-F5344CB8AC3E}">
        <p14:creationId xmlns:p14="http://schemas.microsoft.com/office/powerpoint/2010/main" val="2256200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12/21/2021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37f837772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dirty="0"/>
              <a:t>Let’s discuss class inheritance. first, why would you want classes to have parents?</a:t>
            </a:r>
            <a:endParaRPr dirty="0"/>
          </a:p>
          <a:p>
            <a:pPr marL="0" lvl="0" indent="0" algn="l" rtl="0">
              <a:spcBef>
                <a:spcPts val="0"/>
              </a:spcBef>
              <a:spcAft>
                <a:spcPts val="0"/>
              </a:spcAft>
              <a:buNone/>
            </a:pPr>
            <a:endParaRPr dirty="0"/>
          </a:p>
        </p:txBody>
      </p:sp>
      <p:sp>
        <p:nvSpPr>
          <p:cNvPr id="81" name="Google Shape;81;ge37f8377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0764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As software projects get large, you end up with a lot of classes.</a:t>
            </a:r>
            <a:endParaRPr dirty="0"/>
          </a:p>
          <a:p>
            <a:pPr marL="0" lvl="0" indent="0" algn="l" rtl="0">
              <a:spcBef>
                <a:spcPts val="0"/>
              </a:spcBef>
              <a:spcAft>
                <a:spcPts val="0"/>
              </a:spcAft>
              <a:buNone/>
            </a:pPr>
            <a:r>
              <a:rPr lang="en-US" dirty="0"/>
              <a:t>And some of those classes will share some functionality.</a:t>
            </a:r>
            <a:endParaRPr dirty="0"/>
          </a:p>
          <a:p>
            <a:pPr marL="0" lvl="0" indent="0" algn="l" rtl="0">
              <a:spcBef>
                <a:spcPts val="0"/>
              </a:spcBef>
              <a:spcAft>
                <a:spcPts val="0"/>
              </a:spcAft>
              <a:buNone/>
            </a:pPr>
            <a:r>
              <a:rPr lang="en-US" dirty="0"/>
              <a:t>Examples.</a:t>
            </a:r>
            <a:endParaRPr dirty="0"/>
          </a:p>
          <a:p>
            <a:pPr marL="0" lvl="0" indent="0" algn="l" rtl="0">
              <a:spcBef>
                <a:spcPts val="0"/>
              </a:spcBef>
              <a:spcAft>
                <a:spcPts val="0"/>
              </a:spcAft>
              <a:buNone/>
            </a:pPr>
            <a:r>
              <a:rPr lang="en-US" dirty="0"/>
              <a:t>Because of this, you might feel like you have to write the same code many times. But that’s tedious, and if you make changes, you have to make them in multiple places.  it’s easy for some copies to fall out of date.</a:t>
            </a:r>
            <a:endParaRPr dirty="0"/>
          </a:p>
          <a:p>
            <a:pPr marL="0" lvl="0" indent="0" algn="l" rtl="0">
              <a:spcBef>
                <a:spcPts val="0"/>
              </a:spcBef>
              <a:spcAft>
                <a:spcPts val="0"/>
              </a:spcAft>
              <a:buNone/>
            </a:pPr>
            <a:r>
              <a:rPr lang="en-US" dirty="0"/>
              <a:t>One tool that helps us manage situations like this is class inheritance.</a:t>
            </a:r>
            <a:endParaRPr dirty="0"/>
          </a:p>
          <a:p>
            <a:pPr marL="0" lvl="0" indent="0" algn="l" rtl="0">
              <a:spcBef>
                <a:spcPts val="0"/>
              </a:spcBef>
              <a:spcAft>
                <a:spcPts val="0"/>
              </a:spcAft>
              <a:buNone/>
            </a:pPr>
            <a:endParaRPr dirty="0"/>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3314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dirty="0"/>
              <a:t>Inheritance is a relationship between classes.</a:t>
            </a:r>
            <a:endParaRPr dirty="0"/>
          </a:p>
          <a:p>
            <a:pPr marL="0" lvl="0" indent="0" algn="l" rtl="0">
              <a:spcBef>
                <a:spcPts val="0"/>
              </a:spcBef>
              <a:spcAft>
                <a:spcPts val="0"/>
              </a:spcAft>
              <a:buNone/>
            </a:pPr>
            <a:r>
              <a:rPr lang="en-US" dirty="0"/>
              <a:t>When we create a class, we can specify another class to be its parent.</a:t>
            </a:r>
            <a:endParaRPr dirty="0"/>
          </a:p>
          <a:p>
            <a:pPr marL="0" lvl="0" indent="0" algn="l" rtl="0">
              <a:spcBef>
                <a:spcPts val="0"/>
              </a:spcBef>
              <a:spcAft>
                <a:spcPts val="0"/>
              </a:spcAft>
              <a:buClr>
                <a:schemeClr val="dk1"/>
              </a:buClr>
              <a:buSzPts val="1100"/>
              <a:buFont typeface="Arial"/>
              <a:buNone/>
            </a:pPr>
            <a:r>
              <a:rPr lang="en-US" dirty="0"/>
              <a:t>In this case, we have a parent class student, and a child class representing a first-year student.</a:t>
            </a:r>
            <a:endParaRPr dirty="0"/>
          </a:p>
          <a:p>
            <a:pPr marL="0" lvl="0" indent="0" algn="l" rtl="0">
              <a:spcBef>
                <a:spcPts val="0"/>
              </a:spcBef>
              <a:spcAft>
                <a:spcPts val="0"/>
              </a:spcAft>
              <a:buClr>
                <a:schemeClr val="dk1"/>
              </a:buClr>
              <a:buSzPts val="1100"/>
              <a:buFont typeface="Arial"/>
              <a:buNone/>
            </a:pPr>
            <a:r>
              <a:rPr lang="en-US" dirty="0"/>
              <a:t>A child class inherits the attributes of its parent. That means that a first_year student, by default will have all the same methods as a student.</a:t>
            </a:r>
            <a:endParaRPr dirty="0"/>
          </a:p>
          <a:p>
            <a:pPr marL="0" lvl="0" indent="0" algn="l" rtl="0">
              <a:spcBef>
                <a:spcPts val="0"/>
              </a:spcBef>
              <a:spcAft>
                <a:spcPts val="0"/>
              </a:spcAft>
              <a:buClr>
                <a:schemeClr val="dk1"/>
              </a:buClr>
              <a:buSzPts val="1100"/>
              <a:buFont typeface="Arial"/>
              <a:buNone/>
            </a:pPr>
            <a:r>
              <a:rPr lang="en-US" dirty="0"/>
              <a:t>But the child class can also define new behaviors. it can have additional methods, or it can override the methods of its parent class - meaning define new ones that modify its behavior.</a:t>
            </a:r>
            <a:endParaRPr dirty="0"/>
          </a:p>
          <a:p>
            <a:pPr marL="0" lvl="0" indent="0" algn="l" rtl="0">
              <a:spcBef>
                <a:spcPts val="0"/>
              </a:spcBef>
              <a:spcAft>
                <a:spcPts val="0"/>
              </a:spcAft>
              <a:buNone/>
            </a:pPr>
            <a:endParaRPr dirty="0"/>
          </a:p>
        </p:txBody>
      </p:sp>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72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dirty="0"/>
              <a:t>One class can have multiple children.</a:t>
            </a:r>
            <a:endParaRPr dirty="0"/>
          </a:p>
          <a:p>
            <a:pPr marL="0" lvl="0" indent="0" algn="l" rtl="0">
              <a:spcBef>
                <a:spcPts val="0"/>
              </a:spcBef>
              <a:spcAft>
                <a:spcPts val="0"/>
              </a:spcAft>
              <a:buClr>
                <a:schemeClr val="dk1"/>
              </a:buClr>
              <a:buSzPts val="1100"/>
              <a:buFont typeface="Arial"/>
              <a:buNone/>
            </a:pPr>
            <a:r>
              <a:rPr lang="en-US" dirty="0"/>
              <a:t>In fact, a class can have multiple parents in Python too, but to keep things simple, let’s say we just give each class one parent.</a:t>
            </a:r>
            <a:endParaRPr dirty="0"/>
          </a:p>
          <a:p>
            <a:pPr marL="0" lvl="0" indent="0" algn="l" rtl="0">
              <a:spcBef>
                <a:spcPts val="0"/>
              </a:spcBef>
              <a:spcAft>
                <a:spcPts val="0"/>
              </a:spcAft>
              <a:buClr>
                <a:schemeClr val="dk1"/>
              </a:buClr>
              <a:buSzPts val="1100"/>
              <a:buFont typeface="Arial"/>
              <a:buNone/>
            </a:pPr>
            <a:r>
              <a:rPr lang="en-US" dirty="0"/>
              <a:t>Python has an entire hierarchy of classes, and we add on to that hierarchy when we make our own classes.</a:t>
            </a:r>
            <a:endParaRPr dirty="0"/>
          </a:p>
          <a:p>
            <a:pPr marL="0" lvl="0" indent="0" algn="l" rtl="0">
              <a:spcBef>
                <a:spcPts val="0"/>
              </a:spcBef>
              <a:spcAft>
                <a:spcPts val="0"/>
              </a:spcAft>
              <a:buClr>
                <a:schemeClr val="dk1"/>
              </a:buClr>
              <a:buSzPts val="1100"/>
              <a:buFont typeface="Arial"/>
              <a:buNone/>
            </a:pPr>
            <a:r>
              <a:rPr lang="en-US" dirty="0"/>
              <a:t>At the very top of the hierarchy is the class "object."</a:t>
            </a:r>
            <a:endParaRPr dirty="0"/>
          </a:p>
          <a:p>
            <a:pPr marL="0" lvl="0" indent="0" algn="l" rtl="0">
              <a:spcBef>
                <a:spcPts val="0"/>
              </a:spcBef>
              <a:spcAft>
                <a:spcPts val="0"/>
              </a:spcAft>
              <a:buClr>
                <a:schemeClr val="dk1"/>
              </a:buClr>
              <a:buSzPts val="1100"/>
              <a:buFont typeface="Arial"/>
              <a:buNone/>
            </a:pPr>
            <a:r>
              <a:rPr lang="en-US" dirty="0"/>
              <a:t>Everything in Python inherits from the "object" class.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143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Suppose we create an object student1 of type FirstYear. Then we want to get to an attribute, in this case, student1.class_list. How does Python find it?</a:t>
            </a:r>
            <a:endParaRPr dirty="0"/>
          </a:p>
          <a:p>
            <a:pPr marL="0" lvl="0" indent="0" algn="l" rtl="0">
              <a:spcBef>
                <a:spcPts val="0"/>
              </a:spcBef>
              <a:spcAft>
                <a:spcPts val="0"/>
              </a:spcAft>
              <a:buNone/>
            </a:pPr>
            <a:endParaRPr dirty="0"/>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9966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Let’s quickly list some of the benefits of inheritance…</a:t>
            </a:r>
            <a:endParaRPr dirty="0"/>
          </a:p>
          <a:p>
            <a:pPr marL="0" lvl="0" indent="0" algn="l" rtl="0">
              <a:spcBef>
                <a:spcPts val="0"/>
              </a:spcBef>
              <a:spcAft>
                <a:spcPts val="0"/>
              </a:spcAft>
              <a:buNone/>
            </a:pPr>
            <a:r>
              <a:rPr lang="en-US" dirty="0"/>
              <a:t>First, inheritance lets you reuse code, so there’s less to write and less redundancy. less code is better!</a:t>
            </a:r>
            <a:endParaRPr dirty="0"/>
          </a:p>
          <a:p>
            <a:pPr marL="0" lvl="0" indent="0" algn="l" rtl="0">
              <a:spcBef>
                <a:spcPts val="0"/>
              </a:spcBef>
              <a:spcAft>
                <a:spcPts val="0"/>
              </a:spcAft>
              <a:buNone/>
            </a:pPr>
            <a:r>
              <a:rPr lang="en-US" dirty="0"/>
              <a:t>instead of writing a class from scratch you can try to adapt an existing class. that’s often easier.</a:t>
            </a:r>
            <a:endParaRPr dirty="0"/>
          </a:p>
          <a:p>
            <a:pPr marL="0" lvl="0" indent="0" algn="l" rtl="0">
              <a:spcBef>
                <a:spcPts val="0"/>
              </a:spcBef>
              <a:spcAft>
                <a:spcPts val="0"/>
              </a:spcAft>
              <a:buNone/>
            </a:pPr>
            <a:r>
              <a:rPr lang="en-US" dirty="0"/>
              <a:t>you can use parent classes to define an interface, which allows all of its subclasses to interact with the rest of the program.</a:t>
            </a:r>
            <a:endParaRPr dirty="0"/>
          </a:p>
          <a:p>
            <a:pPr marL="0" lvl="0" indent="0" algn="l" rtl="0">
              <a:spcBef>
                <a:spcPts val="0"/>
              </a:spcBef>
              <a:spcAft>
                <a:spcPts val="0"/>
              </a:spcAft>
              <a:buNone/>
            </a:pPr>
            <a:r>
              <a:rPr lang="en-US" dirty="0"/>
              <a:t>And broadly, inheritances allow you to impose organization on all the objects you write.</a:t>
            </a:r>
            <a:endParaRPr dirty="0"/>
          </a:p>
          <a:p>
            <a:pPr marL="0" lvl="0" indent="0" algn="l" rtl="0">
              <a:spcBef>
                <a:spcPts val="0"/>
              </a:spcBef>
              <a:spcAft>
                <a:spcPts val="0"/>
              </a:spcAft>
              <a:buNone/>
            </a:pPr>
            <a:r>
              <a:rPr lang="en-US" dirty="0"/>
              <a:t>We’ll see all of these benefits in action in the next videos.</a:t>
            </a:r>
            <a:endParaRPr dirty="0"/>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8371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2928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49314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marL="347472" indent="-347472">
              <a:buFont typeface="Arial" charset="0"/>
              <a:buChar char="•"/>
              <a:defRPr/>
            </a:lvl1pPr>
            <a:lvl2pPr marL="740664" indent="-347472">
              <a:buFont typeface="Arial" charset="0"/>
              <a:buChar char="•"/>
              <a:defRPr/>
            </a:lvl2pPr>
            <a:lvl3pPr marL="1143000" indent="-342900">
              <a:buFont typeface="Arial" charset="0"/>
              <a:buChar char="•"/>
              <a:defRPr/>
            </a:lvl3pPr>
            <a:lvl4pPr marL="1600200" indent="-342900">
              <a:buFont typeface="Arial" charset="0"/>
              <a:buChar char="•"/>
              <a:defRPr/>
            </a:lvl4pPr>
            <a:lvl5pPr marL="20574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1212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85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marL="342900" indent="-342900">
              <a:buFont typeface="Arial" charset="0"/>
              <a:buChar char="•"/>
              <a:defRPr sz="3200"/>
            </a:lvl1pPr>
            <a:lvl2pPr marL="742950" indent="-285750">
              <a:buFont typeface="Arial" charset="0"/>
              <a:buChar char="•"/>
              <a:defRPr sz="2800"/>
            </a:lvl2pPr>
            <a:lvl3pPr marL="1143000" indent="-228600">
              <a:buFont typeface="Arial" charset="0"/>
              <a:buChar char="•"/>
              <a:defRPr sz="2400"/>
            </a:lvl3pPr>
            <a:lvl4pPr marL="1600200" indent="-228600">
              <a:buFont typeface="Arial" charset="0"/>
              <a:buChar char="•"/>
              <a:defRPr sz="2000"/>
            </a:lvl4pPr>
            <a:lvl5pPr marL="2057400" indent="-228600">
              <a:buFont typeface="Arial"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marL="342900" indent="-342900">
              <a:buFont typeface="Arial" charset="0"/>
              <a:buChar char="•"/>
              <a:defRPr sz="3200"/>
            </a:lvl1pPr>
            <a:lvl2pPr marL="742950" indent="-285750">
              <a:buFont typeface="Arial" charset="0"/>
              <a:buChar char="•"/>
              <a:defRPr sz="2800"/>
            </a:lvl2pPr>
            <a:lvl3pPr marL="1143000" indent="-228600">
              <a:buFont typeface="Arial" charset="0"/>
              <a:buChar char="•"/>
              <a:defRPr sz="2400"/>
            </a:lvl3pPr>
            <a:lvl4pPr marL="1600200" indent="-228600">
              <a:buFont typeface="Arial" charset="0"/>
              <a:buChar char="•"/>
              <a:defRPr sz="2000"/>
            </a:lvl4pPr>
            <a:lvl5pPr marL="2057400" indent="-228600">
              <a:buFont typeface="Arial"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4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373312"/>
            <a:ext cx="5386917" cy="3951288"/>
          </a:xfrm>
        </p:spPr>
        <p:txBody>
          <a:bodyPr/>
          <a:lstStyle>
            <a:lvl1pPr marL="342900" indent="-342900">
              <a:buFont typeface="Arial" charset="0"/>
              <a:buChar char="•"/>
              <a:defRPr sz="2400"/>
            </a:lvl1pPr>
            <a:lvl2pPr marL="800100" indent="-342900">
              <a:buFont typeface="Arial" charset="0"/>
              <a:buChar char="•"/>
              <a:defRPr sz="2000"/>
            </a:lvl2pPr>
            <a:lvl3pPr marL="1200150" indent="-285750">
              <a:buFont typeface="Arial" charset="0"/>
              <a:buChar char="•"/>
              <a:defRPr sz="1800"/>
            </a:lvl3pPr>
            <a:lvl4pPr marL="1657350" indent="-285750">
              <a:buFont typeface="Arial" charset="0"/>
              <a:buChar char="•"/>
              <a:defRPr sz="1600"/>
            </a:lvl4pPr>
            <a:lvl5pPr marL="2114550" indent="-285750">
              <a:buFont typeface="Arial"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373312"/>
            <a:ext cx="5389033" cy="3951288"/>
          </a:xfrm>
        </p:spPr>
        <p:txBody>
          <a:bodyPr/>
          <a:lstStyle>
            <a:lvl1pPr marL="342900" indent="-342900">
              <a:buFont typeface="Arial" charset="0"/>
              <a:buChar char="•"/>
              <a:defRPr sz="2400"/>
            </a:lvl1pPr>
            <a:lvl2pPr marL="800100" indent="-342900">
              <a:buFont typeface="Arial" charset="0"/>
              <a:buChar char="•"/>
              <a:defRPr sz="2000"/>
            </a:lvl2pPr>
            <a:lvl3pPr marL="1200150" indent="-285750">
              <a:buFont typeface="Arial" charset="0"/>
              <a:buChar char="•"/>
              <a:defRPr sz="1800"/>
            </a:lvl3pPr>
            <a:lvl4pPr marL="1657350" indent="-285750">
              <a:buFont typeface="Arial" charset="0"/>
              <a:buChar char="•"/>
              <a:defRPr sz="1600"/>
            </a:lvl4pPr>
            <a:lvl5pPr marL="2114550" indent="-285750">
              <a:buFont typeface="Arial" charset="0"/>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90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403539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61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68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96B2E93-5389-CD4A-A747-FD47448D6B3A}"/>
              </a:ext>
            </a:extLst>
          </p:cNvPr>
          <p:cNvSpPr>
            <a:spLocks noGrp="1"/>
          </p:cNvSpPr>
          <p:nvPr>
            <p:ph type="body" idx="1" hasCustomPrompt="1"/>
          </p:nvPr>
        </p:nvSpPr>
        <p:spPr>
          <a:xfrm>
            <a:off x="963084" y="2057401"/>
            <a:ext cx="10363200" cy="1500187"/>
          </a:xfrm>
        </p:spPr>
        <p:txBody>
          <a:bodyPr anchor="b">
            <a:noAutofit/>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Insert Title from Title Slide (no subtitles)</a:t>
            </a:r>
          </a:p>
        </p:txBody>
      </p:sp>
      <p:cxnSp>
        <p:nvCxnSpPr>
          <p:cNvPr id="4" name="Straight Connector 3">
            <a:extLst>
              <a:ext uri="{FF2B5EF4-FFF2-40B4-BE49-F238E27FC236}">
                <a16:creationId xmlns:a16="http://schemas.microsoft.com/office/drawing/2014/main" xmlns="" id="{FA8AEC32-E5A3-6A4B-A7F9-C36747C7507F}"/>
              </a:ext>
            </a:extLst>
          </p:cNvPr>
          <p:cNvCxnSpPr/>
          <p:nvPr userDrawn="1"/>
        </p:nvCxnSpPr>
        <p:spPr>
          <a:xfrm>
            <a:off x="963084" y="3557587"/>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C03ACD77-5AEB-C74E-B39A-3AECE73712FA}"/>
              </a:ext>
            </a:extLst>
          </p:cNvPr>
          <p:cNvSpPr txBox="1"/>
          <p:nvPr userDrawn="1"/>
        </p:nvSpPr>
        <p:spPr>
          <a:xfrm>
            <a:off x="963084" y="3557587"/>
            <a:ext cx="10363200" cy="769441"/>
          </a:xfrm>
          <a:prstGeom prst="rect">
            <a:avLst/>
          </a:prstGeom>
          <a:noFill/>
        </p:spPr>
        <p:txBody>
          <a:bodyPr wrap="square" rtlCol="0">
            <a:noAutofit/>
          </a:bodyPr>
          <a:lstStyle/>
          <a:p>
            <a:r>
              <a:rPr lang="en-US" sz="4400" dirty="0"/>
              <a:t>The End</a:t>
            </a:r>
          </a:p>
        </p:txBody>
      </p:sp>
    </p:spTree>
    <p:extLst>
      <p:ext uri="{BB962C8B-B14F-4D97-AF65-F5344CB8AC3E}">
        <p14:creationId xmlns:p14="http://schemas.microsoft.com/office/powerpoint/2010/main" val="121140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0" y="0"/>
            <a:ext cx="12192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Rectangle 14"/>
          <p:cNvSpPr/>
          <p:nvPr userDrawn="1"/>
        </p:nvSpPr>
        <p:spPr>
          <a:xfrm>
            <a:off x="0" y="6779932"/>
            <a:ext cx="12192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48961250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5" name="Title 4">
            <a:extLst>
              <a:ext uri="{FF2B5EF4-FFF2-40B4-BE49-F238E27FC236}">
                <a16:creationId xmlns:a16="http://schemas.microsoft.com/office/drawing/2014/main" xmlns="" id="{857FE932-935F-46E4-A5D9-127AD1B779E0}"/>
              </a:ext>
            </a:extLst>
          </p:cNvPr>
          <p:cNvSpPr>
            <a:spLocks noGrp="1"/>
          </p:cNvSpPr>
          <p:nvPr>
            <p:ph type="ctrTitle"/>
          </p:nvPr>
        </p:nvSpPr>
        <p:spPr/>
        <p:txBody>
          <a:bodyPr/>
          <a:lstStyle/>
          <a:p>
            <a:r>
              <a:rPr lang="en-US" dirty="0"/>
              <a:t>Class Inheritance</a:t>
            </a:r>
          </a:p>
        </p:txBody>
      </p:sp>
      <p:sp>
        <p:nvSpPr>
          <p:cNvPr id="6" name="Subtitle 5">
            <a:extLst>
              <a:ext uri="{FF2B5EF4-FFF2-40B4-BE49-F238E27FC236}">
                <a16:creationId xmlns:a16="http://schemas.microsoft.com/office/drawing/2014/main" xmlns="" id="{6DDC77C4-79FD-4229-8BBB-34C36EEB879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7905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609600" y="228600"/>
            <a:ext cx="10972800" cy="1143000"/>
          </a:xfrm>
          <a:noFill/>
          <a:ln>
            <a:noFill/>
          </a:ln>
        </p:spPr>
        <p:txBody>
          <a:bodyPr spcFirstLastPara="1" wrap="square" lIns="91425" tIns="45700" rIns="91425" bIns="45700" anchor="ctr" anchorCtr="0">
            <a:noAutofit/>
          </a:bodyPr>
          <a:lstStyle/>
          <a:p>
            <a:pPr lvl="0"/>
            <a:r>
              <a:rPr lang="en-US" dirty="0"/>
              <a:t>Classes May Share Functionality</a:t>
            </a:r>
          </a:p>
        </p:txBody>
      </p:sp>
      <p:sp>
        <p:nvSpPr>
          <p:cNvPr id="5" name="Content Placeholder 4">
            <a:extLst>
              <a:ext uri="{FF2B5EF4-FFF2-40B4-BE49-F238E27FC236}">
                <a16:creationId xmlns:a16="http://schemas.microsoft.com/office/drawing/2014/main" xmlns="" id="{4A279E1D-D6BC-4DEB-ABA7-E041F6BA40B7}"/>
              </a:ext>
            </a:extLst>
          </p:cNvPr>
          <p:cNvSpPr>
            <a:spLocks noGrp="1"/>
          </p:cNvSpPr>
          <p:nvPr>
            <p:ph idx="1"/>
          </p:nvPr>
        </p:nvSpPr>
        <p:spPr/>
        <p:txBody>
          <a:bodyPr>
            <a:noAutofit/>
          </a:bodyPr>
          <a:lstStyle/>
          <a:p>
            <a:pPr lvl="0"/>
            <a:r>
              <a:rPr lang="en-US" dirty="0">
                <a:latin typeface="Courier"/>
                <a:sym typeface="Courier"/>
              </a:rPr>
              <a:t>lists</a:t>
            </a:r>
            <a:r>
              <a:rPr lang="en-US" dirty="0">
                <a:latin typeface="Courier"/>
              </a:rPr>
              <a:t>,</a:t>
            </a:r>
            <a:r>
              <a:rPr lang="en-US" dirty="0"/>
              <a:t> </a:t>
            </a:r>
            <a:r>
              <a:rPr lang="en-US" dirty="0">
                <a:latin typeface="Courier"/>
                <a:sym typeface="Courier"/>
              </a:rPr>
              <a:t>sets</a:t>
            </a:r>
            <a:r>
              <a:rPr lang="en-US" dirty="0">
                <a:latin typeface="Courier"/>
              </a:rPr>
              <a:t>,</a:t>
            </a:r>
            <a:r>
              <a:rPr lang="en-US" dirty="0"/>
              <a:t> and </a:t>
            </a:r>
            <a:r>
              <a:rPr lang="en-US" dirty="0">
                <a:latin typeface="Courier"/>
                <a:sym typeface="Courier"/>
              </a:rPr>
              <a:t>dicts</a:t>
            </a:r>
            <a:r>
              <a:rPr lang="en-US" dirty="0"/>
              <a:t> all have a size.</a:t>
            </a:r>
          </a:p>
          <a:p>
            <a:pPr lvl="0"/>
            <a:r>
              <a:rPr lang="en-US" dirty="0"/>
              <a:t>A </a:t>
            </a:r>
            <a:r>
              <a:rPr lang="en-US" dirty="0">
                <a:latin typeface="Courier"/>
                <a:sym typeface="Courier"/>
              </a:rPr>
              <a:t>FirstYearStudent</a:t>
            </a:r>
            <a:r>
              <a:rPr lang="en-US" dirty="0"/>
              <a:t> and a </a:t>
            </a:r>
            <a:r>
              <a:rPr lang="en-US" dirty="0">
                <a:latin typeface="Courier"/>
                <a:sym typeface="Courier"/>
              </a:rPr>
              <a:t>SecondYearStudent</a:t>
            </a:r>
            <a:r>
              <a:rPr lang="en-US" dirty="0"/>
              <a:t> both need to manage a </a:t>
            </a:r>
            <a:r>
              <a:rPr lang="en-US" dirty="0">
                <a:latin typeface="Courier"/>
                <a:sym typeface="Courier"/>
              </a:rPr>
              <a:t>ClassList</a:t>
            </a:r>
            <a:r>
              <a:rPr lang="en-US" dirty="0">
                <a:sym typeface="Courier"/>
              </a:rPr>
              <a:t>.</a:t>
            </a:r>
          </a:p>
          <a:p>
            <a:pPr lvl="0"/>
            <a:r>
              <a:rPr lang="en-US" dirty="0"/>
              <a:t>A </a:t>
            </a:r>
            <a:r>
              <a:rPr lang="en-US" dirty="0">
                <a:latin typeface="Courier"/>
                <a:sym typeface="Courier"/>
              </a:rPr>
              <a:t>RandomSolver</a:t>
            </a:r>
            <a:r>
              <a:rPr lang="en-US" dirty="0"/>
              <a:t> and an </a:t>
            </a:r>
            <a:r>
              <a:rPr lang="en-US" dirty="0">
                <a:latin typeface="Courier"/>
                <a:sym typeface="Courier"/>
              </a:rPr>
              <a:t>EpsilonGreedySolver</a:t>
            </a:r>
            <a:r>
              <a:rPr lang="en-US" dirty="0"/>
              <a:t> both need a list of </a:t>
            </a:r>
            <a:r>
              <a:rPr lang="en-US" dirty="0">
                <a:latin typeface="Courier"/>
                <a:sym typeface="Courier"/>
              </a:rPr>
              <a:t>Bandits</a:t>
            </a:r>
            <a:r>
              <a:rPr lang="en-US" dirty="0"/>
              <a:t>.</a:t>
            </a:r>
          </a:p>
        </p:txBody>
      </p:sp>
    </p:spTree>
    <p:extLst>
      <p:ext uri="{BB962C8B-B14F-4D97-AF65-F5344CB8AC3E}">
        <p14:creationId xmlns:p14="http://schemas.microsoft.com/office/powerpoint/2010/main" val="264534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noFill/>
          <a:ln>
            <a:noFill/>
          </a:ln>
        </p:spPr>
        <p:txBody>
          <a:bodyPr spcFirstLastPara="1" wrap="square" lIns="91425" tIns="45700" rIns="91425" bIns="45700" anchor="ctr" anchorCtr="0">
            <a:noAutofit/>
          </a:bodyPr>
          <a:lstStyle/>
          <a:p>
            <a:pPr lvl="0"/>
            <a:r>
              <a:rPr lang="en-US" dirty="0"/>
              <a:t>Inheritance</a:t>
            </a:r>
          </a:p>
        </p:txBody>
      </p:sp>
      <p:grpSp>
        <p:nvGrpSpPr>
          <p:cNvPr id="96" name="Google Shape;96;p4"/>
          <p:cNvGrpSpPr/>
          <p:nvPr/>
        </p:nvGrpSpPr>
        <p:grpSpPr>
          <a:xfrm>
            <a:off x="2626109" y="2057400"/>
            <a:ext cx="6939783" cy="3489457"/>
            <a:chOff x="6410661" y="2201875"/>
            <a:chExt cx="5890657" cy="2477076"/>
          </a:xfrm>
        </p:grpSpPr>
        <p:sp>
          <p:nvSpPr>
            <p:cNvPr id="97" name="Google Shape;97;p4"/>
            <p:cNvSpPr/>
            <p:nvPr/>
          </p:nvSpPr>
          <p:spPr>
            <a:xfrm>
              <a:off x="9114913" y="2201875"/>
              <a:ext cx="3186405" cy="874500"/>
            </a:xfrm>
            <a:prstGeom prst="roundRect">
              <a:avLst>
                <a:gd name="adj" fmla="val 19934"/>
              </a:avLst>
            </a:prstGeom>
            <a:solidFill>
              <a:schemeClr val="bg2">
                <a:lumMod val="90000"/>
              </a:schemeClr>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chemeClr val="dk1"/>
                  </a:solidFill>
                  <a:ea typeface="Arial"/>
                  <a:cs typeface="Arial"/>
                  <a:sym typeface="Arial"/>
                </a:rPr>
                <a:t>class Student</a:t>
              </a:r>
              <a:r>
                <a:rPr lang="en-US" sz="3200" dirty="0">
                  <a:solidFill>
                    <a:schemeClr val="dk1"/>
                  </a:solidFill>
                </a:rPr>
                <a:t>(</a:t>
              </a:r>
              <a:r>
                <a:rPr lang="en-US" sz="3200" b="0" i="0" u="none" strike="noStrike" cap="none" dirty="0">
                  <a:solidFill>
                    <a:schemeClr val="dk1"/>
                  </a:solidFill>
                  <a:ea typeface="Arial"/>
                  <a:cs typeface="Arial"/>
                  <a:sym typeface="Arial"/>
                </a:rPr>
                <a:t>object</a:t>
              </a:r>
              <a:r>
                <a:rPr lang="en-US" sz="3200" dirty="0">
                  <a:solidFill>
                    <a:schemeClr val="dk1"/>
                  </a:solidFill>
                </a:rPr>
                <a:t>)</a:t>
              </a:r>
              <a:endParaRPr sz="2800" dirty="0"/>
            </a:p>
          </p:txBody>
        </p:sp>
        <p:sp>
          <p:nvSpPr>
            <p:cNvPr id="98" name="Google Shape;98;p4"/>
            <p:cNvSpPr/>
            <p:nvPr/>
          </p:nvSpPr>
          <p:spPr>
            <a:xfrm>
              <a:off x="9114913" y="3743551"/>
              <a:ext cx="3186405" cy="935400"/>
            </a:xfrm>
            <a:prstGeom prst="roundRect">
              <a:avLst>
                <a:gd name="adj" fmla="val 19934"/>
              </a:avLst>
            </a:prstGeom>
            <a:solidFill>
              <a:schemeClr val="bg2">
                <a:lumMod val="90000"/>
              </a:schemeClr>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chemeClr val="dk1"/>
                  </a:solidFill>
                  <a:ea typeface="Arial"/>
                  <a:cs typeface="Arial"/>
                  <a:sym typeface="Arial"/>
                </a:rPr>
                <a:t>class FirstYear</a:t>
              </a:r>
              <a:r>
                <a:rPr lang="en-US" sz="3200" dirty="0">
                  <a:solidFill>
                    <a:schemeClr val="dk1"/>
                  </a:solidFill>
                </a:rPr>
                <a:t>(</a:t>
              </a:r>
              <a:r>
                <a:rPr lang="en-US" sz="3200" b="0" i="0" u="none" strike="noStrike" cap="none" dirty="0">
                  <a:solidFill>
                    <a:schemeClr val="dk1"/>
                  </a:solidFill>
                  <a:ea typeface="Arial"/>
                  <a:cs typeface="Arial"/>
                  <a:sym typeface="Arial"/>
                </a:rPr>
                <a:t>student</a:t>
              </a:r>
              <a:r>
                <a:rPr lang="en-US" sz="3200" dirty="0">
                  <a:solidFill>
                    <a:schemeClr val="dk1"/>
                  </a:solidFill>
                </a:rPr>
                <a:t>)</a:t>
              </a:r>
              <a:endParaRPr sz="2800" dirty="0"/>
            </a:p>
          </p:txBody>
        </p:sp>
        <p:sp>
          <p:nvSpPr>
            <p:cNvPr id="99" name="Google Shape;99;p4"/>
            <p:cNvSpPr txBox="1"/>
            <p:nvPr/>
          </p:nvSpPr>
          <p:spPr>
            <a:xfrm>
              <a:off x="6410661" y="2453429"/>
              <a:ext cx="2222100" cy="3713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800" b="0" i="0" u="none" strike="noStrike" cap="none" dirty="0">
                  <a:solidFill>
                    <a:schemeClr val="dk1"/>
                  </a:solidFill>
                  <a:ea typeface="Arial"/>
                  <a:cs typeface="Arial"/>
                  <a:sym typeface="Arial"/>
                </a:rPr>
                <a:t>Parent class</a:t>
              </a:r>
              <a:endParaRPr sz="2000" dirty="0"/>
            </a:p>
          </p:txBody>
        </p:sp>
        <p:sp>
          <p:nvSpPr>
            <p:cNvPr id="100" name="Google Shape;100;p4"/>
            <p:cNvSpPr txBox="1"/>
            <p:nvPr/>
          </p:nvSpPr>
          <p:spPr>
            <a:xfrm>
              <a:off x="6593706" y="4025559"/>
              <a:ext cx="2039100" cy="37139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800" dirty="0">
                  <a:solidFill>
                    <a:schemeClr val="dk1"/>
                  </a:solidFill>
                  <a:ea typeface="Arial"/>
                  <a:cs typeface="Arial"/>
                  <a:sym typeface="Arial"/>
                </a:rPr>
                <a:t>Child class</a:t>
              </a:r>
              <a:endParaRPr sz="2000" dirty="0"/>
            </a:p>
          </p:txBody>
        </p:sp>
        <p:cxnSp>
          <p:nvCxnSpPr>
            <p:cNvPr id="101" name="Google Shape;101;p4"/>
            <p:cNvCxnSpPr>
              <a:cxnSpLocks/>
              <a:stCxn id="99" idx="3"/>
              <a:endCxn id="97" idx="1"/>
            </p:cNvCxnSpPr>
            <p:nvPr/>
          </p:nvCxnSpPr>
          <p:spPr>
            <a:xfrm>
              <a:off x="8632761" y="2639125"/>
              <a:ext cx="482152" cy="0"/>
            </a:xfrm>
            <a:prstGeom prst="straightConnector1">
              <a:avLst/>
            </a:prstGeom>
            <a:noFill/>
            <a:ln w="38100" cap="flat" cmpd="sng">
              <a:solidFill>
                <a:schemeClr val="tx1"/>
              </a:solidFill>
              <a:prstDash val="solid"/>
              <a:round/>
              <a:headEnd type="none" w="sm" len="sm"/>
              <a:tailEnd type="triangle" w="med" len="med"/>
            </a:ln>
          </p:spPr>
        </p:cxnSp>
        <p:cxnSp>
          <p:nvCxnSpPr>
            <p:cNvPr id="102" name="Google Shape;102;p4"/>
            <p:cNvCxnSpPr>
              <a:cxnSpLocks/>
              <a:stCxn id="100" idx="3"/>
              <a:endCxn id="98" idx="1"/>
            </p:cNvCxnSpPr>
            <p:nvPr/>
          </p:nvCxnSpPr>
          <p:spPr>
            <a:xfrm flipV="1">
              <a:off x="8632806" y="4211251"/>
              <a:ext cx="482107" cy="4"/>
            </a:xfrm>
            <a:prstGeom prst="straightConnector1">
              <a:avLst/>
            </a:prstGeom>
            <a:noFill/>
            <a:ln w="38100" cap="flat" cmpd="sng">
              <a:solidFill>
                <a:schemeClr val="tx1"/>
              </a:solidFill>
              <a:prstDash val="solid"/>
              <a:round/>
              <a:headEnd type="none" w="sm" len="sm"/>
              <a:tailEnd type="triangle" w="med" len="med"/>
            </a:ln>
          </p:spPr>
        </p:cxnSp>
        <p:cxnSp>
          <p:nvCxnSpPr>
            <p:cNvPr id="103" name="Google Shape;103;p4"/>
            <p:cNvCxnSpPr>
              <a:cxnSpLocks/>
              <a:stCxn id="98" idx="0"/>
              <a:endCxn id="97" idx="2"/>
            </p:cNvCxnSpPr>
            <p:nvPr/>
          </p:nvCxnSpPr>
          <p:spPr>
            <a:xfrm flipV="1">
              <a:off x="10708115" y="3076375"/>
              <a:ext cx="0" cy="667176"/>
            </a:xfrm>
            <a:prstGeom prst="straightConnector1">
              <a:avLst/>
            </a:prstGeom>
            <a:noFill/>
            <a:ln w="38100" cap="flat" cmpd="sng">
              <a:solidFill>
                <a:schemeClr val="tx1"/>
              </a:solidFill>
              <a:prstDash val="solid"/>
              <a:round/>
              <a:headEnd type="none" w="sm" len="sm"/>
              <a:tailEnd type="triangle" w="med" len="med"/>
            </a:ln>
          </p:spPr>
        </p:cxnSp>
      </p:grpSp>
    </p:spTree>
    <p:extLst>
      <p:ext uri="{BB962C8B-B14F-4D97-AF65-F5344CB8AC3E}">
        <p14:creationId xmlns:p14="http://schemas.microsoft.com/office/powerpoint/2010/main" val="714553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noFill/>
          <a:ln>
            <a:noFill/>
          </a:ln>
        </p:spPr>
        <p:txBody>
          <a:bodyPr spcFirstLastPara="1" wrap="square" lIns="91425" tIns="45700" rIns="91425" bIns="45700" anchor="ctr" anchorCtr="0">
            <a:noAutofit/>
          </a:bodyPr>
          <a:lstStyle/>
          <a:p>
            <a:pPr lvl="0"/>
            <a:r>
              <a:rPr lang="en-US" dirty="0"/>
              <a:t>Class Hierarchy</a:t>
            </a:r>
          </a:p>
        </p:txBody>
      </p:sp>
      <p:grpSp>
        <p:nvGrpSpPr>
          <p:cNvPr id="17" name="Group 16">
            <a:extLst>
              <a:ext uri="{FF2B5EF4-FFF2-40B4-BE49-F238E27FC236}">
                <a16:creationId xmlns:a16="http://schemas.microsoft.com/office/drawing/2014/main" xmlns="" id="{CBE65C96-26DC-447E-AAF3-8BE1903E1688}"/>
              </a:ext>
            </a:extLst>
          </p:cNvPr>
          <p:cNvGrpSpPr/>
          <p:nvPr/>
        </p:nvGrpSpPr>
        <p:grpSpPr>
          <a:xfrm>
            <a:off x="1744266" y="1752600"/>
            <a:ext cx="8703469" cy="4525962"/>
            <a:chOff x="1744266" y="1752600"/>
            <a:chExt cx="8703469" cy="4525962"/>
          </a:xfrm>
        </p:grpSpPr>
        <p:sp>
          <p:nvSpPr>
            <p:cNvPr id="2" name="Rounded Rectangle 1">
              <a:extLst>
                <a:ext uri="{FF2B5EF4-FFF2-40B4-BE49-F238E27FC236}">
                  <a16:creationId xmlns:a16="http://schemas.microsoft.com/office/drawing/2014/main" xmlns="" id="{93EE191A-F6E4-094B-8384-898347F511BD}"/>
                </a:ext>
              </a:extLst>
            </p:cNvPr>
            <p:cNvSpPr/>
            <p:nvPr/>
          </p:nvSpPr>
          <p:spPr>
            <a:xfrm>
              <a:off x="5486400" y="1752600"/>
              <a:ext cx="3124200" cy="914400"/>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200" dirty="0">
                  <a:solidFill>
                    <a:schemeClr val="tx1"/>
                  </a:solidFill>
                </a:rPr>
                <a:t>object</a:t>
              </a:r>
            </a:p>
          </p:txBody>
        </p:sp>
        <p:sp>
          <p:nvSpPr>
            <p:cNvPr id="5" name="Rounded Rectangle 4">
              <a:extLst>
                <a:ext uri="{FF2B5EF4-FFF2-40B4-BE49-F238E27FC236}">
                  <a16:creationId xmlns:a16="http://schemas.microsoft.com/office/drawing/2014/main" xmlns="" id="{D9A03CF4-5228-E344-B818-ED63F075CCC5}"/>
                </a:ext>
              </a:extLst>
            </p:cNvPr>
            <p:cNvSpPr/>
            <p:nvPr/>
          </p:nvSpPr>
          <p:spPr>
            <a:xfrm>
              <a:off x="3649266" y="3558382"/>
              <a:ext cx="3124200" cy="914400"/>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200" dirty="0">
                  <a:solidFill>
                    <a:schemeClr val="tx1"/>
                  </a:solidFill>
                </a:rPr>
                <a:t>Student</a:t>
              </a:r>
            </a:p>
          </p:txBody>
        </p:sp>
        <p:sp>
          <p:nvSpPr>
            <p:cNvPr id="6" name="Rounded Rectangle 5">
              <a:extLst>
                <a:ext uri="{FF2B5EF4-FFF2-40B4-BE49-F238E27FC236}">
                  <a16:creationId xmlns:a16="http://schemas.microsoft.com/office/drawing/2014/main" xmlns="" id="{4FA4CE99-28C3-C649-8559-7BEE3C4D5337}"/>
                </a:ext>
              </a:extLst>
            </p:cNvPr>
            <p:cNvSpPr/>
            <p:nvPr/>
          </p:nvSpPr>
          <p:spPr>
            <a:xfrm>
              <a:off x="7323535" y="3558381"/>
              <a:ext cx="3124200" cy="914400"/>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200" dirty="0">
                  <a:solidFill>
                    <a:schemeClr val="tx1"/>
                  </a:solidFill>
                </a:rPr>
                <a:t>list</a:t>
              </a:r>
            </a:p>
          </p:txBody>
        </p:sp>
        <p:sp>
          <p:nvSpPr>
            <p:cNvPr id="7" name="Rounded Rectangle 6">
              <a:extLst>
                <a:ext uri="{FF2B5EF4-FFF2-40B4-BE49-F238E27FC236}">
                  <a16:creationId xmlns:a16="http://schemas.microsoft.com/office/drawing/2014/main" xmlns="" id="{222A9D30-21C8-B14A-8481-5BBE231B8601}"/>
                </a:ext>
              </a:extLst>
            </p:cNvPr>
            <p:cNvSpPr/>
            <p:nvPr/>
          </p:nvSpPr>
          <p:spPr>
            <a:xfrm>
              <a:off x="5418535" y="5364162"/>
              <a:ext cx="3124200" cy="914400"/>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200" dirty="0">
                  <a:solidFill>
                    <a:schemeClr val="tx1"/>
                  </a:solidFill>
                </a:rPr>
                <a:t>SecondYear</a:t>
              </a:r>
            </a:p>
          </p:txBody>
        </p:sp>
        <p:sp>
          <p:nvSpPr>
            <p:cNvPr id="8" name="Rounded Rectangle 7">
              <a:extLst>
                <a:ext uri="{FF2B5EF4-FFF2-40B4-BE49-F238E27FC236}">
                  <a16:creationId xmlns:a16="http://schemas.microsoft.com/office/drawing/2014/main" xmlns="" id="{7E070DA9-C7A7-EC4D-B10C-6DA64381C49B}"/>
                </a:ext>
              </a:extLst>
            </p:cNvPr>
            <p:cNvSpPr/>
            <p:nvPr/>
          </p:nvSpPr>
          <p:spPr>
            <a:xfrm>
              <a:off x="1744266" y="5364162"/>
              <a:ext cx="3124200" cy="914400"/>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200" dirty="0">
                  <a:solidFill>
                    <a:schemeClr val="tx1"/>
                  </a:solidFill>
                </a:rPr>
                <a:t>FirstYear</a:t>
              </a:r>
            </a:p>
          </p:txBody>
        </p:sp>
        <p:cxnSp>
          <p:nvCxnSpPr>
            <p:cNvPr id="9" name="Connector: Elbow 8">
              <a:extLst>
                <a:ext uri="{FF2B5EF4-FFF2-40B4-BE49-F238E27FC236}">
                  <a16:creationId xmlns:a16="http://schemas.microsoft.com/office/drawing/2014/main" xmlns="" id="{44E6249C-AA06-40EE-988B-7C7E7D7F04BE}"/>
                </a:ext>
              </a:extLst>
            </p:cNvPr>
            <p:cNvCxnSpPr>
              <a:cxnSpLocks/>
              <a:stCxn id="5" idx="0"/>
            </p:cNvCxnSpPr>
            <p:nvPr/>
          </p:nvCxnSpPr>
          <p:spPr>
            <a:xfrm rot="5400000" flipH="1" flipV="1">
              <a:off x="5472608" y="2405758"/>
              <a:ext cx="891382" cy="1413867"/>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xmlns="" id="{089D6D32-0836-4275-91FE-FD5D883B037E}"/>
                </a:ext>
              </a:extLst>
            </p:cNvPr>
            <p:cNvCxnSpPr>
              <a:cxnSpLocks/>
              <a:stCxn id="6" idx="0"/>
            </p:cNvCxnSpPr>
            <p:nvPr/>
          </p:nvCxnSpPr>
          <p:spPr>
            <a:xfrm rot="16200000" flipV="1">
              <a:off x="7754877" y="2427623"/>
              <a:ext cx="891381" cy="1370136"/>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xmlns="" id="{177A4B74-4745-40FD-843C-21DE6FD4ACF6}"/>
                </a:ext>
              </a:extLst>
            </p:cNvPr>
            <p:cNvCxnSpPr>
              <a:cxnSpLocks/>
            </p:cNvCxnSpPr>
            <p:nvPr/>
          </p:nvCxnSpPr>
          <p:spPr>
            <a:xfrm rot="5400000" flipH="1" flipV="1">
              <a:off x="3541231" y="4220544"/>
              <a:ext cx="891382" cy="1413867"/>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xmlns="" id="{DAA8CB2D-4379-4D1E-ADF6-4A71917764BC}"/>
                </a:ext>
              </a:extLst>
            </p:cNvPr>
            <p:cNvCxnSpPr>
              <a:cxnSpLocks/>
            </p:cNvCxnSpPr>
            <p:nvPr/>
          </p:nvCxnSpPr>
          <p:spPr>
            <a:xfrm rot="16200000" flipV="1">
              <a:off x="5823500" y="4242409"/>
              <a:ext cx="891381" cy="1370136"/>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609600" y="228600"/>
            <a:ext cx="10972800" cy="1143000"/>
          </a:xfrm>
          <a:noFill/>
          <a:ln>
            <a:noFill/>
          </a:ln>
        </p:spPr>
        <p:txBody>
          <a:bodyPr spcFirstLastPara="1" wrap="square" lIns="91425" tIns="45700" rIns="91425" bIns="45700" anchor="ctr" anchorCtr="0">
            <a:noAutofit/>
          </a:bodyPr>
          <a:lstStyle/>
          <a:p>
            <a:pPr lvl="0"/>
            <a:r>
              <a:rPr lang="en-US" dirty="0"/>
              <a:t>Finding an Attribute</a:t>
            </a:r>
          </a:p>
        </p:txBody>
      </p:sp>
      <p:sp>
        <p:nvSpPr>
          <p:cNvPr id="5" name="Content Placeholder 4">
            <a:extLst>
              <a:ext uri="{FF2B5EF4-FFF2-40B4-BE49-F238E27FC236}">
                <a16:creationId xmlns:a16="http://schemas.microsoft.com/office/drawing/2014/main" xmlns="" id="{CBB89C28-187C-4C57-A331-5E78B28DA62C}"/>
              </a:ext>
            </a:extLst>
          </p:cNvPr>
          <p:cNvSpPr>
            <a:spLocks noGrp="1"/>
          </p:cNvSpPr>
          <p:nvPr>
            <p:ph idx="1"/>
          </p:nvPr>
        </p:nvSpPr>
        <p:spPr>
          <a:xfrm>
            <a:off x="609600" y="2819400"/>
            <a:ext cx="10972800" cy="3276599"/>
          </a:xfrm>
        </p:spPr>
        <p:txBody>
          <a:bodyPr>
            <a:noAutofit/>
          </a:bodyPr>
          <a:lstStyle/>
          <a:p>
            <a:pPr marL="514350" indent="-514350">
              <a:buFont typeface="+mj-lt"/>
              <a:buAutoNum type="arabicPeriod"/>
            </a:pPr>
            <a:r>
              <a:rPr lang="en-US" dirty="0"/>
              <a:t>Look in the instance for attribute.</a:t>
            </a:r>
          </a:p>
          <a:p>
            <a:pPr marL="514350" indent="-514350">
              <a:buFont typeface="+mj-lt"/>
              <a:buAutoNum type="arabicPeriod"/>
            </a:pPr>
            <a:r>
              <a:rPr lang="en-US" dirty="0"/>
              <a:t>If not in the instance, look to the object’s class for attribute.</a:t>
            </a:r>
          </a:p>
          <a:p>
            <a:pPr marL="514350" indent="-514350">
              <a:buFont typeface="+mj-lt"/>
              <a:buAutoNum type="arabicPeriod"/>
            </a:pPr>
            <a:r>
              <a:rPr lang="en-US" dirty="0"/>
              <a:t>If not in the object’s class, look up the hierarchy of that class for attribute.</a:t>
            </a:r>
          </a:p>
          <a:p>
            <a:pPr marL="514350" indent="-514350">
              <a:buFont typeface="+mj-lt"/>
              <a:buAutoNum type="arabicPeriod"/>
            </a:pPr>
            <a:r>
              <a:rPr lang="en-US" dirty="0"/>
              <a:t>If you hit object, then the attribute does not exist.</a:t>
            </a:r>
          </a:p>
        </p:txBody>
      </p:sp>
      <p:pic>
        <p:nvPicPr>
          <p:cNvPr id="116" name="Google Shape;116;p6"/>
          <p:cNvPicPr preferRelativeResize="0"/>
          <p:nvPr/>
        </p:nvPicPr>
        <p:blipFill>
          <a:blip r:embed="rId3"/>
          <a:stretch>
            <a:fillRect/>
          </a:stretch>
        </p:blipFill>
        <p:spPr>
          <a:xfrm>
            <a:off x="1343025" y="1600200"/>
            <a:ext cx="9505950" cy="990600"/>
          </a:xfrm>
          <a:prstGeom prst="rect">
            <a:avLst/>
          </a:prstGeom>
        </p:spPr>
      </p:pic>
    </p:spTree>
    <p:extLst>
      <p:ext uri="{BB962C8B-B14F-4D97-AF65-F5344CB8AC3E}">
        <p14:creationId xmlns:p14="http://schemas.microsoft.com/office/powerpoint/2010/main" val="3464592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609600" y="228600"/>
            <a:ext cx="10972800" cy="1143000"/>
          </a:xfrm>
          <a:noFill/>
          <a:ln>
            <a:noFill/>
          </a:ln>
        </p:spPr>
        <p:txBody>
          <a:bodyPr spcFirstLastPara="1" wrap="square" lIns="91425" tIns="45700" rIns="91425" bIns="45700" anchor="ctr" anchorCtr="0">
            <a:noAutofit/>
          </a:bodyPr>
          <a:lstStyle/>
          <a:p>
            <a:pPr lvl="0"/>
            <a:r>
              <a:rPr lang="en-US" dirty="0"/>
              <a:t>Benefits of Inheritance</a:t>
            </a:r>
          </a:p>
        </p:txBody>
      </p:sp>
      <p:sp>
        <p:nvSpPr>
          <p:cNvPr id="5" name="Content Placeholder 4">
            <a:extLst>
              <a:ext uri="{FF2B5EF4-FFF2-40B4-BE49-F238E27FC236}">
                <a16:creationId xmlns:a16="http://schemas.microsoft.com/office/drawing/2014/main" xmlns="" id="{FD62FE2A-5AB9-4208-965E-0CDEFAC1C388}"/>
              </a:ext>
            </a:extLst>
          </p:cNvPr>
          <p:cNvSpPr>
            <a:spLocks noGrp="1"/>
          </p:cNvSpPr>
          <p:nvPr>
            <p:ph idx="1"/>
          </p:nvPr>
        </p:nvSpPr>
        <p:spPr/>
        <p:txBody>
          <a:bodyPr>
            <a:noAutofit/>
          </a:bodyPr>
          <a:lstStyle/>
          <a:p>
            <a:pPr lvl="0"/>
            <a:r>
              <a:rPr lang="en-US" dirty="0"/>
              <a:t>Subclasses can reuse code found in parents.</a:t>
            </a:r>
          </a:p>
          <a:p>
            <a:pPr lvl="0"/>
            <a:r>
              <a:rPr lang="en-US" dirty="0"/>
              <a:t>Instead of writing a new class, one can try to adapt an existing class.</a:t>
            </a:r>
          </a:p>
          <a:p>
            <a:pPr lvl="0"/>
            <a:r>
              <a:rPr lang="en-US" dirty="0"/>
              <a:t>A parent class’s methods define an interface for how subclasses interact with a program.</a:t>
            </a:r>
          </a:p>
          <a:p>
            <a:pPr lvl="0"/>
            <a:r>
              <a:rPr lang="en-US" dirty="0"/>
              <a:t>Inheritance allows a programmer to organize objects.</a:t>
            </a:r>
          </a:p>
        </p:txBody>
      </p:sp>
    </p:spTree>
    <p:extLst>
      <p:ext uri="{BB962C8B-B14F-4D97-AF65-F5344CB8AC3E}">
        <p14:creationId xmlns:p14="http://schemas.microsoft.com/office/powerpoint/2010/main" val="2290078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body" idx="1"/>
          </p:nvPr>
        </p:nvSpPr>
        <p:spPr>
          <a:xfrm>
            <a:off x="963084" y="2057401"/>
            <a:ext cx="10363200" cy="1500187"/>
          </a:xfrm>
          <a:noFill/>
          <a:ln>
            <a:noFill/>
          </a:ln>
        </p:spPr>
        <p:txBody>
          <a:bodyPr spcFirstLastPara="1" wrap="square" lIns="91425" tIns="45700" rIns="91425" bIns="45700" anchor="b" anchorCtr="0">
            <a:noAutofit/>
          </a:bodyPr>
          <a:lstStyle/>
          <a:p>
            <a:pPr lvl="0"/>
            <a:r>
              <a:rPr lang="en-US" dirty="0"/>
              <a:t>Class Inheritance</a:t>
            </a:r>
          </a:p>
        </p:txBody>
      </p:sp>
    </p:spTree>
    <p:extLst>
      <p:ext uri="{BB962C8B-B14F-4D97-AF65-F5344CB8AC3E}">
        <p14:creationId xmlns:p14="http://schemas.microsoft.com/office/powerpoint/2010/main" val="13976311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1.0&quot;&gt;&lt;object type=&quot;1&quot; unique_id=&quot;10001&quot;&gt;&lt;object type=&quot;2&quot; unique_id=&quot;10055&quot;&gt;&lt;object type=&quot;3&quot; unique_id=&quot;10056&quot;&gt;&lt;property id=&quot;20148&quot; value=&quot;5&quot;/&gt;&lt;property id=&quot;20300&quot; value=&quot;Slide 1 - &amp;quot;Insert Title Here&amp;quot;&quot;/&gt;&lt;property id=&quot;20307&quot; value=&quot;269&quot;/&gt;&lt;/object&gt;&lt;object type=&quot;3&quot; unique_id=&quot;10057&quot;&gt;&lt;property id=&quot;20148&quot; value=&quot;5&quot;/&gt;&lt;property id=&quot;20300&quot; value=&quot;Slide 2 - &amp;quot;Header&amp;quot;&quot;/&gt;&lt;property id=&quot;20307&quot; value=&quot;266&quot;/&gt;&lt;/object&gt;&lt;object type=&quot;3&quot; unique_id=&quot;10058&quot;&gt;&lt;property id=&quot;20148&quot; value=&quot;5&quot;/&gt;&lt;property id=&quot;20300&quot; value=&quot;Slide 7&quot;/&gt;&lt;property id=&quot;20307&quot; value=&quot;267&quot;/&gt;&lt;/object&gt;&lt;object type=&quot;3&quot; unique_id=&quot;48163&quot;&gt;&lt;property id=&quot;20148&quot; value=&quot;5&quot;/&gt;&lt;property id=&quot;20300&quot; value=&quot;Slide 3&quot;/&gt;&lt;property id=&quot;20307&quot; value=&quot;270&quot;/&gt;&lt;/object&gt;&lt;object type=&quot;3&quot; unique_id=&quot;48164&quot;&gt;&lt;property id=&quot;20148&quot; value=&quot;5&quot;/&gt;&lt;property id=&quot;20300&quot; value=&quot;Slide 4&quot;/&gt;&lt;property id=&quot;20307&quot; value=&quot;271&quot;/&gt;&lt;/object&gt;&lt;object type=&quot;3&quot; unique_id=&quot;48165&quot;&gt;&lt;property id=&quot;20148&quot; value=&quot;5&quot;/&gt;&lt;property id=&quot;20300&quot; value=&quot;Slide 5&quot;/&gt;&lt;property id=&quot;20307&quot; value=&quot;272&quot;/&gt;&lt;/object&gt;&lt;object type=&quot;3&quot; unique_id=&quot;48166&quot;&gt;&lt;property id=&quot;20148&quot; value=&quot;5&quot;/&gt;&lt;property id=&quot;20300&quot; value=&quot;Slide 6&quot;/&gt;&lt;property id=&quot;20307&quot; value=&quot;273&quot;/&gt;&lt;/object&gt;&lt;/object&gt;&lt;object type=&quot;8&quot; unique_id=&quot;10063&quot;&gt;&lt;/object&gt;&lt;/object&gt;&lt;/database&gt;"/>
  <p:tag name="SECTOMILLISECCONVERTED" val="1"/>
</p:tagLst>
</file>

<file path=ppt/theme/theme1.xml><?xml version="1.0" encoding="utf-8"?>
<a:theme xmlns:a="http://schemas.openxmlformats.org/drawingml/2006/main" name="1_Office Theme">
  <a:themeElements>
    <a:clrScheme name="UC Berkeley 1">
      <a:dk1>
        <a:srgbClr val="000000"/>
      </a:dk1>
      <a:lt1>
        <a:srgbClr val="FFFFFF"/>
      </a:lt1>
      <a:dk2>
        <a:srgbClr val="46535E"/>
      </a:dk2>
      <a:lt2>
        <a:srgbClr val="EEEEEE"/>
      </a:lt2>
      <a:accent1>
        <a:srgbClr val="3B7EA1"/>
      </a:accent1>
      <a:accent2>
        <a:srgbClr val="FDB515"/>
      </a:accent2>
      <a:accent3>
        <a:srgbClr val="003262"/>
      </a:accent3>
      <a:accent4>
        <a:srgbClr val="B9D3B6"/>
      </a:accent4>
      <a:accent5>
        <a:srgbClr val="DDD5C7"/>
      </a:accent5>
      <a:accent6>
        <a:srgbClr val="584F29"/>
      </a:accent6>
      <a:hlink>
        <a:srgbClr val="0000FF"/>
      </a:hlink>
      <a:folHlink>
        <a:srgbClr val="0000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1562</TotalTime>
  <Words>595</Words>
  <Application>Microsoft Office PowerPoint</Application>
  <PresentationFormat>Widescreen</PresentationFormat>
  <Paragraphs>50</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Courier</vt:lpstr>
      <vt:lpstr>1_Office Theme</vt:lpstr>
      <vt:lpstr>Class Inheritance</vt:lpstr>
      <vt:lpstr>Classes May Share Functionality</vt:lpstr>
      <vt:lpstr>Inheritance</vt:lpstr>
      <vt:lpstr>Class Hierarchy</vt:lpstr>
      <vt:lpstr>Finding an Attribute</vt:lpstr>
      <vt:lpstr>Benefits of Inheritance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California, Berkeley</dc:title>
  <dc:creator>Administrator</dc:creator>
  <cp:lastModifiedBy>Rob</cp:lastModifiedBy>
  <cp:revision>125</cp:revision>
  <dcterms:created xsi:type="dcterms:W3CDTF">2016-03-21T14:12:59Z</dcterms:created>
  <dcterms:modified xsi:type="dcterms:W3CDTF">2021-12-22T03:53:45Z</dcterms:modified>
</cp:coreProperties>
</file>