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handoutMasterIdLst>
    <p:handoutMasterId r:id="rId10"/>
  </p:handoutMasterIdLst>
  <p:sldIdLst>
    <p:sldId id="262" r:id="rId2"/>
    <p:sldId id="263" r:id="rId3"/>
    <p:sldId id="264" r:id="rId4"/>
    <p:sldId id="265" r:id="rId5"/>
    <p:sldId id="271" r:id="rId6"/>
    <p:sldId id="267" r:id="rId7"/>
    <p:sldId id="277" r:id="rId8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252"/>
    <a:srgbClr val="013334"/>
    <a:srgbClr val="10069F"/>
    <a:srgbClr val="4E2A84"/>
    <a:srgbClr val="582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56" autoAdjust="0"/>
    <p:restoredTop sz="94274" autoAdjust="0"/>
  </p:normalViewPr>
  <p:slideViewPr>
    <p:cSldViewPr>
      <p:cViewPr varScale="1">
        <p:scale>
          <a:sx n="73" d="100"/>
          <a:sy n="73" d="100"/>
        </p:scale>
        <p:origin x="96" y="6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1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5" Type="http://schemas.openxmlformats.org/officeDocument/2006/relationships/slide" Target="slides/slide5.xml"/><Relationship Id="rId4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98AFD66-8364-4217-A766-CBB1E8D579C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57377C3-E074-4330-8080-8F711789A2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4A4FB2-9296-48BD-A18D-E8EA079072A6}" type="datetimeFigureOut">
              <a:rPr lang="en-US" smtClean="0"/>
              <a:t>12/21/2021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7719C44-042A-4F30-8465-6206F74362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6365E90-223B-4CFC-8D1C-301BCEB2A01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4EB13A-E4F4-465A-88F1-24C9106DD9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4769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0D6A-FB49-A14C-9B03-21B3417100CD}" type="datetimeFigureOut">
              <a:rPr lang="en-US" smtClean="0"/>
              <a:t>12/21/2021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B6C83-B894-2740-9986-97D8BB6F6D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66985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37cd4e4f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37cd4e4f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7846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37cd4e4f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37cd4e4f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Why do we need numpy? Simply put, vectors and matrices are everywhere in data science.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is often in matrices, model parameters are in vectors or matrices, outputs are often in vectors or matrices.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When you work as a data scientist, you have to perform a lot of matrix operations.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 need linear algebra operations multiplication, inverses, etc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 also need to do data wrangling on matrices, including filtering, arithmetic, and applying functions.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 need these operations to be user-friendly, and you also need them to be fast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(by fast, I really mean that working with python lists just isn’t fast enough - for modern applications, we need something faster)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8596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37cd4e4f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37cd4e4f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numpy solution is a class called an numpy array.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exact name is ndarray for n dimensional array.  this is numpy’s representation of a vector or a matrix.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has methods for a lot of linear algebra and other common matrix operations.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it’s very efficient, often an order of magnitude more efficient than lists.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1566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37cd4e4f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37cd4e4f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why is numpy so fast?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Let’s look at a python list and an a numpy array side-by-side.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list is built for flexibility.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Remember that a list is referential. the objects it contains are somewhere else in memory. This lets a list hold any object, and the objects can be of varied types. But there is a cost to this. python needs extra time to follow these references and figure out the types of objects.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array is built for computational speed.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Under the hood, an array puts all of its items next to each other in memory. each item takes the same amount of space.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 can only do this with specialized types, and all items must be the same type.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benefit is speed. For example, you can get to any item you want very quickly by calculating its memory address. A lot of calculations can be highly optimized.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 the other hand, the array is less flexible. you don’t have the same range of methods that a list has.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3110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37cd4e4f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e37cd4e4f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another idea that makes numpy fast and useful is vectorization.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Vectorization is the idea that you perform operations on an array as a whole. you don’t have to write loops that pass through each item individually.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Here’s a simple example. if you want to add 1 to every item in a numpy array, you should nt write down a loop.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Instead, just write the name of the array plus 1. Python understands that this +1 is intended to be element-by-element, it will automatically add 1 to every element.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 can see that this is much more compact than write a loop.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 might wonder, is this just a syntax that hides a loop? In other words, dopes python still implement a loop under the hood?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answer is yes, there will still be looping under the hood. but it will be very optimized. The code will be written in C for speed, and the operations will be split up across different processors.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5295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37cd4e4f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37cd4e4fe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One last concept at the heart of numpy is functional programming.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is a programming philosophy that emphasizes the use of functions to transform data. So it’s different than the object oriented programming we saw earlier.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Actually an advocate for functional programming might argue that objects are a bad thing, because having state hidden in different classes is confusing and can lead you to make errors.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Instead, they might argue that it’s better to keep all the state confined inside tables, and use functions to transform those tables.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 can agree or disagree. but when you program with numpy, you will naturally tend to use a functional style.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Your data will be in an array, then you apply a sequence of functions to it, and you get another array.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It’s important that this sequence is reproducible. You should always get the exact same answer, and there should be no side effects anywhere else in the program.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can help make your code more transparent / more readable and keep you aware of everything you’re doing.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6396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828800"/>
            <a:ext cx="10363200" cy="900546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914400" y="2819400"/>
            <a:ext cx="103632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2895600"/>
            <a:ext cx="10363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93145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9600" y="1293970"/>
            <a:ext cx="109728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7472" indent="-347472">
              <a:buFont typeface="Arial" charset="0"/>
              <a:buChar char="•"/>
              <a:defRPr/>
            </a:lvl1pPr>
            <a:lvl2pPr marL="740664" indent="-347472">
              <a:buFont typeface="Arial" charset="0"/>
              <a:buChar char="•"/>
              <a:defRPr/>
            </a:lvl2pPr>
            <a:lvl3pPr marL="1143000" indent="-342900">
              <a:buFont typeface="Arial" charset="0"/>
              <a:buChar char="•"/>
              <a:defRPr/>
            </a:lvl3pPr>
            <a:lvl4pPr marL="1600200" indent="-342900">
              <a:buFont typeface="Arial" charset="0"/>
              <a:buChar char="•"/>
              <a:defRPr/>
            </a:lvl4pPr>
            <a:lvl5pPr marL="20574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1212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963084" y="4406900"/>
            <a:ext cx="103632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852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 marL="342900" indent="-342900">
              <a:buFont typeface="Arial" charset="0"/>
              <a:buChar char="•"/>
              <a:defRPr sz="3200"/>
            </a:lvl1pPr>
            <a:lvl2pPr marL="742950" indent="-285750">
              <a:buFont typeface="Arial" charset="0"/>
              <a:buChar char="•"/>
              <a:defRPr sz="2800"/>
            </a:lvl2pPr>
            <a:lvl3pPr marL="1143000" indent="-228600">
              <a:buFont typeface="Arial" charset="0"/>
              <a:buChar char="•"/>
              <a:defRPr sz="2400"/>
            </a:lvl3pPr>
            <a:lvl4pPr marL="1600200" indent="-228600">
              <a:buFont typeface="Arial" charset="0"/>
              <a:buChar char="•"/>
              <a:defRPr sz="2000"/>
            </a:lvl4pPr>
            <a:lvl5pPr marL="2057400" indent="-228600">
              <a:buFont typeface="Arial" charset="0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 marL="342900" indent="-342900">
              <a:buFont typeface="Arial" charset="0"/>
              <a:buChar char="•"/>
              <a:defRPr sz="3200"/>
            </a:lvl1pPr>
            <a:lvl2pPr marL="742950" indent="-285750">
              <a:buFont typeface="Arial" charset="0"/>
              <a:buChar char="•"/>
              <a:defRPr sz="2800"/>
            </a:lvl2pPr>
            <a:lvl3pPr marL="1143000" indent="-228600">
              <a:buFont typeface="Arial" charset="0"/>
              <a:buChar char="•"/>
              <a:defRPr sz="2400"/>
            </a:lvl3pPr>
            <a:lvl4pPr marL="1600200" indent="-228600">
              <a:buFont typeface="Arial" charset="0"/>
              <a:buChar char="•"/>
              <a:defRPr sz="2000"/>
            </a:lvl4pPr>
            <a:lvl5pPr marL="2057400" indent="-228600">
              <a:buFont typeface="Arial" charset="0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9600" y="1293970"/>
            <a:ext cx="109728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48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373312"/>
            <a:ext cx="5386917" cy="3951288"/>
          </a:xfrm>
        </p:spPr>
        <p:txBody>
          <a:bodyPr/>
          <a:lstStyle>
            <a:lvl1pPr marL="342900" indent="-342900">
              <a:buFont typeface="Arial" charset="0"/>
              <a:buChar char="•"/>
              <a:defRPr sz="2400"/>
            </a:lvl1pPr>
            <a:lvl2pPr marL="800100" indent="-342900">
              <a:buFont typeface="Arial" charset="0"/>
              <a:buChar char="•"/>
              <a:defRPr sz="2000"/>
            </a:lvl2pPr>
            <a:lvl3pPr marL="1200150" indent="-285750">
              <a:buFont typeface="Arial" charset="0"/>
              <a:buChar char="•"/>
              <a:defRPr sz="1800"/>
            </a:lvl3pPr>
            <a:lvl4pPr marL="1657350" indent="-285750">
              <a:buFont typeface="Arial" charset="0"/>
              <a:buChar char="•"/>
              <a:defRPr sz="1600"/>
            </a:lvl4pPr>
            <a:lvl5pPr marL="2114550" indent="-285750">
              <a:buFont typeface="Arial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73312"/>
            <a:ext cx="5389033" cy="3951288"/>
          </a:xfrm>
        </p:spPr>
        <p:txBody>
          <a:bodyPr/>
          <a:lstStyle>
            <a:lvl1pPr marL="342900" indent="-342900">
              <a:buFont typeface="Arial" charset="0"/>
              <a:buChar char="•"/>
              <a:defRPr sz="2400"/>
            </a:lvl1pPr>
            <a:lvl2pPr marL="800100" indent="-342900">
              <a:buFont typeface="Arial" charset="0"/>
              <a:buChar char="•"/>
              <a:defRPr sz="2000"/>
            </a:lvl2pPr>
            <a:lvl3pPr marL="1200150" indent="-285750">
              <a:buFont typeface="Arial" charset="0"/>
              <a:buChar char="•"/>
              <a:defRPr sz="1800"/>
            </a:lvl3pPr>
            <a:lvl4pPr marL="1657350" indent="-285750">
              <a:buFont typeface="Arial" charset="0"/>
              <a:buChar char="•"/>
              <a:defRPr sz="1600"/>
            </a:lvl4pPr>
            <a:lvl5pPr marL="2114550" indent="-285750">
              <a:buFont typeface="Arial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09600" y="1293970"/>
            <a:ext cx="109728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90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3539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09600" y="1293970"/>
            <a:ext cx="109728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615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7689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96B2E93-5389-CD4A-A747-FD47448D6B3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63084" y="2057401"/>
            <a:ext cx="10363200" cy="1500187"/>
          </a:xfrm>
        </p:spPr>
        <p:txBody>
          <a:bodyPr anchor="b"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Insert Title from Title Slide (no subtitles)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FA8AEC32-E5A3-6A4B-A7F9-C36747C7507F}"/>
              </a:ext>
            </a:extLst>
          </p:cNvPr>
          <p:cNvCxnSpPr/>
          <p:nvPr userDrawn="1"/>
        </p:nvCxnSpPr>
        <p:spPr>
          <a:xfrm>
            <a:off x="963084" y="3557587"/>
            <a:ext cx="103632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03ACD77-5AEB-C74E-B39A-3AECE73712FA}"/>
              </a:ext>
            </a:extLst>
          </p:cNvPr>
          <p:cNvSpPr txBox="1"/>
          <p:nvPr userDrawn="1"/>
        </p:nvSpPr>
        <p:spPr>
          <a:xfrm>
            <a:off x="963084" y="3557587"/>
            <a:ext cx="10363200" cy="76944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400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211407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6779932"/>
            <a:ext cx="12192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89612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charset="0"/>
        <a:buChar char="•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D6A363F-77E3-4A94-9E88-E1D2B791B9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Key NumPy Concepts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D4591C26-4F9F-495B-8B43-AFFFDEB92C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686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37cd4e4fe_0_7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NumPy Motivation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645B6763-B5F3-453C-9A88-4A74E5ECD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Vectors and matrices are central to data science.</a:t>
            </a:r>
          </a:p>
          <a:p>
            <a:pPr lvl="1"/>
            <a:r>
              <a:rPr lang="en-US" dirty="0"/>
              <a:t>Usually in vector/matrix form: input data, parameter values, model outputs</a:t>
            </a:r>
          </a:p>
          <a:p>
            <a:pPr lvl="0"/>
            <a:r>
              <a:rPr lang="en-US" dirty="0"/>
              <a:t>Data science workflows demand fast, user-friendly operations on vectors and matrices.</a:t>
            </a:r>
          </a:p>
          <a:p>
            <a:pPr lvl="1"/>
            <a:r>
              <a:rPr lang="en-US" dirty="0"/>
              <a:t>Linear algebra operations</a:t>
            </a:r>
          </a:p>
          <a:p>
            <a:pPr lvl="1"/>
            <a:r>
              <a:rPr lang="en-US" dirty="0"/>
              <a:t>Filtering, element-wise arithmetic, aggregation, etc.</a:t>
            </a:r>
          </a:p>
        </p:txBody>
      </p:sp>
    </p:spTree>
    <p:extLst>
      <p:ext uri="{BB962C8B-B14F-4D97-AF65-F5344CB8AC3E}">
        <p14:creationId xmlns:p14="http://schemas.microsoft.com/office/powerpoint/2010/main" val="530888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37cd4e4fe_0_13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The NumPy Array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B0D5E509-5A79-4CEF-80AE-0D8229E69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7239000" cy="4525963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dirty="0"/>
              <a:t>Class </a:t>
            </a:r>
            <a:r>
              <a:rPr lang="en-US" dirty="0">
                <a:latin typeface="Courier"/>
                <a:cs typeface="Courier New" panose="02070309020205020404" pitchFamily="49" charset="0"/>
                <a:sym typeface="Courier"/>
              </a:rPr>
              <a:t>ndarray</a:t>
            </a:r>
            <a:r>
              <a:rPr lang="en-US" dirty="0"/>
              <a:t>: represents an array of numerical or Boolean data</a:t>
            </a:r>
          </a:p>
          <a:p>
            <a:r>
              <a:rPr lang="en-US" dirty="0"/>
              <a:t>One- or multi-dimensional</a:t>
            </a:r>
          </a:p>
          <a:p>
            <a:r>
              <a:rPr lang="en-US" dirty="0"/>
              <a:t>Computations are fast</a:t>
            </a:r>
          </a:p>
        </p:txBody>
      </p:sp>
      <p:pic>
        <p:nvPicPr>
          <p:cNvPr id="103" name="Google Shape;103;ge37cd4e4fe_0_13"/>
          <p:cNvPicPr preferRelativeResize="0">
            <a:picLocks noChangeAspect="1"/>
          </p:cNvPicPr>
          <p:nvPr/>
        </p:nvPicPr>
        <p:blipFill rotWithShape="1">
          <a:blip r:embed="rId3"/>
          <a:srcRect l="56701" t="26029" r="6362" b="10947"/>
          <a:stretch/>
        </p:blipFill>
        <p:spPr>
          <a:xfrm>
            <a:off x="8036012" y="1600200"/>
            <a:ext cx="3546388" cy="320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068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37cd4e4fe_0_20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Why Is NumPy Fast?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46C5891-77EE-4D45-A6B6-EA091FDDF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5576175" cy="4525963"/>
          </a:xfrm>
        </p:spPr>
        <p:txBody>
          <a:bodyPr>
            <a:noAutofit/>
          </a:bodyPr>
          <a:lstStyle/>
          <a:p>
            <a:pPr lvl="0"/>
            <a:r>
              <a:rPr lang="en-US" b="1" dirty="0"/>
              <a:t>list: </a:t>
            </a:r>
            <a:r>
              <a:rPr lang="en-US" dirty="0"/>
              <a:t>built for flexibility</a:t>
            </a:r>
          </a:p>
          <a:p>
            <a:pPr lvl="1"/>
            <a:r>
              <a:rPr lang="en-US" dirty="0"/>
              <a:t>Can hold any object</a:t>
            </a:r>
          </a:p>
          <a:p>
            <a:pPr lvl="1"/>
            <a:r>
              <a:rPr lang="en-US" dirty="0"/>
              <a:t>Can hold a mix of types</a:t>
            </a:r>
          </a:p>
          <a:p>
            <a:pPr lvl="1"/>
            <a:r>
              <a:rPr lang="en-US" dirty="0"/>
              <a:t>Wide range of methods</a:t>
            </a:r>
          </a:p>
          <a:p>
            <a:pPr lvl="0"/>
            <a:r>
              <a:rPr lang="en-US" b="1" dirty="0"/>
              <a:t>array:</a:t>
            </a:r>
            <a:r>
              <a:rPr lang="en-US" dirty="0"/>
              <a:t> built for performance</a:t>
            </a:r>
          </a:p>
          <a:p>
            <a:pPr lvl="1"/>
            <a:r>
              <a:rPr lang="en-US" dirty="0"/>
              <a:t>Holds specialized types</a:t>
            </a:r>
          </a:p>
          <a:p>
            <a:pPr lvl="1"/>
            <a:r>
              <a:rPr lang="en-US" dirty="0"/>
              <a:t>All items must have same type</a:t>
            </a:r>
          </a:p>
          <a:p>
            <a:pPr lvl="1"/>
            <a:r>
              <a:rPr lang="en-US" dirty="0"/>
              <a:t>Restricted set of methods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6DC37C5F-61B6-4531-ACE2-8A6306C4E746}"/>
              </a:ext>
            </a:extLst>
          </p:cNvPr>
          <p:cNvGrpSpPr/>
          <p:nvPr/>
        </p:nvGrpSpPr>
        <p:grpSpPr>
          <a:xfrm>
            <a:off x="8045400" y="1600201"/>
            <a:ext cx="3537000" cy="2621100"/>
            <a:chOff x="7595788" y="1600201"/>
            <a:chExt cx="3537000" cy="2621100"/>
          </a:xfrm>
        </p:grpSpPr>
        <p:sp>
          <p:nvSpPr>
            <p:cNvPr id="111" name="Google Shape;111;ge37cd4e4fe_0_20"/>
            <p:cNvSpPr/>
            <p:nvPr/>
          </p:nvSpPr>
          <p:spPr>
            <a:xfrm>
              <a:off x="7595788" y="1600201"/>
              <a:ext cx="3537000" cy="2621100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90000"/>
              </a:schemeClr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 b="1" dirty="0"/>
            </a:p>
          </p:txBody>
        </p:sp>
        <p:sp>
          <p:nvSpPr>
            <p:cNvPr id="112" name="Google Shape;112;ge37cd4e4fe_0_20"/>
            <p:cNvSpPr txBox="1"/>
            <p:nvPr/>
          </p:nvSpPr>
          <p:spPr>
            <a:xfrm>
              <a:off x="10246025" y="2118051"/>
              <a:ext cx="574375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/>
                <a:t>list</a:t>
              </a:r>
              <a:endParaRPr sz="2000" dirty="0"/>
            </a:p>
          </p:txBody>
        </p:sp>
        <p:cxnSp>
          <p:nvCxnSpPr>
            <p:cNvPr id="113" name="Google Shape;113;ge37cd4e4fe_0_20"/>
            <p:cNvCxnSpPr>
              <a:cxnSpLocks/>
              <a:stCxn id="112" idx="1"/>
            </p:cNvCxnSpPr>
            <p:nvPr/>
          </p:nvCxnSpPr>
          <p:spPr>
            <a:xfrm rot="10800000">
              <a:off x="9713525" y="2199351"/>
              <a:ext cx="532500" cy="1650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4" name="Google Shape;114;ge37cd4e4fe_0_20"/>
            <p:cNvSpPr/>
            <p:nvPr/>
          </p:nvSpPr>
          <p:spPr>
            <a:xfrm>
              <a:off x="8565575" y="1718876"/>
              <a:ext cx="1566900" cy="8403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/>
                <a:t>[    ,    ]</a:t>
              </a:r>
              <a:endParaRPr sz="3200" dirty="0"/>
            </a:p>
          </p:txBody>
        </p:sp>
        <p:sp>
          <p:nvSpPr>
            <p:cNvPr id="115" name="Google Shape;115;ge37cd4e4fe_0_20"/>
            <p:cNvSpPr txBox="1"/>
            <p:nvPr/>
          </p:nvSpPr>
          <p:spPr>
            <a:xfrm>
              <a:off x="10335600" y="3728451"/>
              <a:ext cx="724374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/>
                <a:t>float</a:t>
              </a:r>
              <a:endParaRPr sz="2000" dirty="0"/>
            </a:p>
          </p:txBody>
        </p:sp>
        <p:cxnSp>
          <p:nvCxnSpPr>
            <p:cNvPr id="116" name="Google Shape;116;ge37cd4e4fe_0_20"/>
            <p:cNvCxnSpPr>
              <a:cxnSpLocks/>
              <a:stCxn id="115" idx="1"/>
            </p:cNvCxnSpPr>
            <p:nvPr/>
          </p:nvCxnSpPr>
          <p:spPr>
            <a:xfrm rot="10800000">
              <a:off x="9803100" y="3809751"/>
              <a:ext cx="532500" cy="1650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7" name="Google Shape;117;ge37cd4e4fe_0_20"/>
            <p:cNvSpPr/>
            <p:nvPr/>
          </p:nvSpPr>
          <p:spPr>
            <a:xfrm>
              <a:off x="9605487" y="2978151"/>
              <a:ext cx="937800" cy="8403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/>
                <a:t>7.4</a:t>
              </a:r>
              <a:endParaRPr sz="3200" dirty="0"/>
            </a:p>
          </p:txBody>
        </p:sp>
        <p:sp>
          <p:nvSpPr>
            <p:cNvPr id="118" name="Google Shape;118;ge37cd4e4fe_0_20"/>
            <p:cNvSpPr txBox="1"/>
            <p:nvPr/>
          </p:nvSpPr>
          <p:spPr>
            <a:xfrm>
              <a:off x="9088800" y="3728451"/>
              <a:ext cx="478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/>
                <a:t>int</a:t>
              </a:r>
              <a:endParaRPr sz="2000" dirty="0"/>
            </a:p>
          </p:txBody>
        </p:sp>
        <p:cxnSp>
          <p:nvCxnSpPr>
            <p:cNvPr id="119" name="Google Shape;119;ge37cd4e4fe_0_20"/>
            <p:cNvCxnSpPr>
              <a:cxnSpLocks/>
              <a:stCxn id="118" idx="1"/>
            </p:cNvCxnSpPr>
            <p:nvPr/>
          </p:nvCxnSpPr>
          <p:spPr>
            <a:xfrm rot="10800000">
              <a:off x="8556300" y="3809751"/>
              <a:ext cx="532500" cy="1650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0" name="Google Shape;120;ge37cd4e4fe_0_20"/>
            <p:cNvSpPr/>
            <p:nvPr/>
          </p:nvSpPr>
          <p:spPr>
            <a:xfrm>
              <a:off x="8263500" y="3008850"/>
              <a:ext cx="693600" cy="8403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/>
                <a:t>5</a:t>
              </a:r>
              <a:endParaRPr sz="3200" dirty="0"/>
            </a:p>
          </p:txBody>
        </p:sp>
        <p:cxnSp>
          <p:nvCxnSpPr>
            <p:cNvPr id="121" name="Google Shape;121;ge37cd4e4fe_0_20"/>
            <p:cNvCxnSpPr/>
            <p:nvPr/>
          </p:nvCxnSpPr>
          <p:spPr>
            <a:xfrm rot="5400000">
              <a:off x="8429987" y="2284751"/>
              <a:ext cx="908400" cy="478500"/>
            </a:xfrm>
            <a:prstGeom prst="bentConnector3">
              <a:avLst>
                <a:gd name="adj1" fmla="val 62266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oval" w="med" len="med"/>
              <a:tailEnd type="stealth" w="med" len="med"/>
            </a:ln>
          </p:spPr>
        </p:cxnSp>
        <p:cxnSp>
          <p:nvCxnSpPr>
            <p:cNvPr id="122" name="Google Shape;122;ge37cd4e4fe_0_20"/>
            <p:cNvCxnSpPr/>
            <p:nvPr/>
          </p:nvCxnSpPr>
          <p:spPr>
            <a:xfrm rot="16200000" flipH="1">
              <a:off x="9307587" y="2333501"/>
              <a:ext cx="908400" cy="381000"/>
            </a:xfrm>
            <a:prstGeom prst="bentConnector3">
              <a:avLst>
                <a:gd name="adj1" fmla="val 63562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oval" w="med" len="med"/>
              <a:tailEnd type="stealth" w="med" len="med"/>
            </a:ln>
          </p:spPr>
        </p:cxnSp>
      </p:grpSp>
      <p:graphicFrame>
        <p:nvGraphicFramePr>
          <p:cNvPr id="123" name="Google Shape;123;ge37cd4e4fe_0_20"/>
          <p:cNvGraphicFramePr/>
          <p:nvPr>
            <p:extLst>
              <p:ext uri="{D42A27DB-BD31-4B8C-83A1-F6EECF244321}">
                <p14:modId xmlns:p14="http://schemas.microsoft.com/office/powerpoint/2010/main" val="1664033598"/>
              </p:ext>
            </p:extLst>
          </p:nvPr>
        </p:nvGraphicFramePr>
        <p:xfrm>
          <a:off x="6188957" y="4471926"/>
          <a:ext cx="5396625" cy="14020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343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187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99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007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3494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/>
                        <a:t>memory loc.</a:t>
                      </a:r>
                      <a:endParaRPr sz="18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304</a:t>
                      </a:r>
                      <a:endParaRPr sz="1800" dirty="0"/>
                    </a:p>
                  </a:txBody>
                  <a:tcPr marL="0" marR="0" marT="91425" marB="9142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305</a:t>
                      </a:r>
                      <a:endParaRPr sz="1800" dirty="0"/>
                    </a:p>
                  </a:txBody>
                  <a:tcPr marL="0" marR="0" marT="91425" marB="9142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306</a:t>
                      </a:r>
                      <a:endParaRPr sz="1800" dirty="0"/>
                    </a:p>
                  </a:txBody>
                  <a:tcPr marL="0" marR="0" marT="91425" marB="9142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/>
                        <a:t>...</a:t>
                      </a:r>
                      <a:endParaRPr sz="1800" b="1" dirty="0"/>
                    </a:p>
                  </a:txBody>
                  <a:tcPr marL="91425" marR="91425" marT="91425" marB="9142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24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/>
                        <a:t>data</a:t>
                      </a:r>
                      <a:endParaRPr sz="1800" b="1" dirty="0"/>
                    </a:p>
                  </a:txBody>
                  <a:tcPr marL="91425" marR="91425" marT="91425" marB="914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00101101</a:t>
                      </a:r>
                      <a:endParaRPr sz="1800" dirty="0"/>
                    </a:p>
                  </a:txBody>
                  <a:tcPr marL="0" marR="0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00111001</a:t>
                      </a:r>
                      <a:endParaRPr sz="1800" dirty="0"/>
                    </a:p>
                  </a:txBody>
                  <a:tcPr marL="0" marR="0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01111101</a:t>
                      </a:r>
                      <a:endParaRPr sz="1800" dirty="0"/>
                    </a:p>
                  </a:txBody>
                  <a:tcPr marL="0" marR="0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/>
                        <a:t>...</a:t>
                      </a:r>
                      <a:endParaRPr sz="1800" b="1"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24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/>
                        <a:t>index</a:t>
                      </a:r>
                      <a:endParaRPr sz="18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0</a:t>
                      </a:r>
                      <a:endParaRPr sz="1800" dirty="0"/>
                    </a:p>
                  </a:txBody>
                  <a:tcPr marL="0" marR="0" marT="91425" marB="9142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1</a:t>
                      </a:r>
                      <a:endParaRPr sz="1800" dirty="0"/>
                    </a:p>
                  </a:txBody>
                  <a:tcPr marL="0" marR="0" marT="91425" marB="9142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2</a:t>
                      </a:r>
                      <a:endParaRPr sz="1800" dirty="0"/>
                    </a:p>
                  </a:txBody>
                  <a:tcPr marL="0" marR="0" marT="91425" marB="9142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/>
                        <a:t>...</a:t>
                      </a:r>
                      <a:endParaRPr sz="1800" b="1" dirty="0"/>
                    </a:p>
                  </a:txBody>
                  <a:tcPr marL="91425" marR="91425" marT="91425" marB="9142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274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37cd4e4fe_0_26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Vectorized Operations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E6946276-CBB4-4296-AFAA-BB55BE73E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Vectorization: performing an operation on an entire array without explicit loops</a:t>
            </a:r>
          </a:p>
          <a:p>
            <a:pPr lvl="0"/>
            <a:r>
              <a:rPr lang="en-US" dirty="0"/>
              <a:t>Example: to add 1 to each item in an array</a:t>
            </a:r>
          </a:p>
          <a:p>
            <a:pPr lvl="1"/>
            <a:r>
              <a:rPr lang="en-US" dirty="0">
                <a:latin typeface="Courier"/>
                <a:cs typeface="Courier New" panose="02070309020205020404" pitchFamily="49" charset="0"/>
                <a:sym typeface="Courier"/>
              </a:rPr>
              <a:t>data_array + 1</a:t>
            </a:r>
            <a:endParaRPr lang="en-US" dirty="0">
              <a:cs typeface="Courier New" panose="02070309020205020404" pitchFamily="49" charset="0"/>
              <a:sym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743061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37cd4e4fe_0_32"/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Functional Programming</a:t>
            </a:r>
          </a:p>
        </p:txBody>
      </p:sp>
      <p:graphicFrame>
        <p:nvGraphicFramePr>
          <p:cNvPr id="137" name="Google Shape;137;ge37cd4e4fe_0_32"/>
          <p:cNvGraphicFramePr/>
          <p:nvPr>
            <p:extLst>
              <p:ext uri="{D42A27DB-BD31-4B8C-83A1-F6EECF244321}">
                <p14:modId xmlns:p14="http://schemas.microsoft.com/office/powerpoint/2010/main" val="919820413"/>
              </p:ext>
            </p:extLst>
          </p:nvPr>
        </p:nvGraphicFramePr>
        <p:xfrm>
          <a:off x="1951988" y="1638650"/>
          <a:ext cx="707200" cy="24382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0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79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dirty="0"/>
                        <a:t>1.3</a:t>
                      </a:r>
                      <a:endParaRPr sz="2800"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9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dirty="0"/>
                        <a:t>4.5</a:t>
                      </a:r>
                      <a:endParaRPr sz="2800"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9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dirty="0"/>
                        <a:t>2.3</a:t>
                      </a:r>
                      <a:endParaRPr sz="2800"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79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dirty="0"/>
                        <a:t>5.8</a:t>
                      </a:r>
                      <a:endParaRPr sz="2800"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38" name="Google Shape;138;ge37cd4e4fe_0_32"/>
          <p:cNvSpPr/>
          <p:nvPr/>
        </p:nvSpPr>
        <p:spPr>
          <a:xfrm>
            <a:off x="4445013" y="2368900"/>
            <a:ext cx="3420900" cy="97020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+ 1</a:t>
            </a:r>
            <a:endParaRPr sz="3200" dirty="0"/>
          </a:p>
        </p:txBody>
      </p:sp>
      <p:sp>
        <p:nvSpPr>
          <p:cNvPr id="139" name="Google Shape;139;ge37cd4e4fe_0_32"/>
          <p:cNvSpPr/>
          <p:nvPr/>
        </p:nvSpPr>
        <p:spPr>
          <a:xfrm>
            <a:off x="4445013" y="3859450"/>
            <a:ext cx="3420900" cy="97020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normalize</a:t>
            </a:r>
            <a:endParaRPr sz="3200" dirty="0"/>
          </a:p>
        </p:txBody>
      </p:sp>
      <p:sp>
        <p:nvSpPr>
          <p:cNvPr id="140" name="Google Shape;140;ge37cd4e4fe_0_32"/>
          <p:cNvSpPr/>
          <p:nvPr/>
        </p:nvSpPr>
        <p:spPr>
          <a:xfrm>
            <a:off x="4445013" y="5354400"/>
            <a:ext cx="3420900" cy="97020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max</a:t>
            </a:r>
            <a:endParaRPr sz="3200" dirty="0"/>
          </a:p>
        </p:txBody>
      </p:sp>
      <p:cxnSp>
        <p:nvCxnSpPr>
          <p:cNvPr id="141" name="Google Shape;141;ge37cd4e4fe_0_32"/>
          <p:cNvCxnSpPr>
            <a:cxnSpLocks/>
          </p:cNvCxnSpPr>
          <p:nvPr/>
        </p:nvCxnSpPr>
        <p:spPr>
          <a:xfrm rot="10800000" flipH="1">
            <a:off x="2657913" y="2858200"/>
            <a:ext cx="1787100" cy="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2" name="Google Shape;142;ge37cd4e4fe_0_32"/>
          <p:cNvCxnSpPr>
            <a:stCxn id="138" idx="2"/>
            <a:endCxn id="139" idx="0"/>
          </p:cNvCxnSpPr>
          <p:nvPr/>
        </p:nvCxnSpPr>
        <p:spPr>
          <a:xfrm>
            <a:off x="6155463" y="3339100"/>
            <a:ext cx="0" cy="52035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3" name="Google Shape;143;ge37cd4e4fe_0_32"/>
          <p:cNvCxnSpPr>
            <a:stCxn id="139" idx="2"/>
            <a:endCxn id="140" idx="0"/>
          </p:cNvCxnSpPr>
          <p:nvPr/>
        </p:nvCxnSpPr>
        <p:spPr>
          <a:xfrm>
            <a:off x="6155463" y="4829650"/>
            <a:ext cx="0" cy="52470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144" name="Google Shape;144;ge37cd4e4fe_0_32"/>
          <p:cNvGraphicFramePr/>
          <p:nvPr>
            <p:extLst>
              <p:ext uri="{D42A27DB-BD31-4B8C-83A1-F6EECF244321}">
                <p14:modId xmlns:p14="http://schemas.microsoft.com/office/powerpoint/2010/main" val="200105699"/>
              </p:ext>
            </p:extLst>
          </p:nvPr>
        </p:nvGraphicFramePr>
        <p:xfrm>
          <a:off x="9551863" y="5549950"/>
          <a:ext cx="707200" cy="60957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0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79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dirty="0"/>
                        <a:t>1.5</a:t>
                      </a:r>
                      <a:endParaRPr sz="2800"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145" name="Google Shape;145;ge37cd4e4fe_0_32"/>
          <p:cNvCxnSpPr>
            <a:cxnSpLocks/>
          </p:cNvCxnSpPr>
          <p:nvPr/>
        </p:nvCxnSpPr>
        <p:spPr>
          <a:xfrm rot="10800000" flipH="1">
            <a:off x="7865913" y="5855035"/>
            <a:ext cx="1666500" cy="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166220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83E815DD-D95B-224F-A06C-705F6E1B92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NumPy Concepts</a:t>
            </a:r>
          </a:p>
        </p:txBody>
      </p:sp>
    </p:spTree>
    <p:extLst>
      <p:ext uri="{BB962C8B-B14F-4D97-AF65-F5344CB8AC3E}">
        <p14:creationId xmlns:p14="http://schemas.microsoft.com/office/powerpoint/2010/main" val="28453925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1"/>
  <p:tag name="MMPROD_UIDATA" val="&lt;database version=&quot;11.0&quot;&gt;&lt;object type=&quot;1&quot; unique_id=&quot;10001&quot;&gt;&lt;object type=&quot;2&quot; unique_id=&quot;10055&quot;&gt;&lt;object type=&quot;3&quot; unique_id=&quot;10056&quot;&gt;&lt;property id=&quot;20148&quot; value=&quot;5&quot;/&gt;&lt;property id=&quot;20300&quot; value=&quot;Slide 1 - &amp;quot;Insert Title Here&amp;quot;&quot;/&gt;&lt;property id=&quot;20307&quot; value=&quot;269&quot;/&gt;&lt;/object&gt;&lt;object type=&quot;3&quot; unique_id=&quot;10057&quot;&gt;&lt;property id=&quot;20148&quot; value=&quot;5&quot;/&gt;&lt;property id=&quot;20300&quot; value=&quot;Slide 2 - &amp;quot;Header&amp;quot;&quot;/&gt;&lt;property id=&quot;20307&quot; value=&quot;266&quot;/&gt;&lt;/object&gt;&lt;object type=&quot;3&quot; unique_id=&quot;10058&quot;&gt;&lt;property id=&quot;20148&quot; value=&quot;5&quot;/&gt;&lt;property id=&quot;20300&quot; value=&quot;Slide 7&quot;/&gt;&lt;property id=&quot;20307&quot; value=&quot;267&quot;/&gt;&lt;/object&gt;&lt;object type=&quot;3&quot; unique_id=&quot;48163&quot;&gt;&lt;property id=&quot;20148&quot; value=&quot;5&quot;/&gt;&lt;property id=&quot;20300&quot; value=&quot;Slide 3&quot;/&gt;&lt;property id=&quot;20307&quot; value=&quot;270&quot;/&gt;&lt;/object&gt;&lt;object type=&quot;3&quot; unique_id=&quot;48164&quot;&gt;&lt;property id=&quot;20148&quot; value=&quot;5&quot;/&gt;&lt;property id=&quot;20300&quot; value=&quot;Slide 4&quot;/&gt;&lt;property id=&quot;20307&quot; value=&quot;271&quot;/&gt;&lt;/object&gt;&lt;object type=&quot;3&quot; unique_id=&quot;48165&quot;&gt;&lt;property id=&quot;20148&quot; value=&quot;5&quot;/&gt;&lt;property id=&quot;20300&quot; value=&quot;Slide 5&quot;/&gt;&lt;property id=&quot;20307&quot; value=&quot;272&quot;/&gt;&lt;/object&gt;&lt;object type=&quot;3&quot; unique_id=&quot;48166&quot;&gt;&lt;property id=&quot;20148&quot; value=&quot;5&quot;/&gt;&lt;property id=&quot;20300&quot; value=&quot;Slide 6&quot;/&gt;&lt;property id=&quot;20307&quot; value=&quot;273&quot;/&gt;&lt;/object&gt;&lt;/object&gt;&lt;object type=&quot;8&quot; unique_id=&quot;10063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1_Office Theme">
  <a:themeElements>
    <a:clrScheme name="UC Berkeley 1">
      <a:dk1>
        <a:srgbClr val="000000"/>
      </a:dk1>
      <a:lt1>
        <a:srgbClr val="FFFFFF"/>
      </a:lt1>
      <a:dk2>
        <a:srgbClr val="46535E"/>
      </a:dk2>
      <a:lt2>
        <a:srgbClr val="EEEEEE"/>
      </a:lt2>
      <a:accent1>
        <a:srgbClr val="3B7EA1"/>
      </a:accent1>
      <a:accent2>
        <a:srgbClr val="FDB515"/>
      </a:accent2>
      <a:accent3>
        <a:srgbClr val="003262"/>
      </a:accent3>
      <a:accent4>
        <a:srgbClr val="B9D3B6"/>
      </a:accent4>
      <a:accent5>
        <a:srgbClr val="DDD5C7"/>
      </a:accent5>
      <a:accent6>
        <a:srgbClr val="584F29"/>
      </a:accent6>
      <a:hlink>
        <a:srgbClr val="0000FF"/>
      </a:hlink>
      <a:folHlink>
        <a:srgbClr val="0000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1692</TotalTime>
  <Words>943</Words>
  <Application>Microsoft Office PowerPoint</Application>
  <PresentationFormat>Widescreen</PresentationFormat>
  <Paragraphs>99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Courier</vt:lpstr>
      <vt:lpstr>Courier New</vt:lpstr>
      <vt:lpstr>1_Office Theme</vt:lpstr>
      <vt:lpstr>Key NumPy Concepts</vt:lpstr>
      <vt:lpstr>NumPy Motivation</vt:lpstr>
      <vt:lpstr>The NumPy Array</vt:lpstr>
      <vt:lpstr>Why Is NumPy Fast?</vt:lpstr>
      <vt:lpstr>Vectorized Operations</vt:lpstr>
      <vt:lpstr>Functional Programming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of California, Berkeley</dc:title>
  <dc:creator>Administrator</dc:creator>
  <cp:lastModifiedBy>Rob</cp:lastModifiedBy>
  <cp:revision>142</cp:revision>
  <dcterms:created xsi:type="dcterms:W3CDTF">2016-03-21T14:12:59Z</dcterms:created>
  <dcterms:modified xsi:type="dcterms:W3CDTF">2021-12-22T04:32:21Z</dcterms:modified>
</cp:coreProperties>
</file>