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handoutMasterIdLst>
    <p:handoutMasterId r:id="rId6"/>
  </p:handoutMasterIdLst>
  <p:sldIdLst>
    <p:sldId id="279" r:id="rId2"/>
    <p:sldId id="276" r:id="rId3"/>
    <p:sldId id="278" r:id="rId4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56" autoAdjust="0"/>
    <p:restoredTop sz="94274" autoAdjust="0"/>
  </p:normalViewPr>
  <p:slideViewPr>
    <p:cSldViewPr>
      <p:cViewPr varScale="1">
        <p:scale>
          <a:sx n="73" d="100"/>
          <a:sy n="73" d="100"/>
        </p:scale>
        <p:origin x="96" y="6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98AFD66-8364-4217-A766-CBB1E8D579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57377C3-E074-4330-8080-8F711789A2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A4FB2-9296-48BD-A18D-E8EA079072A6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7719C44-042A-4F30-8465-6206F7436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6365E90-223B-4CFC-8D1C-301BCEB2A0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EB13A-E4F4-465A-88F1-24C9106DD9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476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37cd4e4fe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37cd4e4fe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 is called a design matrix.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5554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828800"/>
            <a:ext cx="103632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14400" y="2819400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2895600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9314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7472" indent="-347472">
              <a:buFont typeface="Arial" charset="0"/>
              <a:buChar char="•"/>
              <a:defRPr/>
            </a:lvl1pPr>
            <a:lvl2pPr marL="740664" indent="-347472">
              <a:buFont typeface="Arial" charset="0"/>
              <a:buChar char="•"/>
              <a:defRPr/>
            </a:lvl2pPr>
            <a:lvl3pPr marL="1143000" indent="-342900">
              <a:buFont typeface="Arial" charset="0"/>
              <a:buChar char="•"/>
              <a:defRPr/>
            </a:lvl3pPr>
            <a:lvl4pPr marL="1600200" indent="-342900">
              <a:buFont typeface="Arial" charset="0"/>
              <a:buChar char="•"/>
              <a:defRPr/>
            </a:lvl4pPr>
            <a:lvl5pPr marL="20574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121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63084" y="4406900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85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3200"/>
            </a:lvl1pPr>
            <a:lvl2pPr marL="742950" indent="-285750">
              <a:buFont typeface="Arial" charset="0"/>
              <a:buChar char="•"/>
              <a:defRPr sz="2800"/>
            </a:lvl2pPr>
            <a:lvl3pPr marL="1143000" indent="-228600">
              <a:buFont typeface="Arial" charset="0"/>
              <a:buChar char="•"/>
              <a:defRPr sz="2400"/>
            </a:lvl3pPr>
            <a:lvl4pPr marL="1600200" indent="-228600">
              <a:buFont typeface="Arial" charset="0"/>
              <a:buChar char="•"/>
              <a:defRPr sz="2000"/>
            </a:lvl4pPr>
            <a:lvl5pPr marL="2057400" indent="-228600">
              <a:buFont typeface="Arial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3200"/>
            </a:lvl1pPr>
            <a:lvl2pPr marL="742950" indent="-285750">
              <a:buFont typeface="Arial" charset="0"/>
              <a:buChar char="•"/>
              <a:defRPr sz="2800"/>
            </a:lvl2pPr>
            <a:lvl3pPr marL="1143000" indent="-228600">
              <a:buFont typeface="Arial" charset="0"/>
              <a:buChar char="•"/>
              <a:defRPr sz="2400"/>
            </a:lvl3pPr>
            <a:lvl4pPr marL="1600200" indent="-228600">
              <a:buFont typeface="Arial" charset="0"/>
              <a:buChar char="•"/>
              <a:defRPr sz="2000"/>
            </a:lvl4pPr>
            <a:lvl5pPr marL="2057400" indent="-228600">
              <a:buFont typeface="Arial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4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73312"/>
            <a:ext cx="5386917" cy="3951288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2400"/>
            </a:lvl1pPr>
            <a:lvl2pPr marL="800100" indent="-342900">
              <a:buFont typeface="Arial" charset="0"/>
              <a:buChar char="•"/>
              <a:defRPr sz="2000"/>
            </a:lvl2pPr>
            <a:lvl3pPr marL="1200150" indent="-285750">
              <a:buFont typeface="Arial" charset="0"/>
              <a:buChar char="•"/>
              <a:defRPr sz="1800"/>
            </a:lvl3pPr>
            <a:lvl4pPr marL="1657350" indent="-285750">
              <a:buFont typeface="Arial" charset="0"/>
              <a:buChar char="•"/>
              <a:defRPr sz="1600"/>
            </a:lvl4pPr>
            <a:lvl5pPr marL="2114550" indent="-285750">
              <a:buFont typeface="Arial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73312"/>
            <a:ext cx="5389033" cy="3951288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2400"/>
            </a:lvl1pPr>
            <a:lvl2pPr marL="800100" indent="-342900">
              <a:buFont typeface="Arial" charset="0"/>
              <a:buChar char="•"/>
              <a:defRPr sz="2000"/>
            </a:lvl2pPr>
            <a:lvl3pPr marL="1200150" indent="-285750">
              <a:buFont typeface="Arial" charset="0"/>
              <a:buChar char="•"/>
              <a:defRPr sz="1800"/>
            </a:lvl3pPr>
            <a:lvl4pPr marL="1657350" indent="-285750">
              <a:buFont typeface="Arial" charset="0"/>
              <a:buChar char="•"/>
              <a:defRPr sz="1600"/>
            </a:lvl4pPr>
            <a:lvl5pPr marL="2114550" indent="-285750">
              <a:buFont typeface="Arial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353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1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68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6B2E93-5389-CD4A-A747-FD47448D6B3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3084" y="2057401"/>
            <a:ext cx="10363200" cy="1500187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Insert Title from Title Slide (no subtitles)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FA8AEC32-E5A3-6A4B-A7F9-C36747C7507F}"/>
              </a:ext>
            </a:extLst>
          </p:cNvPr>
          <p:cNvCxnSpPr/>
          <p:nvPr userDrawn="1"/>
        </p:nvCxnSpPr>
        <p:spPr>
          <a:xfrm>
            <a:off x="963084" y="3557587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3ACD77-5AEB-C74E-B39A-3AECE73712FA}"/>
              </a:ext>
            </a:extLst>
          </p:cNvPr>
          <p:cNvSpPr txBox="1"/>
          <p:nvPr userDrawn="1"/>
        </p:nvSpPr>
        <p:spPr>
          <a:xfrm>
            <a:off x="963084" y="3557587"/>
            <a:ext cx="10363200" cy="7694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4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21140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779932"/>
            <a:ext cx="12192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8961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91DD6D-D88D-7346-8CED-7F257EE9E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Linear Model in Matrix 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1574D3E-34FF-4A4A-AEB8-CEB81D77D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8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37cd4e4fe_0_111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A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1ED7212F-27E3-46B6-9027-3BDC903CC9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represents mg of caffeine for subject </a:t>
                </a:r>
                <a:r>
                  <a:rPr lang="en-US" dirty="0" err="1"/>
                  <a:t>i</a:t>
                </a:r>
                <a:r>
                  <a:rPr lang="en-US" dirty="0"/>
                  <a:t>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represents hours of sleep for subject </a:t>
                </a:r>
                <a:r>
                  <a:rPr lang="en-US" dirty="0" err="1"/>
                  <a:t>i</a:t>
                </a:r>
                <a:r>
                  <a:rPr lang="en-US" dirty="0"/>
                  <a:t>.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represents a predicted score for subject </a:t>
                </a:r>
                <a:r>
                  <a:rPr lang="en-US" dirty="0" err="1"/>
                  <a:t>i</a:t>
                </a:r>
                <a:r>
                  <a:rPr lang="en-US" dirty="0"/>
                  <a:t>.</a:t>
                </a:r>
              </a:p>
              <a:p>
                <a:pPr marL="80010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80010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ED7212F-27E3-46B6-9027-3BDC903CC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60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FA545E70-0150-5846-B813-79341329E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2057401"/>
            <a:ext cx="10363200" cy="1500187"/>
          </a:xfrm>
        </p:spPr>
        <p:txBody>
          <a:bodyPr/>
          <a:lstStyle/>
          <a:p>
            <a:r>
              <a:rPr lang="en-US" dirty="0"/>
              <a:t>A Linear Model in Matrix Form</a:t>
            </a:r>
          </a:p>
        </p:txBody>
      </p:sp>
    </p:spTree>
    <p:extLst>
      <p:ext uri="{BB962C8B-B14F-4D97-AF65-F5344CB8AC3E}">
        <p14:creationId xmlns:p14="http://schemas.microsoft.com/office/powerpoint/2010/main" val="3176778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55&quot;&gt;&lt;object type=&quot;3&quot; unique_id=&quot;10056&quot;&gt;&lt;property id=&quot;20148&quot; value=&quot;5&quot;/&gt;&lt;property id=&quot;20300&quot; value=&quot;Slide 1 - &amp;quot;Insert Title Here&amp;quot;&quot;/&gt;&lt;property id=&quot;20307&quot; value=&quot;269&quot;/&gt;&lt;/object&gt;&lt;object type=&quot;3&quot; unique_id=&quot;10057&quot;&gt;&lt;property id=&quot;20148&quot; value=&quot;5&quot;/&gt;&lt;property id=&quot;20300&quot; value=&quot;Slide 2 - &amp;quot;Header&amp;quot;&quot;/&gt;&lt;property id=&quot;20307&quot; value=&quot;266&quot;/&gt;&lt;/object&gt;&lt;object type=&quot;3&quot; unique_id=&quot;10058&quot;&gt;&lt;property id=&quot;20148&quot; value=&quot;5&quot;/&gt;&lt;property id=&quot;20300&quot; value=&quot;Slide 7&quot;/&gt;&lt;property id=&quot;20307&quot; value=&quot;267&quot;/&gt;&lt;/object&gt;&lt;object type=&quot;3&quot; unique_id=&quot;48163&quot;&gt;&lt;property id=&quot;20148&quot; value=&quot;5&quot;/&gt;&lt;property id=&quot;20300&quot; value=&quot;Slide 3&quot;/&gt;&lt;property id=&quot;20307&quot; value=&quot;270&quot;/&gt;&lt;/object&gt;&lt;object type=&quot;3&quot; unique_id=&quot;48164&quot;&gt;&lt;property id=&quot;20148&quot; value=&quot;5&quot;/&gt;&lt;property id=&quot;20300&quot; value=&quot;Slide 4&quot;/&gt;&lt;property id=&quot;20307&quot; value=&quot;271&quot;/&gt;&lt;/object&gt;&lt;object type=&quot;3&quot; unique_id=&quot;48165&quot;&gt;&lt;property id=&quot;20148&quot; value=&quot;5&quot;/&gt;&lt;property id=&quot;20300&quot; value=&quot;Slide 5&quot;/&gt;&lt;property id=&quot;20307&quot; value=&quot;272&quot;/&gt;&lt;/object&gt;&lt;object type=&quot;3&quot; unique_id=&quot;48166&quot;&gt;&lt;property id=&quot;20148&quot; value=&quot;5&quot;/&gt;&lt;property id=&quot;20300&quot; value=&quot;Slide 6&quot;/&gt;&lt;property id=&quot;20307&quot; value=&quot;273&quot;/&gt;&lt;/object&gt;&lt;/object&gt;&lt;object type=&quot;8&quot; unique_id=&quot;1006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Office Theme">
  <a:themeElements>
    <a:clrScheme name="UC Berkeley 1">
      <a:dk1>
        <a:srgbClr val="000000"/>
      </a:dk1>
      <a:lt1>
        <a:srgbClr val="FFFFFF"/>
      </a:lt1>
      <a:dk2>
        <a:srgbClr val="46535E"/>
      </a:dk2>
      <a:lt2>
        <a:srgbClr val="EEEEEE"/>
      </a:lt2>
      <a:accent1>
        <a:srgbClr val="3B7EA1"/>
      </a:accent1>
      <a:accent2>
        <a:srgbClr val="FDB515"/>
      </a:accent2>
      <a:accent3>
        <a:srgbClr val="003262"/>
      </a:accent3>
      <a:accent4>
        <a:srgbClr val="B9D3B6"/>
      </a:accent4>
      <a:accent5>
        <a:srgbClr val="DDD5C7"/>
      </a:accent5>
      <a:accent6>
        <a:srgbClr val="584F29"/>
      </a:accent6>
      <a:hlink>
        <a:srgbClr val="0000FF"/>
      </a:hlink>
      <a:folHlink>
        <a:srgbClr val="0000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1692</TotalTime>
  <Words>22</Words>
  <Application>Microsoft Office PowerPoint</Application>
  <PresentationFormat>Widescreen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1_Office Theme</vt:lpstr>
      <vt:lpstr>A Linear Model in Matrix Form</vt:lpstr>
      <vt:lpstr>A Linear Model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California, Berkeley</dc:title>
  <dc:creator>Administrator</dc:creator>
  <cp:lastModifiedBy>Rob</cp:lastModifiedBy>
  <cp:revision>142</cp:revision>
  <dcterms:created xsi:type="dcterms:W3CDTF">2016-03-21T14:12:59Z</dcterms:created>
  <dcterms:modified xsi:type="dcterms:W3CDTF">2021-12-22T04:41:41Z</dcterms:modified>
</cp:coreProperties>
</file>