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Old Standard TT" panose="020B0604020202020204"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34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781106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221653590_Grocery_shopping_recommendations_based_on_basket-sensitiv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ieeexplore.ieee.org/document/6630420" TargetMode="External"/><Relationship Id="rId4" Type="http://schemas.openxmlformats.org/officeDocument/2006/relationships/hyperlink" Target="https://sci-hub.se/https:/ieeexplore.ieee.org/document/8646645"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2020-2021</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This project will make ordering groceries easy especially during pandemic times and also will help for elders who cannot step out frequently.</a:t>
            </a:r>
          </a:p>
          <a:p>
            <a:pPr lvl="0"/>
            <a:r>
              <a:rPr lang="en-IN" dirty="0"/>
              <a:t>This project will also make sure you do not compromise on the brand you prefer.</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dirty="0"/>
              <a:t>This project will be a web application-based project. It will have a search engine-based feature in which if you search for a particular product, you will get the options of that product available in different stores around your locality. A recommendation system will be introduced, which will recommend the customers about other better quality products, healthier or cheaper.</a:t>
            </a:r>
            <a:endParaRPr lang="en-IN" dirty="0"/>
          </a:p>
          <a:p>
            <a:pPr marL="114300" lvl="0" indent="0" algn="l" rtl="0">
              <a:spcBef>
                <a:spcPts val="0"/>
              </a:spcBef>
              <a:spcAft>
                <a:spcPts val="0"/>
              </a:spcAft>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563007" y="1171279"/>
            <a:ext cx="1507183" cy="36529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Class Diagram</a:t>
            </a:r>
            <a:endParaRPr b="1" dirty="0">
              <a:latin typeface="Times New Roman"/>
              <a:ea typeface="Times New Roman"/>
              <a:cs typeface="Times New Roman"/>
              <a:sym typeface="Times New Roman"/>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4541" y="1109892"/>
            <a:ext cx="5728860" cy="38152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Module-1 (FRONT END)</a:t>
            </a:r>
            <a:endParaRPr b="1" dirty="0">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u="sng" dirty="0"/>
              <a:t>Module 1 – Front End</a:t>
            </a:r>
            <a:endParaRPr lang="en-IN" dirty="0"/>
          </a:p>
          <a:p>
            <a:r>
              <a:rPr lang="en-US" dirty="0"/>
              <a:t>This module contains all the visual representation of the website. MS Visual Studio will be used to build it. </a:t>
            </a:r>
          </a:p>
          <a:p>
            <a:r>
              <a:rPr lang="en-US" dirty="0"/>
              <a:t>Front End will be developed by using technologies like HTML, CSS, 	</a:t>
            </a:r>
            <a:r>
              <a:rPr lang="en-US" dirty="0" err="1"/>
              <a:t>Jquery</a:t>
            </a:r>
            <a:r>
              <a:rPr lang="en-US" dirty="0"/>
              <a:t> and JavaScript.</a:t>
            </a:r>
          </a:p>
          <a:p>
            <a:r>
              <a:rPr lang="en-US" dirty="0"/>
              <a:t>Front End will be linked with the database and recommendation system.</a:t>
            </a:r>
            <a:endParaRPr lang="en-IN" dirty="0"/>
          </a:p>
          <a:p>
            <a:pPr marL="0" lvl="0" indent="0" algn="l" rtl="0">
              <a:spcBef>
                <a:spcPts val="0"/>
              </a:spcBef>
              <a:spcAft>
                <a:spcPts val="1600"/>
              </a:spcAft>
              <a:buNone/>
            </a:pPr>
            <a:endParaRPr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 (Recommendation System)</a:t>
            </a:r>
            <a:endParaRPr b="1" dirty="0">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u="sng" dirty="0"/>
              <a:t>Module 2 – Recommendation System</a:t>
            </a:r>
            <a:endParaRPr lang="en-IN" dirty="0"/>
          </a:p>
          <a:p>
            <a:r>
              <a:rPr lang="en-US" dirty="0"/>
              <a:t>This module will uphold the recommendations given to the user based on his purchases and interests. Accordingly, the products will be shown.</a:t>
            </a:r>
          </a:p>
          <a:p>
            <a:r>
              <a:rPr lang="en-US" dirty="0"/>
              <a:t>We plan to implement recommendation system by using  various models and compare the accuracy.</a:t>
            </a:r>
          </a:p>
          <a:p>
            <a:r>
              <a:rPr lang="en-US" dirty="0"/>
              <a:t>The model with highest accuracy will be implemented.</a:t>
            </a:r>
            <a:endParaRPr lang="en-IN" dirty="0"/>
          </a:p>
          <a:p>
            <a:pPr marL="0" lvl="0" indent="0" algn="l" rtl="0">
              <a:spcBef>
                <a:spcPts val="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 (Back end)</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u="sng" dirty="0"/>
              <a:t>Module 3 – Database System</a:t>
            </a:r>
            <a:endParaRPr lang="en-IN" dirty="0"/>
          </a:p>
          <a:p>
            <a:r>
              <a:rPr lang="en-US" dirty="0"/>
              <a:t>This module will have the all the information which is entered by the user while interacting with the website.</a:t>
            </a:r>
          </a:p>
          <a:p>
            <a:r>
              <a:rPr lang="en-US" dirty="0"/>
              <a:t>It will also store the user’s account information. </a:t>
            </a:r>
          </a:p>
          <a:p>
            <a:r>
              <a:rPr lang="en-US" dirty="0"/>
              <a:t>The database system will hold all the product details and quantity which will be updated based on the users purchase.</a:t>
            </a:r>
          </a:p>
          <a:p>
            <a:pPr marL="114300" indent="0">
              <a:buNone/>
            </a:pPr>
            <a:endParaRPr lang="en-IN" dirty="0"/>
          </a:p>
          <a:p>
            <a:pPr marL="0" lvl="0" indent="0" algn="l" rtl="0">
              <a:spcBef>
                <a:spcPts val="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142327"/>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References</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744131"/>
            <a:ext cx="8520600" cy="4048585"/>
          </a:xfrm>
          <a:prstGeom prst="rect">
            <a:avLst/>
          </a:prstGeom>
        </p:spPr>
        <p:txBody>
          <a:bodyPr spcFirstLastPara="1" wrap="square" lIns="91425" tIns="91425" rIns="91425" bIns="91425" anchor="t" anchorCtr="0">
            <a:noAutofit/>
          </a:bodyPr>
          <a:lstStyle/>
          <a:p>
            <a:pPr marL="114300" indent="0">
              <a:buNone/>
            </a:pPr>
            <a:r>
              <a:rPr lang="en-IN" b="1" dirty="0"/>
              <a:t>1. </a:t>
            </a:r>
            <a:r>
              <a:rPr lang="en-IN" b="1" i="1" dirty="0"/>
              <a:t>https://scihub.wikicn.top/10.1109/HICSS.2016.450</a:t>
            </a:r>
            <a:endParaRPr lang="en-IN" dirty="0"/>
          </a:p>
          <a:p>
            <a:pPr marL="114300" indent="0">
              <a:buNone/>
            </a:pPr>
            <a:r>
              <a:rPr lang="en-US" b="1" i="1" dirty="0"/>
              <a:t>Why Consumers Go to Online Grocery: Comparing Vegetables with Grains</a:t>
            </a:r>
            <a:r>
              <a:rPr lang="en" dirty="0"/>
              <a:t>    </a:t>
            </a:r>
          </a:p>
          <a:p>
            <a:pPr marL="114300" indent="0">
              <a:buNone/>
            </a:pPr>
            <a:endParaRPr lang="en" dirty="0"/>
          </a:p>
          <a:p>
            <a:pPr marL="114300" indent="0">
              <a:buNone/>
            </a:pPr>
            <a:r>
              <a:rPr lang="en-IN" dirty="0"/>
              <a:t>2. </a:t>
            </a:r>
            <a:r>
              <a:rPr lang="en-IN" b="1" i="1" dirty="0">
                <a:hlinkClick r:id="rId3"/>
              </a:rPr>
              <a:t>https://www.researchgate.net/publication/221653590 Grocery shopping recommendations based on basket-sensitive</a:t>
            </a:r>
            <a:r>
              <a:rPr lang="en-IN" b="1" i="1" dirty="0"/>
              <a:t> random walk</a:t>
            </a:r>
            <a:endParaRPr lang="en-IN" dirty="0"/>
          </a:p>
          <a:p>
            <a:pPr marL="114300" indent="0">
              <a:buNone/>
            </a:pPr>
            <a:r>
              <a:rPr lang="en-IN" b="1" i="1" dirty="0"/>
              <a:t>Grocery Shopping Recommendations Based on Basket-Sensitive Random Walk</a:t>
            </a:r>
          </a:p>
          <a:p>
            <a:pPr marL="114300" indent="0">
              <a:buNone/>
            </a:pPr>
            <a:endParaRPr lang="en-IN" b="1" i="1" dirty="0"/>
          </a:p>
          <a:p>
            <a:pPr marL="114300" indent="0">
              <a:buNone/>
            </a:pPr>
            <a:r>
              <a:rPr lang="en-IN" b="1" i="1" dirty="0"/>
              <a:t>3. </a:t>
            </a:r>
            <a:r>
              <a:rPr lang="en-IN" b="1" i="1" u="sng" dirty="0">
                <a:hlinkClick r:id="rId4"/>
              </a:rPr>
              <a:t>https://sci-hub.se/https://ieeexplore.ieee.org/document/8646645</a:t>
            </a:r>
            <a:endParaRPr lang="en-IN" dirty="0"/>
          </a:p>
          <a:p>
            <a:pPr marL="114300" indent="0">
              <a:buNone/>
            </a:pPr>
            <a:r>
              <a:rPr lang="en-IN" b="1" i="1" dirty="0"/>
              <a:t>Recommender Systems Challenges and Solutions Survey</a:t>
            </a:r>
            <a:endParaRPr lang="en-IN" dirty="0"/>
          </a:p>
          <a:p>
            <a:pPr marL="114300" indent="0">
              <a:buNone/>
            </a:pPr>
            <a:endParaRPr lang="en-IN" dirty="0"/>
          </a:p>
          <a:p>
            <a:pPr marL="114300" indent="0">
              <a:buNone/>
            </a:pPr>
            <a:r>
              <a:rPr lang="en-IN" b="1" i="1" dirty="0"/>
              <a:t>4. Wu, Z., </a:t>
            </a:r>
            <a:r>
              <a:rPr lang="en-IN" b="1" i="1" dirty="0" err="1"/>
              <a:t>Zheng</a:t>
            </a:r>
            <a:r>
              <a:rPr lang="en-IN" b="1" i="1" dirty="0"/>
              <a:t>, J., Wang, S., &amp; </a:t>
            </a:r>
            <a:r>
              <a:rPr lang="en-IN" b="1" i="1" dirty="0" err="1"/>
              <a:t>Feng</a:t>
            </a:r>
            <a:r>
              <a:rPr lang="en-IN" b="1" i="1" dirty="0"/>
              <a:t>, H. (2013). A Combined Predictor for Item-Based Collaborative Filtering. </a:t>
            </a:r>
            <a:r>
              <a:rPr lang="en-IN" b="1" i="1" u="sng" dirty="0">
                <a:hlinkClick r:id="rId5"/>
              </a:rPr>
              <a:t>https://ieeexplore.ieee.org/document/6630420</a:t>
            </a:r>
            <a:endParaRPr lang="en-IN" dirty="0"/>
          </a:p>
          <a:p>
            <a:pPr marL="114300" indent="0">
              <a:buNone/>
            </a:pPr>
            <a:endParaRPr lang="en-IN" dirty="0"/>
          </a:p>
          <a:p>
            <a:pPr marL="114300" indent="0">
              <a:buNone/>
            </a:pPr>
            <a:endParaRPr lang="en-IN" dirty="0"/>
          </a:p>
          <a:p>
            <a:pPr marL="114300" indent="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r>
              <a:rPr lang="en-US" sz="2400" b="1" dirty="0"/>
              <a:t>		Grocery Recommendation System</a:t>
            </a:r>
            <a:br>
              <a:rPr lang="en-IN" sz="2400" b="1" dirty="0"/>
            </a:br>
            <a:r>
              <a:rPr lang="en-IN" sz="2400" b="1" dirty="0"/>
              <a:t>		</a:t>
            </a: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err="1">
                <a:latin typeface="Times New Roman"/>
                <a:ea typeface="Times New Roman"/>
                <a:cs typeface="Times New Roman"/>
                <a:sym typeface="Times New Roman"/>
              </a:rPr>
              <a:t>Asmita</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Shelke</a:t>
            </a:r>
            <a:r>
              <a:rPr lang="en-IN" sz="1800" dirty="0">
                <a:latin typeface="Times New Roman"/>
                <a:ea typeface="Times New Roman"/>
                <a:cs typeface="Times New Roman"/>
                <a:sym typeface="Times New Roman"/>
              </a:rPr>
              <a:t> (17102005)</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err="1">
                <a:latin typeface="Times New Roman"/>
                <a:ea typeface="Times New Roman"/>
                <a:cs typeface="Times New Roman"/>
                <a:sym typeface="Times New Roman"/>
              </a:rPr>
              <a:t>Gaurav</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Samant</a:t>
            </a:r>
            <a:r>
              <a:rPr lang="en-IN" sz="1800" dirty="0">
                <a:latin typeface="Times New Roman"/>
                <a:ea typeface="Times New Roman"/>
                <a:cs typeface="Times New Roman"/>
                <a:sym typeface="Times New Roman"/>
              </a:rPr>
              <a:t> (17102050)</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err="1">
                <a:latin typeface="Times New Roman"/>
                <a:ea typeface="Times New Roman"/>
                <a:cs typeface="Times New Roman"/>
                <a:sym typeface="Times New Roman"/>
              </a:rPr>
              <a:t>Chirag</a:t>
            </a:r>
            <a:r>
              <a:rPr lang="en-IN" sz="1800" dirty="0">
                <a:latin typeface="Times New Roman"/>
                <a:ea typeface="Times New Roman"/>
                <a:cs typeface="Times New Roman"/>
                <a:sym typeface="Times New Roman"/>
              </a:rPr>
              <a:t> Sable (17102019)</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Rahul </a:t>
            </a:r>
            <a:r>
              <a:rPr lang="en-IN" sz="1800" dirty="0" err="1">
                <a:latin typeface="Times New Roman"/>
                <a:ea typeface="Times New Roman"/>
                <a:cs typeface="Times New Roman"/>
                <a:sym typeface="Times New Roman"/>
              </a:rPr>
              <a:t>Ambekar</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indent="0">
              <a:spcAft>
                <a:spcPts val="1600"/>
              </a:spcAft>
              <a:buNone/>
            </a:pPr>
            <a:r>
              <a:rPr lang="en-US" dirty="0"/>
              <a:t>As we have completed </a:t>
            </a:r>
            <a:r>
              <a:rPr lang="en-US"/>
              <a:t>the designing of </a:t>
            </a:r>
            <a:r>
              <a:rPr lang="en-US" dirty="0"/>
              <a:t>all the required modules and implemented the database module, we intend to further complete the recommendation system module and website (frontend-backend development) module thereby integrating these modules and thus, verifying the working of our overall project and finally complete our proposed system by meeting all the requirements, modules and functionalities as proposed by us in our report.</a:t>
            </a:r>
            <a:endParaRPr lang="en-IN" dirty="0"/>
          </a:p>
          <a:p>
            <a:pPr marL="0" lvl="0" indent="0" algn="l" rtl="0">
              <a:spcBef>
                <a:spcPts val="0"/>
              </a:spcBef>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286475" y="819807"/>
            <a:ext cx="8520600" cy="382786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a:p>
          <a:p>
            <a:pPr lvl="0"/>
            <a:r>
              <a:rPr lang="en-US" dirty="0"/>
              <a:t>In this project we are planning to make a web application which will include a search engine like structure. In this search engine you can search for any particular product</a:t>
            </a:r>
            <a:r>
              <a:rPr lang="en" dirty="0"/>
              <a:t>                                                           </a:t>
            </a:r>
            <a:endParaRPr dirty="0"/>
          </a:p>
          <a:p>
            <a:pPr lvl="0"/>
            <a:r>
              <a:rPr lang="en-US" dirty="0"/>
              <a:t>This system will make it easier for us to locate the same item available at a cheaper price at our nearest stores. </a:t>
            </a:r>
            <a:r>
              <a:rPr lang="en" dirty="0"/>
              <a:t>                                        </a:t>
            </a:r>
            <a:endParaRPr dirty="0"/>
          </a:p>
          <a:p>
            <a:pPr lvl="0"/>
            <a:r>
              <a:rPr lang="en-US" dirty="0"/>
              <a:t>Using recommendation system which will be implemented based on Market Basket Analysis Algorithm, will help recommend the customers about other similar products which are of better quality, healthier options for food products or cheaper alternatives.</a:t>
            </a:r>
          </a:p>
          <a:p>
            <a:r>
              <a:rPr lang="en-IN" dirty="0"/>
              <a:t>This system will help customers to get good deals on products and also not compromise on the product they are looking for.</a:t>
            </a:r>
          </a:p>
          <a:p>
            <a:pPr marL="114300" lvl="0" indent="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Making ordering groceries easy and convenient.</a:t>
            </a:r>
          </a:p>
          <a:p>
            <a:pPr lvl="0"/>
            <a:r>
              <a:rPr lang="en-IN" dirty="0"/>
              <a:t>No need to compromise on brand user prefers for any product.</a:t>
            </a:r>
          </a:p>
          <a:p>
            <a:pPr lvl="0"/>
            <a:r>
              <a:rPr lang="en-IN" dirty="0"/>
              <a:t>Recommending user, related items to the ones purchased by user.</a:t>
            </a:r>
          </a:p>
          <a:p>
            <a:pPr lvl="0"/>
            <a:r>
              <a:rPr lang="en-IN" dirty="0"/>
              <a:t>Recommending user healthier alternatives for selected products.</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318901"/>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Times New Roman"/>
                <a:ea typeface="Times New Roman"/>
                <a:cs typeface="Times New Roman"/>
                <a:sym typeface="Times New Roman"/>
              </a:rPr>
              <a:t>1.3 Literature Review</a:t>
            </a:r>
            <a:endParaRPr b="1" dirty="0">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299088" y="1013945"/>
            <a:ext cx="8520600" cy="3397200"/>
          </a:xfrm>
          <a:prstGeom prst="rect">
            <a:avLst/>
          </a:prstGeom>
        </p:spPr>
        <p:txBody>
          <a:bodyPr spcFirstLastPara="1" wrap="square" lIns="91425" tIns="91425" rIns="91425" bIns="91425" anchor="t" anchorCtr="0">
            <a:noAutofit/>
          </a:bodyPr>
          <a:lstStyle/>
          <a:p>
            <a:r>
              <a:rPr lang="en-US" dirty="0"/>
              <a:t>Full stack web development – Development of both client and server software using front end HTML, CSS, </a:t>
            </a:r>
            <a:r>
              <a:rPr lang="en-US" dirty="0" err="1"/>
              <a:t>JQuery</a:t>
            </a:r>
            <a:r>
              <a:rPr lang="en-US" dirty="0"/>
              <a:t> and backend using SQL Database </a:t>
            </a:r>
            <a:endParaRPr lang="en-IN" dirty="0"/>
          </a:p>
          <a:p>
            <a:r>
              <a:rPr lang="en-US" dirty="0"/>
              <a:t>Recommendation system – We plan to build a recommendation system for the grocery application using collaborative filtering. Collaborative Filtering is the most common technique used when it comes to building intelligent recommender systems that can learn to give better recommendations as more information about users is collected.</a:t>
            </a:r>
            <a:endParaRPr lang="en-IN" dirty="0"/>
          </a:p>
          <a:p>
            <a:r>
              <a:rPr lang="en-US" dirty="0"/>
              <a:t>Dataset- To experiment with recommendation algorithms, you’ll need data that contains a </a:t>
            </a:r>
            <a:r>
              <a:rPr lang="en-US" b="1" dirty="0"/>
              <a:t>set of items</a:t>
            </a:r>
            <a:r>
              <a:rPr lang="en-US" dirty="0"/>
              <a:t> and a </a:t>
            </a:r>
            <a:r>
              <a:rPr lang="en-US" b="1" dirty="0"/>
              <a:t>set of users</a:t>
            </a:r>
            <a:r>
              <a:rPr lang="en-US" dirty="0"/>
              <a:t> who have reacted to some of the items. While working with such data, you’ll mostly see it in the form of a </a:t>
            </a:r>
            <a:r>
              <a:rPr lang="en-US" b="1" dirty="0"/>
              <a:t>matrix</a:t>
            </a:r>
            <a:r>
              <a:rPr lang="en-US" dirty="0"/>
              <a:t> consisting of the reactions given by a set of users to some items from a set of items.</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t>Online grocery shopping becomes more and more popular in recent years. To facilitate the purchase process, many online stores provide a shopping recommendation system for their consumers. So far, the generic recommendation systems mainly consider preferences of a consumer based on his/her purchase histories. Here we focus on providing the above including recommendation system which compare the same products, but from different shops in the vicinity</a:t>
            </a:r>
          </a:p>
          <a:p>
            <a:pPr marL="114300" lvl="0" indent="0" algn="l" rtl="0">
              <a:spcBef>
                <a:spcPts val="0"/>
              </a:spcBef>
              <a:spcAft>
                <a:spcPts val="0"/>
              </a:spcAft>
              <a:buSzPts val="1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This project is a web application, but it can be modified to be a android  application which will make the process of ordering groceries easier.</a:t>
            </a:r>
            <a:endParaRPr lang="en-IN" dirty="0"/>
          </a:p>
          <a:p>
            <a:r>
              <a:rPr lang="en-US" dirty="0"/>
              <a:t>Moreover, better models of recommendation can be implemented which can improve the accuracy and provide relevant recommendation to the users.</a:t>
            </a:r>
            <a:endParaRPr lang="en-IN" dirty="0"/>
          </a:p>
          <a:p>
            <a:r>
              <a:rPr lang="en-US" dirty="0"/>
              <a:t>The application can be developed in a way where the user can subscribe to certain products, and these products will be added to the cart on a monthly or quarterly basis automatically.</a:t>
            </a:r>
            <a:endParaRPr lang="en-IN"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1026" name="Picture 2" descr="C:\Users\HP\Desktop\htm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12" y="1240987"/>
            <a:ext cx="1236301" cy="12363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c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44" y="1240987"/>
            <a:ext cx="927547" cy="123630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HP\Desktop\jquer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2952" y="1240987"/>
            <a:ext cx="1823545" cy="1236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HP\Desktop\mysq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7151" y="1240986"/>
            <a:ext cx="2395814" cy="123630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HP\Desktop\anacond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6345" y="2982837"/>
            <a:ext cx="2474751" cy="12376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HP\Desktop\v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8011" y="2982836"/>
            <a:ext cx="2475338" cy="1237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1070</Words>
  <Application>Microsoft Office PowerPoint</Application>
  <PresentationFormat>On-screen Show (16:9)</PresentationFormat>
  <Paragraphs>91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Times New Roman</vt:lpstr>
      <vt:lpstr>Old Standard TT</vt:lpstr>
      <vt:lpstr>Arial</vt:lpstr>
      <vt:lpstr>Paperback</vt:lpstr>
      <vt:lpstr>Computer Engineering Department A.P. Shah Institute of Technology G.B.Road,Kasarvadavli, Thane(W), Mumbai-400615 UNIVERSITY OF MUMBAI Academic Year 2020-2021</vt:lpstr>
      <vt:lpstr>                                                    A Project Report on   Grocery Recommendation System   Submitted in partial fulfillment of the degree of Bachelor of Engineering(Sem-7) in Computer Engineering By Asmita Shelke (17102005) Gaurav Samant (17102050) Chirag Sable (17102019)  Under the Guidance of Rahul Ambekar     </vt:lpstr>
      <vt:lpstr>1.Project Conception and Initiation</vt:lpstr>
      <vt:lpstr>1.1 Abstract</vt:lpstr>
      <vt:lpstr>1.2 Objectives</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Class Diagram</vt:lpstr>
      <vt:lpstr>2.4 Module-1 (FRONT END)</vt:lpstr>
      <vt:lpstr>Module-2 (Recommendation System)</vt:lpstr>
      <vt:lpstr>Module-3 (Back end)</vt:lpstr>
      <vt:lpstr>2.5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2020-2021</dc:title>
  <cp:lastModifiedBy>Chirag Sable</cp:lastModifiedBy>
  <cp:revision>8</cp:revision>
  <dcterms:modified xsi:type="dcterms:W3CDTF">2020-12-17T07:04:18Z</dcterms:modified>
</cp:coreProperties>
</file>