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4.jpeg" ContentType="image/jpeg"/>
  <Override PartName="/ppt/media/image12.jpeg" ContentType="image/jpeg"/>
  <Override PartName="/ppt/media/image10.jpeg" ContentType="image/jpeg"/>
  <Override PartName="/ppt/media/image9.jpeg" ContentType="image/jpeg"/>
  <Override PartName="/ppt/media/image8.jpeg" ContentType="image/jpeg"/>
  <Override PartName="/ppt/media/image7.jpeg" ContentType="image/jpeg"/>
  <Override PartName="/ppt/media/image6.jpeg" ContentType="image/jpeg"/>
  <Override PartName="/ppt/media/image5.jpeg" ContentType="image/jpeg"/>
  <Override PartName="/ppt/media/image4.jpeg" ContentType="image/jpeg"/>
  <Override PartName="/ppt/media/image11.png" ContentType="image/png"/>
  <Override PartName="/ppt/media/image3.jpeg" ContentType="image/jpeg"/>
  <Override PartName="/ppt/media/image13.jpeg" ContentType="image/jpeg"/>
  <Override PartName="/ppt/media/image2.png" ContentType="image/png"/>
  <Override PartName="/ppt/media/image15.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a:fillRect/>
          </a:stretch>
        </p:blipFill>
        <p:spPr>
          <a:xfrm>
            <a:off x="2292120" y="1769040"/>
            <a:ext cx="5494680" cy="4384080"/>
          </a:xfrm>
          <a:prstGeom prst="rect">
            <a:avLst/>
          </a:prstGeom>
          <a:ln>
            <a:noFill/>
          </a:ln>
        </p:spPr>
      </p:pic>
      <p:pic>
        <p:nvPicPr>
          <p:cNvPr id="35"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3"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160"/>
          </a:xfrm>
          <a:prstGeom prst="rect">
            <a:avLst/>
          </a:prstGeom>
        </p:spPr>
        <p:txBody>
          <a:bodyPr lIns="0" rIns="0" tIns="0" bIns="0" anchor="ctr"/>
          <a:p>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r>
              <a:rPr lang="en-US" sz="4400">
                <a:latin typeface="Arial"/>
              </a:rPr>
              <a:t>Click to edit the title text format</a:t>
            </a:r>
            <a:endParaRPr/>
          </a:p>
        </p:txBody>
      </p:sp>
      <p:sp>
        <p:nvSpPr>
          <p:cNvPr id="1" name="PlaceHolder 2"/>
          <p:cNvSpPr>
            <a:spLocks noGrp="1"/>
          </p:cNvSpPr>
          <p:nvPr>
            <p:ph type="body"/>
          </p:nvPr>
        </p:nvSpPr>
        <p:spPr>
          <a:xfrm>
            <a:off x="504000" y="1769040"/>
            <a:ext cx="9071280" cy="4384080"/>
          </a:xfrm>
          <a:prstGeom prst="rect">
            <a:avLst/>
          </a:prstGeom>
        </p:spPr>
        <p:txBody>
          <a:bodyPr lIns="0" rIns="0" tIns="0" bIns="0"/>
          <a:p>
            <a:pPr>
              <a:buSzPct val="45000"/>
              <a:buFont typeface="StarSymbol"/>
              <a:buChar char=""/>
            </a:pPr>
            <a:r>
              <a:rPr lang="en-US" sz="28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800">
                <a:latin typeface="Arial"/>
              </a:rPr>
              <a:t>Third Outline Level</a:t>
            </a:r>
            <a:endParaRPr/>
          </a:p>
          <a:p>
            <a:pPr lvl="3">
              <a:buSzPct val="75000"/>
              <a:buFont typeface="StarSymbol"/>
              <a:buChar char=""/>
            </a:pPr>
            <a:r>
              <a:rPr lang="en-US" sz="2800">
                <a:latin typeface="Arial"/>
              </a:rPr>
              <a:t>Fourth Outline Level</a:t>
            </a:r>
            <a:endParaRPr/>
          </a:p>
          <a:p>
            <a:pPr lvl="4">
              <a:buSzPct val="45000"/>
              <a:buFont typeface="StarSymbol"/>
              <a:buChar char=""/>
            </a:pPr>
            <a:r>
              <a:rPr lang="en-US" sz="2800">
                <a:latin typeface="Arial"/>
              </a:rPr>
              <a:t>Fifth Outline Level</a:t>
            </a:r>
            <a:endParaRPr/>
          </a:p>
          <a:p>
            <a:pPr lvl="5">
              <a:buSzPct val="45000"/>
              <a:buFont typeface="StarSymbol"/>
              <a:buChar char=""/>
            </a:pPr>
            <a:r>
              <a:rPr lang="en-US" sz="2800">
                <a:latin typeface="Arial"/>
              </a:rPr>
              <a:t>Sixth Outline Level</a:t>
            </a:r>
            <a:endParaRPr/>
          </a:p>
          <a:p>
            <a:pPr lvl="6">
              <a:buSzPct val="45000"/>
              <a:buFont typeface="StarSymbol"/>
              <a:buChar char=""/>
            </a:pPr>
            <a:r>
              <a:rPr lang="en-US" sz="28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 name="Picture 5" descr=""/>
          <p:cNvPicPr/>
          <p:nvPr/>
        </p:nvPicPr>
        <p:blipFill>
          <a:blip r:embed="rId1"/>
          <a:stretch>
            <a:fillRect/>
          </a:stretch>
        </p:blipFill>
        <p:spPr>
          <a:xfrm>
            <a:off x="0" y="0"/>
            <a:ext cx="10080360" cy="7559280"/>
          </a:xfrm>
          <a:prstGeom prst="rect">
            <a:avLst/>
          </a:prstGeom>
          <a:ln>
            <a:noFill/>
          </a:ln>
        </p:spPr>
      </p:pic>
      <p:sp>
        <p:nvSpPr>
          <p:cNvPr id="37" name="TextShape 1"/>
          <p:cNvSpPr txBox="1"/>
          <p:nvPr/>
        </p:nvSpPr>
        <p:spPr>
          <a:xfrm>
            <a:off x="7224480" y="7006680"/>
            <a:ext cx="2351880" cy="552600"/>
          </a:xfrm>
          <a:prstGeom prst="rect">
            <a:avLst/>
          </a:prstGeom>
        </p:spPr>
        <p:txBody>
          <a:bodyPr lIns="100800" rIns="100800" tIns="50400" bIns="50400"/>
          <a:p>
            <a:pPr>
              <a:lnSpc>
                <a:spcPct val="100000"/>
              </a:lnSpc>
            </a:pPr>
            <a:fld id="{F8EE3CD3-1537-4A62-9927-CCC9C91B6A79}" type="slidenum">
              <a:rPr lang="en-IN" sz="2600">
                <a:solidFill>
                  <a:srgbClr val="000000"/>
                </a:solidFill>
                <a:latin typeface="Arial"/>
                <a:ea typeface="DejaVu Sans"/>
              </a:rPr>
              <a:t>&lt;number&gt;</a:t>
            </a:fld>
            <a:endParaRPr/>
          </a:p>
        </p:txBody>
      </p:sp>
      <p:sp>
        <p:nvSpPr>
          <p:cNvPr id="38" name="TextShape 2"/>
          <p:cNvSpPr txBox="1"/>
          <p:nvPr/>
        </p:nvSpPr>
        <p:spPr>
          <a:xfrm>
            <a:off x="504000" y="2112840"/>
            <a:ext cx="9072360" cy="4906800"/>
          </a:xfrm>
          <a:prstGeom prst="rect">
            <a:avLst/>
          </a:prstGeom>
        </p:spPr>
        <p:txBody>
          <a:bodyPr lIns="100800" rIns="100800" tIns="50400" bIns="50400"/>
          <a:p>
            <a:pPr algn="ctr">
              <a:lnSpc>
                <a:spcPct val="100000"/>
              </a:lnSpc>
            </a:pPr>
            <a:endParaRPr/>
          </a:p>
          <a:p>
            <a:pPr algn="ctr">
              <a:lnSpc>
                <a:spcPct val="100000"/>
              </a:lnSpc>
            </a:pPr>
            <a:endParaRPr/>
          </a:p>
          <a:p>
            <a:pPr algn="ctr">
              <a:lnSpc>
                <a:spcPct val="100000"/>
              </a:lnSpc>
            </a:pPr>
            <a:endParaRPr/>
          </a:p>
          <a:p>
            <a:pPr algn="ctr">
              <a:lnSpc>
                <a:spcPct val="100000"/>
              </a:lnSpc>
              <a:buFont typeface="Arial"/>
              <a:buChar char="•"/>
            </a:pPr>
            <a:r>
              <a:rPr b="1" i="1" lang="en-US" sz="4000" u="sng">
                <a:solidFill>
                  <a:srgbClr val="000000"/>
                </a:solidFill>
                <a:latin typeface="Arial"/>
                <a:ea typeface="DejaVu Sans"/>
              </a:rPr>
              <a:t>“</a:t>
            </a:r>
            <a:r>
              <a:rPr b="1" i="1" lang="en-US" sz="4000" u="sng">
                <a:solidFill>
                  <a:srgbClr val="000000"/>
                </a:solidFill>
                <a:latin typeface="comic"/>
                <a:ea typeface="DejaVu Sans"/>
              </a:rPr>
              <a:t>RA</a:t>
            </a:r>
            <a:r>
              <a:rPr b="1" i="1" lang="en-US" sz="4000" u="sng">
                <a:solidFill>
                  <a:srgbClr val="000000"/>
                </a:solidFill>
                <a:latin typeface="comic"/>
                <a:ea typeface="DejaVu Sans"/>
              </a:rPr>
              <a:t>ILWAY  SCHEDULING</a:t>
            </a:r>
            <a:r>
              <a:rPr b="1" i="1" lang="en-US" sz="4000" u="sng">
                <a:solidFill>
                  <a:srgbClr val="000000"/>
                </a:solidFill>
                <a:latin typeface="Arial"/>
                <a:ea typeface="DejaVu Sans"/>
              </a:rPr>
              <a:t>"</a:t>
            </a:r>
            <a:endParaRPr/>
          </a:p>
          <a:p>
            <a:pPr>
              <a:lnSpc>
                <a:spcPct val="90000"/>
              </a:lnSpc>
            </a:pPr>
            <a:endParaRPr/>
          </a:p>
        </p:txBody>
      </p:sp>
      <p:graphicFrame>
        <p:nvGraphicFramePr>
          <p:cNvPr id="39" name="Table 3"/>
          <p:cNvGraphicFramePr/>
          <p:nvPr/>
        </p:nvGraphicFramePr>
        <p:xfrm>
          <a:off x="1872360" y="4566600"/>
          <a:ext cx="6720120" cy="2224800"/>
        </p:xfrm>
        <a:graphic>
          <a:graphicData uri="http://schemas.openxmlformats.org/drawingml/2006/table">
            <a:tbl>
              <a:tblPr/>
              <a:tblGrid>
                <a:gridCol w="1368000"/>
                <a:gridCol w="5352120"/>
              </a:tblGrid>
              <a:tr h="358920">
                <a:tc>
                  <a:txBody>
                    <a:bodyPr/>
                    <a:p>
                      <a:pPr>
                        <a:lnSpc>
                          <a:spcPct val="100000"/>
                        </a:lnSpc>
                      </a:pPr>
                      <a:r>
                        <a:rPr b="1" lang="en-IN">
                          <a:solidFill>
                            <a:srgbClr val="ffffff"/>
                          </a:solidFill>
                          <a:latin typeface="Arial"/>
                          <a:ea typeface="DejaVu Sans"/>
                        </a:rPr>
                        <a:t>GROUP NO:</a:t>
                      </a:r>
                      <a:endParaRPr/>
                    </a:p>
                  </a:txBody>
                  <a:tcPr/>
                </a:tc>
              </a:tr>
              <a:tr h="358920">
                <a:tc>
                  <a:txBody>
                    <a:bodyPr/>
                    <a:p>
                      <a:pPr algn="ctr">
                        <a:lnSpc>
                          <a:spcPct val="100000"/>
                        </a:lnSpc>
                      </a:pPr>
                      <a:r>
                        <a:rPr b="1" lang="en-IN">
                          <a:solidFill>
                            <a:srgbClr val="000000"/>
                          </a:solidFill>
                          <a:latin typeface="Arial"/>
                          <a:ea typeface="DejaVu Sans"/>
                        </a:rPr>
                        <a:t>Roll No.</a:t>
                      </a:r>
                      <a:endParaRPr/>
                    </a:p>
                  </a:txBody>
                  <a:tcPr/>
                </a:tc>
                <a:tc>
                  <a:txBody>
                    <a:bodyPr/>
                    <a:p>
                      <a:pPr algn="ctr">
                        <a:lnSpc>
                          <a:spcPct val="100000"/>
                        </a:lnSpc>
                      </a:pPr>
                      <a:r>
                        <a:rPr b="1" lang="en-IN">
                          <a:solidFill>
                            <a:srgbClr val="000000"/>
                          </a:solidFill>
                          <a:latin typeface="Arial"/>
                          <a:ea typeface="DejaVu Sans"/>
                        </a:rPr>
                        <a:t>Name of Students</a:t>
                      </a:r>
                      <a:endParaRPr/>
                    </a:p>
                  </a:txBody>
                  <a:tcPr/>
                </a:tc>
              </a:tr>
              <a:tr h="358920">
                <a:tc>
                  <a:txBody>
                    <a:bodyPr/>
                    <a:p>
                      <a:pPr algn="ctr">
                        <a:lnSpc>
                          <a:spcPct val="100000"/>
                        </a:lnSpc>
                      </a:pPr>
                      <a:r>
                        <a:rPr lang="en-IN">
                          <a:solidFill>
                            <a:srgbClr val="000000"/>
                          </a:solidFill>
                          <a:latin typeface="Arial"/>
                          <a:ea typeface="DejaVu Sans"/>
                        </a:rPr>
                        <a:t>288</a:t>
                      </a:r>
                      <a:endParaRPr/>
                    </a:p>
                  </a:txBody>
                  <a:tcPr/>
                </a:tc>
                <a:tc>
                  <a:txBody>
                    <a:bodyPr/>
                    <a:p>
                      <a:pPr>
                        <a:lnSpc>
                          <a:spcPct val="100000"/>
                        </a:lnSpc>
                      </a:pPr>
                      <a:r>
                        <a:rPr lang="en-IN">
                          <a:solidFill>
                            <a:srgbClr val="000000"/>
                          </a:solidFill>
                          <a:latin typeface="Arial"/>
                          <a:ea typeface="DejaVu Sans"/>
                        </a:rPr>
                        <a:t>                          </a:t>
                      </a:r>
                      <a:r>
                        <a:rPr lang="en-IN">
                          <a:solidFill>
                            <a:srgbClr val="000000"/>
                          </a:solidFill>
                          <a:latin typeface="Arial"/>
                          <a:ea typeface="DejaVu Sans"/>
                        </a:rPr>
                        <a:t>Pratik Rawal</a:t>
                      </a:r>
                      <a:endParaRPr/>
                    </a:p>
                  </a:txBody>
                  <a:tcPr/>
                </a:tc>
              </a:tr>
              <a:tr h="358920">
                <a:tc>
                  <a:txBody>
                    <a:bodyPr/>
                    <a:p>
                      <a:pPr algn="ctr">
                        <a:lnSpc>
                          <a:spcPct val="100000"/>
                        </a:lnSpc>
                      </a:pPr>
                      <a:r>
                        <a:rPr lang="en-IN">
                          <a:solidFill>
                            <a:srgbClr val="000000"/>
                          </a:solidFill>
                          <a:latin typeface="Arial"/>
                          <a:ea typeface="DejaVu Sans"/>
                        </a:rPr>
                        <a:t>296</a:t>
                      </a:r>
                      <a:endParaRPr/>
                    </a:p>
                  </a:txBody>
                  <a:tcPr/>
                </a:tc>
                <a:tc>
                  <a:txBody>
                    <a:bodyPr/>
                    <a:p>
                      <a:pPr>
                        <a:lnSpc>
                          <a:spcPct val="100000"/>
                        </a:lnSpc>
                      </a:pPr>
                      <a:r>
                        <a:rPr lang="en-IN">
                          <a:solidFill>
                            <a:srgbClr val="000000"/>
                          </a:solidFill>
                          <a:latin typeface="Arial"/>
                          <a:ea typeface="DejaVu Sans"/>
                        </a:rPr>
                        <a:t>                         </a:t>
                      </a:r>
                      <a:r>
                        <a:rPr lang="en-IN">
                          <a:solidFill>
                            <a:srgbClr val="000000"/>
                          </a:solidFill>
                          <a:latin typeface="Arial"/>
                          <a:ea typeface="DejaVu Sans"/>
                        </a:rPr>
                        <a:t>Gaurav Samant</a:t>
                      </a:r>
                      <a:endParaRPr/>
                    </a:p>
                  </a:txBody>
                  <a:tcPr/>
                </a:tc>
              </a:tr>
              <a:tr h="358920">
                <a:tc>
                  <a:txBody>
                    <a:bodyPr/>
                    <a:p>
                      <a:pPr algn="ctr">
                        <a:lnSpc>
                          <a:spcPct val="100000"/>
                        </a:lnSpc>
                      </a:pPr>
                      <a:r>
                        <a:rPr lang="en-IN">
                          <a:solidFill>
                            <a:srgbClr val="000000"/>
                          </a:solidFill>
                          <a:latin typeface="Arial"/>
                          <a:ea typeface="DejaVu Sans"/>
                        </a:rPr>
                        <a:t>297</a:t>
                      </a:r>
                      <a:endParaRPr/>
                    </a:p>
                  </a:txBody>
                  <a:tcPr/>
                </a:tc>
                <a:tc>
                  <a:txBody>
                    <a:bodyPr/>
                    <a:p>
                      <a:pPr>
                        <a:lnSpc>
                          <a:spcPct val="100000"/>
                        </a:lnSpc>
                      </a:pPr>
                      <a:r>
                        <a:rPr lang="en-IN">
                          <a:solidFill>
                            <a:srgbClr val="000000"/>
                          </a:solidFill>
                          <a:latin typeface="Arial"/>
                          <a:ea typeface="DejaVu Sans"/>
                        </a:rPr>
                        <a:t>                         </a:t>
                      </a:r>
                      <a:r>
                        <a:rPr lang="en-IN">
                          <a:solidFill>
                            <a:srgbClr val="000000"/>
                          </a:solidFill>
                          <a:latin typeface="Arial"/>
                          <a:ea typeface="DejaVu Sans"/>
                        </a:rPr>
                        <a:t>Yash Sanghavi</a:t>
                      </a:r>
                      <a:endParaRPr/>
                    </a:p>
                  </a:txBody>
                  <a:tcPr/>
                </a:tc>
              </a:tr>
              <a:tr h="431640">
                <a:tc>
                  <a:txBody>
                    <a:bodyPr/>
                    <a:p>
                      <a:r>
                        <a:rPr lang="en-IN" sz="2400">
                          <a:latin typeface="Times New Roman"/>
                        </a:rPr>
                        <a:t>    </a:t>
                      </a:r>
                      <a:r>
                        <a:rPr lang="en-IN" sz="2000">
                          <a:latin typeface="Times New Roman"/>
                        </a:rPr>
                        <a:t> </a:t>
                      </a:r>
                      <a:r>
                        <a:rPr lang="en-IN" sz="2000">
                          <a:latin typeface="Times New Roman"/>
                        </a:rPr>
                        <a:t>310</a:t>
                      </a:r>
                      <a:endParaRPr/>
                    </a:p>
                  </a:txBody>
                  <a:tcPr/>
                </a:tc>
                <a:tc>
                  <a:txBody>
                    <a:bodyPr/>
                    <a:p>
                      <a:pPr>
                        <a:lnSpc>
                          <a:spcPct val="100000"/>
                        </a:lnSpc>
                      </a:pPr>
                      <a:r>
                        <a:rPr lang="en-IN">
                          <a:solidFill>
                            <a:srgbClr val="000000"/>
                          </a:solidFill>
                          <a:latin typeface="Arial"/>
                          <a:ea typeface="DejaVu Sans"/>
                        </a:rPr>
                        <a:t>                          </a:t>
                      </a:r>
                      <a:r>
                        <a:rPr lang="en-IN">
                          <a:solidFill>
                            <a:srgbClr val="000000"/>
                          </a:solidFill>
                          <a:latin typeface="Arial"/>
                          <a:ea typeface="DejaVu Sans"/>
                        </a:rPr>
                        <a:t>Adesh Shah</a:t>
                      </a:r>
                      <a:endParaRPr/>
                    </a:p>
                  </a:txBody>
                  <a:tcPr/>
                </a:tc>
              </a:tr>
            </a:tbl>
          </a:graphicData>
        </a:graphic>
      </p:graphicFrame>
    </p:spTree>
  </p:cSld>
  <p:transition spd="slow">
    <p:randomBar dir="vert"/>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301320"/>
            <a:ext cx="9071280" cy="1261800"/>
          </a:xfrm>
          <a:prstGeom prst="rect">
            <a:avLst/>
          </a:prstGeom>
        </p:spPr>
        <p:txBody>
          <a:bodyPr lIns="0" rIns="0" tIns="0" bIns="0" anchor="ctr"/>
          <a:p>
            <a:endParaRPr/>
          </a:p>
        </p:txBody>
      </p:sp>
      <p:sp>
        <p:nvSpPr>
          <p:cNvPr id="67" name="TextShape 2"/>
          <p:cNvSpPr txBox="1"/>
          <p:nvPr/>
        </p:nvSpPr>
        <p:spPr>
          <a:xfrm>
            <a:off x="504000" y="301320"/>
            <a:ext cx="9071280" cy="7363080"/>
          </a:xfrm>
          <a:prstGeom prst="rect">
            <a:avLst/>
          </a:prstGeom>
        </p:spPr>
        <p:txBody>
          <a:bodyPr lIns="0" rIns="0" tIns="0" bIns="0"/>
          <a:p>
            <a:r>
              <a:rPr lang="en-US" sz="2400">
                <a:solidFill>
                  <a:srgbClr val="000000"/>
                </a:solidFill>
                <a:latin typeface="Arial"/>
                <a:ea typeface="DejaVu Sans"/>
              </a:rPr>
              <a:t>MODULE 5</a:t>
            </a:r>
            <a:endParaRPr/>
          </a:p>
          <a:p>
            <a:r>
              <a:rPr b="1" i="1" lang="en-US" sz="2400" u="sng">
                <a:solidFill>
                  <a:srgbClr val="000000"/>
                </a:solidFill>
                <a:latin typeface="Arial"/>
                <a:ea typeface="DejaVu Sans"/>
              </a:rPr>
              <a:t>Jaipur Superfast Express</a:t>
            </a:r>
            <a:endParaRPr/>
          </a:p>
          <a:p>
            <a:r>
              <a:rPr lang="en-US" sz="2400">
                <a:solidFill>
                  <a:srgbClr val="000000"/>
                </a:solidFill>
                <a:latin typeface="Arial"/>
                <a:ea typeface="DejaVu Sans"/>
              </a:rPr>
              <a:t>      </a:t>
            </a:r>
            <a:r>
              <a:rPr lang="en-US" sz="2400">
                <a:solidFill>
                  <a:srgbClr val="000000"/>
                </a:solidFill>
                <a:latin typeface="Arial"/>
                <a:ea typeface="DejaVu Sans"/>
              </a:rPr>
              <a:t>Under Jaipur Superfast option the user is introduced to three choices. He can get acquainted about the position of the Jaipur Superfast Express at a specific time or when the Jaipur Superfast Express will reach a particular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STATION” option, he has to enter the name of the station at which he wants to know the arrival time of the Jaipur Superfast Express. If the station entered by the user isn’t on the route of the Jaipur Superfast Express, then a message will be displayed saying that the Jaipur Superfast Express doesn’t halt at the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TIME” option, he will be required to enter the time at which he wants the position of the Jaipur Superfast Express. The time entered by the user is cross referenced against a series of time ranges and the corresponding status is displayed. </a:t>
            </a:r>
            <a:endParaRPr/>
          </a:p>
          <a:p>
            <a:pPr>
              <a:lnSpc>
                <a:spcPct val="90000"/>
              </a:lnSpc>
              <a:buFont typeface="Arial"/>
              <a:buChar char="•"/>
            </a:pPr>
            <a:r>
              <a:rPr lang="en-US" sz="2400">
                <a:solidFill>
                  <a:srgbClr val="000000"/>
                </a:solidFill>
                <a:latin typeface="Arial"/>
                <a:ea typeface="DejaVu Sans"/>
              </a:rPr>
              <a:t>    </a:t>
            </a:r>
            <a:r>
              <a:rPr lang="en-US" sz="2400">
                <a:solidFill>
                  <a:srgbClr val="000000"/>
                </a:solidFill>
                <a:latin typeface="Arial"/>
                <a:ea typeface="DejaVu Sans"/>
              </a:rPr>
              <a:t>If the user wishes to know the entire schedule of the Jaipur Superfast Express he should choose the third option, the full scheduled is shown displaying the estimated arrival time, departure, halt, and the distance covered by the Jaipur Superfast Express at a particular station.</a:t>
            </a:r>
            <a:endParaRPr/>
          </a:p>
        </p:txBody>
      </p:sp>
    </p:spTree>
  </p:cSld>
  <p:transition spd="slow">
    <p:randomBar dir="vert"/>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8" name="Picture 5" descr=""/>
          <p:cNvPicPr/>
          <p:nvPr/>
        </p:nvPicPr>
        <p:blipFill>
          <a:blip r:embed="rId1"/>
          <a:stretch>
            <a:fillRect/>
          </a:stretch>
        </p:blipFill>
        <p:spPr>
          <a:xfrm>
            <a:off x="0" y="0"/>
            <a:ext cx="10080360" cy="7559280"/>
          </a:xfrm>
          <a:prstGeom prst="rect">
            <a:avLst/>
          </a:prstGeom>
          <a:ln>
            <a:noFill/>
          </a:ln>
        </p:spPr>
      </p:pic>
      <p:sp>
        <p:nvSpPr>
          <p:cNvPr id="69" name="TextShape 1"/>
          <p:cNvSpPr txBox="1"/>
          <p:nvPr/>
        </p:nvSpPr>
        <p:spPr>
          <a:xfrm>
            <a:off x="7224480" y="7006680"/>
            <a:ext cx="2351880" cy="552600"/>
          </a:xfrm>
          <a:prstGeom prst="rect">
            <a:avLst/>
          </a:prstGeom>
        </p:spPr>
        <p:txBody>
          <a:bodyPr lIns="100800" rIns="100800" tIns="50400" bIns="50400"/>
          <a:p>
            <a:pPr>
              <a:lnSpc>
                <a:spcPct val="100000"/>
              </a:lnSpc>
            </a:pPr>
            <a:fld id="{8E175CB8-814B-445C-B931-A97F65D78354}" type="slidenum">
              <a:rPr lang="en-IN" sz="2600">
                <a:solidFill>
                  <a:srgbClr val="000000"/>
                </a:solidFill>
                <a:latin typeface="Arial"/>
                <a:ea typeface="DejaVu Sans"/>
              </a:rPr>
              <a:t>&lt;number&gt;</a:t>
            </a:fld>
            <a:endParaRPr/>
          </a:p>
        </p:txBody>
      </p:sp>
      <p:sp>
        <p:nvSpPr>
          <p:cNvPr id="70" name="TextShape 2"/>
          <p:cNvSpPr txBox="1"/>
          <p:nvPr/>
        </p:nvSpPr>
        <p:spPr>
          <a:xfrm>
            <a:off x="504000" y="2112840"/>
            <a:ext cx="9072360" cy="4476240"/>
          </a:xfrm>
          <a:prstGeom prst="rect">
            <a:avLst/>
          </a:prstGeom>
        </p:spPr>
        <p:txBody>
          <a:bodyPr lIns="100800" rIns="100800" tIns="50400" bIns="50400"/>
          <a:p>
            <a:pPr>
              <a:lnSpc>
                <a:spcPct val="90000"/>
              </a:lnSpc>
              <a:buFont typeface="Arial"/>
              <a:buChar char="•"/>
            </a:pPr>
            <a:r>
              <a:rPr b="1" lang="en-US" sz="2400">
                <a:solidFill>
                  <a:srgbClr val="000000"/>
                </a:solidFill>
                <a:latin typeface="Times New Roman"/>
                <a:ea typeface="DejaVu Sans"/>
              </a:rPr>
              <a:t>This program uses a cluster of functions to make it effectively convenient and efficient .</a:t>
            </a:r>
            <a:endParaRPr/>
          </a:p>
          <a:p>
            <a:pPr>
              <a:lnSpc>
                <a:spcPct val="90000"/>
              </a:lnSpc>
              <a:buFont typeface="Arial"/>
              <a:buChar char="•"/>
            </a:pPr>
            <a:r>
              <a:rPr lang="en-US" sz="2400" u="sng">
                <a:solidFill>
                  <a:srgbClr val="000000"/>
                </a:solidFill>
                <a:latin typeface="Times New Roman"/>
                <a:ea typeface="DejaVu Sans"/>
              </a:rPr>
              <a:t>Some of the  concepts used :</a:t>
            </a:r>
            <a:endParaRPr/>
          </a:p>
          <a:p>
            <a:pPr>
              <a:lnSpc>
                <a:spcPct val="90000"/>
              </a:lnSpc>
              <a:buFont typeface="Arial"/>
              <a:buChar char="•"/>
            </a:pPr>
            <a:r>
              <a:rPr lang="en-US" sz="2400" u="sng">
                <a:solidFill>
                  <a:srgbClr val="000000"/>
                </a:solidFill>
                <a:latin typeface="Times New Roman"/>
                <a:ea typeface="DejaVu Sans"/>
              </a:rPr>
              <a:t> </a:t>
            </a:r>
            <a:r>
              <a:rPr i="1" lang="en-US" sz="2400" u="sng">
                <a:solidFill>
                  <a:srgbClr val="000000"/>
                </a:solidFill>
                <a:latin typeface="Times New Roman"/>
                <a:ea typeface="DejaVu Sans"/>
              </a:rPr>
              <a:t>SWITCH --</a:t>
            </a:r>
            <a:r>
              <a:rPr b="1" lang="en-US" sz="2400">
                <a:solidFill>
                  <a:srgbClr val="000000"/>
                </a:solidFill>
                <a:latin typeface="Times New Roman"/>
                <a:ea typeface="DejaVu Sans"/>
              </a:rPr>
              <a:t>  It has been used to provide a choice to the user to select the respective train of his/her choice.</a:t>
            </a:r>
            <a:endParaRPr/>
          </a:p>
          <a:p>
            <a:pPr>
              <a:lnSpc>
                <a:spcPct val="90000"/>
              </a:lnSpc>
              <a:buFont typeface="Arial"/>
              <a:buChar char="•"/>
            </a:pPr>
            <a:r>
              <a:rPr i="1" lang="en-US" sz="2400" u="sng">
                <a:solidFill>
                  <a:srgbClr val="000000"/>
                </a:solidFill>
                <a:latin typeface="Times New Roman"/>
                <a:ea typeface="DejaVu Sans"/>
              </a:rPr>
              <a:t> </a:t>
            </a:r>
            <a:r>
              <a:rPr i="1" lang="en-US" sz="2400" u="sng">
                <a:solidFill>
                  <a:srgbClr val="000000"/>
                </a:solidFill>
                <a:latin typeface="Times New Roman"/>
                <a:ea typeface="DejaVu Sans"/>
              </a:rPr>
              <a:t>NESTED  SWITCH--</a:t>
            </a:r>
            <a:r>
              <a:rPr b="1" lang="en-US" sz="2400">
                <a:solidFill>
                  <a:srgbClr val="000000"/>
                </a:solidFill>
                <a:latin typeface="Times New Roman"/>
                <a:ea typeface="DejaVu Sans"/>
              </a:rPr>
              <a:t> Used to provide more options like to view the time of arrival of the train by entering time or just display the entire schedule or to locate the train location.</a:t>
            </a:r>
            <a:endParaRPr/>
          </a:p>
          <a:p>
            <a:pPr>
              <a:lnSpc>
                <a:spcPct val="90000"/>
              </a:lnSpc>
            </a:pPr>
            <a:endParaRPr/>
          </a:p>
          <a:p>
            <a:pPr>
              <a:lnSpc>
                <a:spcPct val="90000"/>
              </a:lnSpc>
            </a:pPr>
            <a:r>
              <a:rPr lang="en-US" sz="2400">
                <a:solidFill>
                  <a:srgbClr val="000000"/>
                </a:solidFill>
                <a:latin typeface="Times New Roman"/>
                <a:ea typeface="DejaVu Sans"/>
              </a:rPr>
              <a:t>Other concepts used to build this program are</a:t>
            </a:r>
            <a:r>
              <a:rPr i="1" lang="en-US" sz="2400" u="sng">
                <a:solidFill>
                  <a:srgbClr val="000000"/>
                </a:solidFill>
                <a:latin typeface="Times New Roman"/>
                <a:ea typeface="DejaVu Sans"/>
              </a:rPr>
              <a:t> IF  ,IF- ELSE ,WHILE  STATEMENTS. Various logical operators are too  used.</a:t>
            </a:r>
            <a:r>
              <a:rPr lang="en-US" sz="2400">
                <a:solidFill>
                  <a:srgbClr val="000000"/>
                </a:solidFill>
                <a:latin typeface="Times New Roman"/>
                <a:ea typeface="DejaVu Sans"/>
              </a:rPr>
              <a:t> </a:t>
            </a:r>
            <a:endParaRPr/>
          </a:p>
          <a:p>
            <a:pPr>
              <a:lnSpc>
                <a:spcPct val="90000"/>
              </a:lnSpc>
              <a:buFont typeface="Arial"/>
              <a:buChar char="•"/>
            </a:pPr>
            <a:r>
              <a:rPr i="1" lang="en-US" sz="2400" u="sng">
                <a:solidFill>
                  <a:srgbClr val="000000"/>
                </a:solidFill>
                <a:latin typeface="Times New Roman"/>
                <a:ea typeface="DejaVu Sans"/>
              </a:rPr>
              <a:t> </a:t>
            </a:r>
            <a:endParaRPr/>
          </a:p>
        </p:txBody>
      </p:sp>
      <p:sp>
        <p:nvSpPr>
          <p:cNvPr id="71" name="CustomShape 3"/>
          <p:cNvSpPr/>
          <p:nvPr/>
        </p:nvSpPr>
        <p:spPr>
          <a:xfrm>
            <a:off x="2945520" y="1218960"/>
            <a:ext cx="375372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a:t>
            </a:r>
            <a:r>
              <a:rPr lang="en-IN" sz="2800">
                <a:solidFill>
                  <a:srgbClr val="002060"/>
                </a:solidFill>
                <a:latin typeface="Arial"/>
                <a:ea typeface="DejaVu Sans"/>
              </a:rPr>
              <a:t>C’ CONCEPTS USED</a:t>
            </a:r>
            <a:endParaRPr/>
          </a:p>
        </p:txBody>
      </p:sp>
    </p:spTree>
  </p:cSld>
  <p:transition spd="slow">
    <p:randomBar dir="vert"/>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2" name="Picture 5" descr=""/>
          <p:cNvPicPr/>
          <p:nvPr/>
        </p:nvPicPr>
        <p:blipFill>
          <a:blip r:embed="rId1"/>
          <a:stretch>
            <a:fillRect/>
          </a:stretch>
        </p:blipFill>
        <p:spPr>
          <a:xfrm>
            <a:off x="0" y="0"/>
            <a:ext cx="10080360" cy="7559280"/>
          </a:xfrm>
          <a:prstGeom prst="rect">
            <a:avLst/>
          </a:prstGeom>
          <a:ln>
            <a:noFill/>
          </a:ln>
        </p:spPr>
      </p:pic>
      <p:sp>
        <p:nvSpPr>
          <p:cNvPr id="73" name="TextShape 1"/>
          <p:cNvSpPr txBox="1"/>
          <p:nvPr/>
        </p:nvSpPr>
        <p:spPr>
          <a:xfrm>
            <a:off x="7224480" y="7006680"/>
            <a:ext cx="2351880" cy="552600"/>
          </a:xfrm>
          <a:prstGeom prst="rect">
            <a:avLst/>
          </a:prstGeom>
        </p:spPr>
        <p:txBody>
          <a:bodyPr lIns="100800" rIns="100800" tIns="50400" bIns="50400"/>
          <a:p>
            <a:pPr>
              <a:lnSpc>
                <a:spcPct val="100000"/>
              </a:lnSpc>
            </a:pPr>
            <a:fld id="{93179E52-42DA-45DC-B878-58811FE4E8A8}" type="slidenum">
              <a:rPr lang="en-IN" sz="2600">
                <a:solidFill>
                  <a:srgbClr val="000000"/>
                </a:solidFill>
                <a:latin typeface="Arial"/>
                <a:ea typeface="DejaVu Sans"/>
              </a:rPr>
              <a:t>&lt;number&gt;</a:t>
            </a:fld>
            <a:endParaRPr/>
          </a:p>
        </p:txBody>
      </p:sp>
      <p:sp>
        <p:nvSpPr>
          <p:cNvPr id="74" name="TextShape 2"/>
          <p:cNvSpPr txBox="1"/>
          <p:nvPr/>
        </p:nvSpPr>
        <p:spPr>
          <a:xfrm>
            <a:off x="504000" y="2112840"/>
            <a:ext cx="9072360" cy="4476240"/>
          </a:xfrm>
          <a:prstGeom prst="rect">
            <a:avLst/>
          </a:prstGeom>
        </p:spPr>
        <p:txBody>
          <a:bodyPr lIns="100800" rIns="100800" tIns="50400" bIns="50400"/>
          <a:p>
            <a:endParaRPr/>
          </a:p>
        </p:txBody>
      </p:sp>
      <p:sp>
        <p:nvSpPr>
          <p:cNvPr id="75" name="CustomShape 3"/>
          <p:cNvSpPr/>
          <p:nvPr/>
        </p:nvSpPr>
        <p:spPr>
          <a:xfrm>
            <a:off x="3118320" y="1233000"/>
            <a:ext cx="299772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SCREEN SHOTS</a:t>
            </a:r>
            <a:endParaRPr/>
          </a:p>
        </p:txBody>
      </p:sp>
      <p:pic>
        <p:nvPicPr>
          <p:cNvPr id="76" name="Picture 2097159" descr=""/>
          <p:cNvPicPr/>
          <p:nvPr/>
        </p:nvPicPr>
        <p:blipFill>
          <a:blip r:embed="rId2"/>
          <a:stretch>
            <a:fillRect/>
          </a:stretch>
        </p:blipFill>
        <p:spPr>
          <a:xfrm>
            <a:off x="367560" y="1333800"/>
            <a:ext cx="9345240" cy="4891680"/>
          </a:xfrm>
          <a:prstGeom prst="rect">
            <a:avLst/>
          </a:prstGeom>
          <a:ln>
            <a:noFill/>
          </a:ln>
        </p:spPr>
      </p:pic>
    </p:spTree>
  </p:cSld>
  <p:transition spd="slow">
    <p:randomBar dir="vert"/>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7" name="Picture 5" descr=""/>
          <p:cNvPicPr/>
          <p:nvPr/>
        </p:nvPicPr>
        <p:blipFill>
          <a:blip r:embed="rId1"/>
          <a:stretch>
            <a:fillRect/>
          </a:stretch>
        </p:blipFill>
        <p:spPr>
          <a:xfrm>
            <a:off x="0" y="0"/>
            <a:ext cx="10080360" cy="7559280"/>
          </a:xfrm>
          <a:prstGeom prst="rect">
            <a:avLst/>
          </a:prstGeom>
          <a:ln>
            <a:noFill/>
          </a:ln>
        </p:spPr>
      </p:pic>
      <p:sp>
        <p:nvSpPr>
          <p:cNvPr id="78" name="TextShape 1"/>
          <p:cNvSpPr txBox="1"/>
          <p:nvPr/>
        </p:nvSpPr>
        <p:spPr>
          <a:xfrm>
            <a:off x="7224480" y="7006680"/>
            <a:ext cx="2351880" cy="552600"/>
          </a:xfrm>
          <a:prstGeom prst="rect">
            <a:avLst/>
          </a:prstGeom>
        </p:spPr>
        <p:txBody>
          <a:bodyPr lIns="100800" rIns="100800" tIns="50400" bIns="50400"/>
          <a:p>
            <a:pPr>
              <a:lnSpc>
                <a:spcPct val="100000"/>
              </a:lnSpc>
            </a:pPr>
            <a:fld id="{5595667C-3519-4A45-B8F0-0F39B1ADD6A0}" type="slidenum">
              <a:rPr lang="en-IN" sz="2600">
                <a:solidFill>
                  <a:srgbClr val="000000"/>
                </a:solidFill>
                <a:latin typeface="Arial"/>
                <a:ea typeface="DejaVu Sans"/>
              </a:rPr>
              <a:t>&lt;number&gt;</a:t>
            </a:fld>
            <a:endParaRPr/>
          </a:p>
        </p:txBody>
      </p:sp>
      <p:sp>
        <p:nvSpPr>
          <p:cNvPr id="79" name="TextShape 2"/>
          <p:cNvSpPr txBox="1"/>
          <p:nvPr/>
        </p:nvSpPr>
        <p:spPr>
          <a:xfrm>
            <a:off x="504000" y="2112840"/>
            <a:ext cx="9072360" cy="4476240"/>
          </a:xfrm>
          <a:prstGeom prst="rect">
            <a:avLst/>
          </a:prstGeom>
        </p:spPr>
        <p:txBody>
          <a:bodyPr lIns="100800" rIns="100800" tIns="50400" bIns="50400"/>
          <a:p>
            <a:pPr>
              <a:lnSpc>
                <a:spcPct val="90000"/>
              </a:lnSpc>
              <a:buFont typeface="Arial"/>
              <a:buChar char="•"/>
            </a:pPr>
            <a:r>
              <a:rPr lang="en-US" sz="2400">
                <a:solidFill>
                  <a:srgbClr val="000000"/>
                </a:solidFill>
                <a:latin typeface="Times New Roman"/>
                <a:ea typeface="DejaVu Sans"/>
              </a:rPr>
              <a:t>Thus this  program is basically designed to  show the user the required schedule of  a train .</a:t>
            </a:r>
            <a:endParaRPr/>
          </a:p>
          <a:p>
            <a:pPr>
              <a:lnSpc>
                <a:spcPct val="90000"/>
              </a:lnSpc>
            </a:pPr>
            <a:endParaRPr/>
          </a:p>
          <a:p>
            <a:pPr>
              <a:lnSpc>
                <a:spcPct val="90000"/>
              </a:lnSpc>
              <a:buFont typeface="Arial"/>
              <a:buChar char="•"/>
            </a:pPr>
            <a:r>
              <a:rPr lang="en-US" sz="2400">
                <a:solidFill>
                  <a:srgbClr val="000000"/>
                </a:solidFill>
                <a:latin typeface="Times New Roman"/>
                <a:ea typeface="DejaVu Sans"/>
              </a:rPr>
              <a:t>It displays time of arrival,time of departure ,the distance travelled . It also displays the halting time of the concerned train.</a:t>
            </a:r>
            <a:endParaRPr/>
          </a:p>
          <a:p>
            <a:pPr>
              <a:lnSpc>
                <a:spcPct val="90000"/>
              </a:lnSpc>
              <a:buFont typeface="Arial"/>
              <a:buChar char="•"/>
            </a:pPr>
            <a:r>
              <a:rPr lang="en-US" sz="2400">
                <a:solidFill>
                  <a:srgbClr val="000000"/>
                </a:solidFill>
                <a:latin typeface="Times New Roman"/>
                <a:ea typeface="DejaVu Sans"/>
              </a:rPr>
              <a:t>It requests the user to  input his/ her choice of the train .</a:t>
            </a:r>
            <a:endParaRPr/>
          </a:p>
          <a:p>
            <a:pPr>
              <a:lnSpc>
                <a:spcPct val="90000"/>
              </a:lnSpc>
              <a:buFont typeface="Arial"/>
              <a:buChar char="•"/>
            </a:pPr>
            <a:r>
              <a:rPr lang="en-US" sz="2400">
                <a:solidFill>
                  <a:srgbClr val="000000"/>
                </a:solidFill>
                <a:latin typeface="Times New Roman"/>
                <a:ea typeface="DejaVu Sans"/>
              </a:rPr>
              <a:t>The program is user interactive by providing the user various options regarding his/her choice of the train like:</a:t>
            </a:r>
            <a:endParaRPr/>
          </a:p>
          <a:p>
            <a:pPr>
              <a:lnSpc>
                <a:spcPct val="90000"/>
              </a:lnSpc>
              <a:buFont typeface="Arial"/>
              <a:buChar char="•"/>
            </a:pPr>
            <a:r>
              <a:rPr lang="en-US" sz="2400">
                <a:solidFill>
                  <a:srgbClr val="000000"/>
                </a:solidFill>
                <a:latin typeface="Times New Roman"/>
                <a:ea typeface="DejaVu Sans"/>
              </a:rPr>
              <a:t>1) Stations between the route.</a:t>
            </a:r>
            <a:endParaRPr/>
          </a:p>
          <a:p>
            <a:pPr>
              <a:lnSpc>
                <a:spcPct val="90000"/>
              </a:lnSpc>
              <a:buFont typeface="Arial"/>
              <a:buChar char="•"/>
            </a:pPr>
            <a:r>
              <a:rPr lang="en-US" sz="2400">
                <a:solidFill>
                  <a:srgbClr val="000000"/>
                </a:solidFill>
                <a:latin typeface="Times New Roman"/>
                <a:ea typeface="DejaVu Sans"/>
              </a:rPr>
              <a:t>2)Time ---to locate the location of train.</a:t>
            </a:r>
            <a:endParaRPr/>
          </a:p>
          <a:p>
            <a:pPr>
              <a:lnSpc>
                <a:spcPct val="90000"/>
              </a:lnSpc>
              <a:buFont typeface="Arial"/>
              <a:buChar char="•"/>
            </a:pPr>
            <a:r>
              <a:rPr lang="en-US" sz="2400">
                <a:solidFill>
                  <a:srgbClr val="000000"/>
                </a:solidFill>
                <a:latin typeface="Times New Roman"/>
                <a:ea typeface="DejaVu Sans"/>
              </a:rPr>
              <a:t>3)Full schedule.  </a:t>
            </a:r>
            <a:endParaRPr/>
          </a:p>
          <a:p>
            <a:pPr>
              <a:lnSpc>
                <a:spcPct val="90000"/>
              </a:lnSpc>
            </a:pPr>
            <a:endParaRPr/>
          </a:p>
        </p:txBody>
      </p:sp>
      <p:sp>
        <p:nvSpPr>
          <p:cNvPr id="80" name="CustomShape 3"/>
          <p:cNvSpPr/>
          <p:nvPr/>
        </p:nvSpPr>
        <p:spPr>
          <a:xfrm>
            <a:off x="3503160" y="1274400"/>
            <a:ext cx="256644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CONCLUSION</a:t>
            </a:r>
            <a:endParaRPr/>
          </a:p>
        </p:txBody>
      </p:sp>
    </p:spTree>
  </p:cSld>
  <p:transition spd="slow">
    <p:randomBar dir="vert"/>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1" name="Picture 5" descr=""/>
          <p:cNvPicPr/>
          <p:nvPr/>
        </p:nvPicPr>
        <p:blipFill>
          <a:blip r:embed="rId1"/>
          <a:stretch>
            <a:fillRect/>
          </a:stretch>
        </p:blipFill>
        <p:spPr>
          <a:xfrm>
            <a:off x="0" y="0"/>
            <a:ext cx="10080360" cy="7559280"/>
          </a:xfrm>
          <a:prstGeom prst="rect">
            <a:avLst/>
          </a:prstGeom>
          <a:ln>
            <a:noFill/>
          </a:ln>
        </p:spPr>
      </p:pic>
      <p:sp>
        <p:nvSpPr>
          <p:cNvPr id="82" name="TextShape 1"/>
          <p:cNvSpPr txBox="1"/>
          <p:nvPr/>
        </p:nvSpPr>
        <p:spPr>
          <a:xfrm>
            <a:off x="7224480" y="7006680"/>
            <a:ext cx="2351880" cy="552600"/>
          </a:xfrm>
          <a:prstGeom prst="rect">
            <a:avLst/>
          </a:prstGeom>
        </p:spPr>
        <p:txBody>
          <a:bodyPr lIns="100800" rIns="100800" tIns="50400" bIns="50400"/>
          <a:p>
            <a:pPr>
              <a:lnSpc>
                <a:spcPct val="100000"/>
              </a:lnSpc>
            </a:pPr>
            <a:fld id="{C56D0C86-DE84-4DA2-9219-FD1074835C7E}" type="slidenum">
              <a:rPr lang="en-IN" sz="2600">
                <a:solidFill>
                  <a:srgbClr val="000000"/>
                </a:solidFill>
                <a:latin typeface="Arial"/>
                <a:ea typeface="DejaVu Sans"/>
              </a:rPr>
              <a:t>&lt;number&gt;</a:t>
            </a:fld>
            <a:endParaRPr/>
          </a:p>
        </p:txBody>
      </p:sp>
      <p:sp>
        <p:nvSpPr>
          <p:cNvPr id="83" name="TextShape 2"/>
          <p:cNvSpPr txBox="1"/>
          <p:nvPr/>
        </p:nvSpPr>
        <p:spPr>
          <a:xfrm>
            <a:off x="504000" y="2112840"/>
            <a:ext cx="9072360" cy="4476240"/>
          </a:xfrm>
          <a:prstGeom prst="rect">
            <a:avLst/>
          </a:prstGeom>
        </p:spPr>
        <p:txBody>
          <a:bodyPr lIns="100800" rIns="100800" tIns="50400" bIns="50400"/>
          <a:p>
            <a:endParaRPr/>
          </a:p>
        </p:txBody>
      </p:sp>
      <p:sp>
        <p:nvSpPr>
          <p:cNvPr id="84" name="CustomShape 3"/>
          <p:cNvSpPr/>
          <p:nvPr/>
        </p:nvSpPr>
        <p:spPr>
          <a:xfrm>
            <a:off x="3456000" y="1274400"/>
            <a:ext cx="262296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REFERENCES</a:t>
            </a:r>
            <a:endParaRPr/>
          </a:p>
        </p:txBody>
      </p:sp>
    </p:spTree>
  </p:cSld>
  <p:transition spd="slow">
    <p:randomBar dir="vert"/>
  </p:transition>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5" name="Picture 5" descr=""/>
          <p:cNvPicPr/>
          <p:nvPr/>
        </p:nvPicPr>
        <p:blipFill>
          <a:blip r:embed="rId1"/>
          <a:stretch>
            <a:fillRect/>
          </a:stretch>
        </p:blipFill>
        <p:spPr>
          <a:xfrm>
            <a:off x="0" y="0"/>
            <a:ext cx="10080360" cy="7559280"/>
          </a:xfrm>
          <a:prstGeom prst="rect">
            <a:avLst/>
          </a:prstGeom>
          <a:ln>
            <a:noFill/>
          </a:ln>
        </p:spPr>
      </p:pic>
      <p:sp>
        <p:nvSpPr>
          <p:cNvPr id="86" name="TextShape 1"/>
          <p:cNvSpPr txBox="1"/>
          <p:nvPr/>
        </p:nvSpPr>
        <p:spPr>
          <a:xfrm>
            <a:off x="7224480" y="7006680"/>
            <a:ext cx="2351880" cy="552600"/>
          </a:xfrm>
          <a:prstGeom prst="rect">
            <a:avLst/>
          </a:prstGeom>
        </p:spPr>
        <p:txBody>
          <a:bodyPr lIns="100800" rIns="100800" tIns="50400" bIns="50400"/>
          <a:p>
            <a:pPr>
              <a:lnSpc>
                <a:spcPct val="100000"/>
              </a:lnSpc>
            </a:pPr>
            <a:fld id="{B092C164-C9C4-48DC-A369-3DF82B261A45}" type="slidenum">
              <a:rPr lang="en-IN" sz="2600">
                <a:solidFill>
                  <a:srgbClr val="000000"/>
                </a:solidFill>
                <a:latin typeface="Arial"/>
                <a:ea typeface="DejaVu Sans"/>
              </a:rPr>
              <a:t>&lt;number&gt;</a:t>
            </a:fld>
            <a:endParaRPr/>
          </a:p>
        </p:txBody>
      </p:sp>
      <p:pic>
        <p:nvPicPr>
          <p:cNvPr id="87" name="Content Placeholder 1" descr=""/>
          <p:cNvPicPr/>
          <p:nvPr/>
        </p:nvPicPr>
        <p:blipFill>
          <a:blip r:embed="rId2"/>
          <a:stretch>
            <a:fillRect/>
          </a:stretch>
        </p:blipFill>
        <p:spPr>
          <a:xfrm>
            <a:off x="1490400" y="2915640"/>
            <a:ext cx="7099200" cy="2339640"/>
          </a:xfrm>
          <a:prstGeom prst="rect">
            <a:avLst/>
          </a:prstGeom>
          <a:ln>
            <a:noFill/>
          </a:ln>
        </p:spPr>
      </p:pic>
    </p:spTree>
  </p:cSld>
  <p:transition spd="slow">
    <p:randomBar dir="vert"/>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0" name="Picture 5" descr=""/>
          <p:cNvPicPr/>
          <p:nvPr/>
        </p:nvPicPr>
        <p:blipFill>
          <a:blip r:embed="rId1"/>
          <a:stretch>
            <a:fillRect/>
          </a:stretch>
        </p:blipFill>
        <p:spPr>
          <a:xfrm>
            <a:off x="0" y="0"/>
            <a:ext cx="10080360" cy="7559280"/>
          </a:xfrm>
          <a:prstGeom prst="rect">
            <a:avLst/>
          </a:prstGeom>
          <a:ln>
            <a:noFill/>
          </a:ln>
        </p:spPr>
      </p:pic>
      <p:sp>
        <p:nvSpPr>
          <p:cNvPr id="41" name="TextShape 1"/>
          <p:cNvSpPr txBox="1"/>
          <p:nvPr/>
        </p:nvSpPr>
        <p:spPr>
          <a:xfrm>
            <a:off x="7224480" y="7006680"/>
            <a:ext cx="2351880" cy="552600"/>
          </a:xfrm>
          <a:prstGeom prst="rect">
            <a:avLst/>
          </a:prstGeom>
        </p:spPr>
        <p:txBody>
          <a:bodyPr lIns="100800" rIns="100800" tIns="50400" bIns="50400"/>
          <a:p>
            <a:pPr>
              <a:lnSpc>
                <a:spcPct val="100000"/>
              </a:lnSpc>
            </a:pPr>
            <a:fld id="{41F98649-B77B-42E6-AF12-987AF5B46FF0}" type="slidenum">
              <a:rPr lang="en-IN" sz="2600">
                <a:solidFill>
                  <a:srgbClr val="000000"/>
                </a:solidFill>
                <a:latin typeface="Arial"/>
                <a:ea typeface="DejaVu Sans"/>
              </a:rPr>
              <a:t>&lt;number&gt;</a:t>
            </a:fld>
            <a:endParaRPr/>
          </a:p>
        </p:txBody>
      </p:sp>
      <p:sp>
        <p:nvSpPr>
          <p:cNvPr id="42" name="TextShape 2"/>
          <p:cNvSpPr txBox="1"/>
          <p:nvPr/>
        </p:nvSpPr>
        <p:spPr>
          <a:xfrm>
            <a:off x="165960" y="1805760"/>
            <a:ext cx="9410040" cy="4783320"/>
          </a:xfrm>
          <a:prstGeom prst="rect">
            <a:avLst/>
          </a:prstGeom>
        </p:spPr>
        <p:txBody>
          <a:bodyPr lIns="100800" rIns="100800" tIns="50400" bIns="50400"/>
          <a:p>
            <a:pPr>
              <a:lnSpc>
                <a:spcPct val="90000"/>
              </a:lnSpc>
              <a:buFont typeface="Arial"/>
              <a:buChar char="•"/>
            </a:pPr>
            <a:r>
              <a:rPr lang="en-US" sz="2400">
                <a:solidFill>
                  <a:srgbClr val="000000"/>
                </a:solidFill>
                <a:latin typeface="Times New Roman"/>
                <a:ea typeface="DejaVu Sans"/>
              </a:rPr>
              <a:t>In our day to day life we frequently travel with trains maybe for a short or long travel .</a:t>
            </a:r>
            <a:endParaRPr/>
          </a:p>
          <a:p>
            <a:pPr>
              <a:lnSpc>
                <a:spcPct val="90000"/>
              </a:lnSpc>
            </a:pPr>
            <a:endParaRPr/>
          </a:p>
          <a:p>
            <a:pPr>
              <a:lnSpc>
                <a:spcPct val="90000"/>
              </a:lnSpc>
              <a:buFont typeface="Arial"/>
              <a:buChar char="•"/>
            </a:pPr>
            <a:r>
              <a:rPr lang="en-US" sz="2400">
                <a:solidFill>
                  <a:srgbClr val="000000"/>
                </a:solidFill>
                <a:latin typeface="Times New Roman"/>
                <a:ea typeface="DejaVu Sans"/>
              </a:rPr>
              <a:t>For the convenience of travellers we require a schedule to display  the  time of arrival ,time of departure,stations halts,etc.With the help of programming services we have been able to successfully  communicate to the passengers  via schedule  in a easy and faster way.</a:t>
            </a:r>
            <a:endParaRPr/>
          </a:p>
          <a:p>
            <a:pPr>
              <a:lnSpc>
                <a:spcPct val="90000"/>
              </a:lnSpc>
            </a:pPr>
            <a:endParaRPr/>
          </a:p>
          <a:p>
            <a:pPr>
              <a:lnSpc>
                <a:spcPct val="90000"/>
              </a:lnSpc>
              <a:buFont typeface="Arial"/>
              <a:buChar char="•"/>
            </a:pPr>
            <a:r>
              <a:rPr lang="en-US" sz="2400">
                <a:solidFill>
                  <a:srgbClr val="000000"/>
                </a:solidFill>
                <a:latin typeface="Times New Roman"/>
                <a:ea typeface="DejaVu Sans"/>
              </a:rPr>
              <a:t>Scheduling  via programming has been both convinient  to the user as well as the railway authorities.Thus programming​ have helped us to manage this cluster of railways.</a:t>
            </a:r>
            <a:endParaRPr/>
          </a:p>
        </p:txBody>
      </p:sp>
      <p:sp>
        <p:nvSpPr>
          <p:cNvPr id="43" name="CustomShape 3"/>
          <p:cNvSpPr/>
          <p:nvPr/>
        </p:nvSpPr>
        <p:spPr>
          <a:xfrm>
            <a:off x="3072240" y="1218960"/>
            <a:ext cx="291996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INTRODUCTION</a:t>
            </a:r>
            <a:endParaRPr/>
          </a:p>
        </p:txBody>
      </p:sp>
    </p:spTree>
  </p:cSld>
  <p:transition spd="slow">
    <p:randomBar dir="vert"/>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4" name="Picture 5" descr=""/>
          <p:cNvPicPr/>
          <p:nvPr/>
        </p:nvPicPr>
        <p:blipFill>
          <a:blip r:embed="rId1"/>
          <a:stretch>
            <a:fillRect/>
          </a:stretch>
        </p:blipFill>
        <p:spPr>
          <a:xfrm>
            <a:off x="0" y="0"/>
            <a:ext cx="10080360" cy="7559280"/>
          </a:xfrm>
          <a:prstGeom prst="rect">
            <a:avLst/>
          </a:prstGeom>
          <a:ln>
            <a:noFill/>
          </a:ln>
        </p:spPr>
      </p:pic>
      <p:sp>
        <p:nvSpPr>
          <p:cNvPr id="45" name="TextShape 1"/>
          <p:cNvSpPr txBox="1"/>
          <p:nvPr/>
        </p:nvSpPr>
        <p:spPr>
          <a:xfrm>
            <a:off x="7224480" y="7006680"/>
            <a:ext cx="2351880" cy="552600"/>
          </a:xfrm>
          <a:prstGeom prst="rect">
            <a:avLst/>
          </a:prstGeom>
        </p:spPr>
        <p:txBody>
          <a:bodyPr lIns="100800" rIns="100800" tIns="50400" bIns="50400"/>
          <a:p>
            <a:pPr>
              <a:lnSpc>
                <a:spcPct val="100000"/>
              </a:lnSpc>
            </a:pPr>
            <a:fld id="{B234F7B9-EBC2-41A4-8C47-7C4BD45A79ED}" type="slidenum">
              <a:rPr lang="en-IN" sz="2600">
                <a:solidFill>
                  <a:srgbClr val="000000"/>
                </a:solidFill>
                <a:latin typeface="Arial"/>
                <a:ea typeface="DejaVu Sans"/>
              </a:rPr>
              <a:t>&lt;number&gt;</a:t>
            </a:fld>
            <a:endParaRPr/>
          </a:p>
        </p:txBody>
      </p:sp>
      <p:sp>
        <p:nvSpPr>
          <p:cNvPr id="46" name="TextShape 2"/>
          <p:cNvSpPr txBox="1"/>
          <p:nvPr/>
        </p:nvSpPr>
        <p:spPr>
          <a:xfrm>
            <a:off x="504000" y="2112840"/>
            <a:ext cx="9072360" cy="4476240"/>
          </a:xfrm>
          <a:prstGeom prst="rect">
            <a:avLst/>
          </a:prstGeom>
        </p:spPr>
        <p:txBody>
          <a:bodyPr lIns="100800" rIns="100800" tIns="50400" bIns="50400"/>
          <a:p>
            <a:endParaRPr/>
          </a:p>
        </p:txBody>
      </p:sp>
      <p:sp>
        <p:nvSpPr>
          <p:cNvPr id="47" name="CustomShape 3"/>
          <p:cNvSpPr/>
          <p:nvPr/>
        </p:nvSpPr>
        <p:spPr>
          <a:xfrm>
            <a:off x="3103920" y="1218960"/>
            <a:ext cx="231048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ALGORITHM</a:t>
            </a:r>
            <a:endParaRPr/>
          </a:p>
        </p:txBody>
      </p:sp>
    </p:spTree>
  </p:cSld>
  <p:transition spd="slow">
    <p:randomBar dir="vert"/>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8" name="Picture 5" descr=""/>
          <p:cNvPicPr/>
          <p:nvPr/>
        </p:nvPicPr>
        <p:blipFill>
          <a:blip r:embed="rId1"/>
          <a:stretch>
            <a:fillRect/>
          </a:stretch>
        </p:blipFill>
        <p:spPr>
          <a:xfrm>
            <a:off x="0" y="0"/>
            <a:ext cx="10080360" cy="7559280"/>
          </a:xfrm>
          <a:prstGeom prst="rect">
            <a:avLst/>
          </a:prstGeom>
          <a:ln>
            <a:noFill/>
          </a:ln>
        </p:spPr>
      </p:pic>
      <p:sp>
        <p:nvSpPr>
          <p:cNvPr id="49" name="TextShape 1"/>
          <p:cNvSpPr txBox="1"/>
          <p:nvPr/>
        </p:nvSpPr>
        <p:spPr>
          <a:xfrm>
            <a:off x="7224480" y="7006680"/>
            <a:ext cx="2351880" cy="552600"/>
          </a:xfrm>
          <a:prstGeom prst="rect">
            <a:avLst/>
          </a:prstGeom>
        </p:spPr>
        <p:txBody>
          <a:bodyPr lIns="100800" rIns="100800" tIns="50400" bIns="50400"/>
          <a:p>
            <a:pPr>
              <a:lnSpc>
                <a:spcPct val="100000"/>
              </a:lnSpc>
            </a:pPr>
            <a:fld id="{D1D40576-D0F8-476B-A51E-1956816D185F}" type="slidenum">
              <a:rPr lang="en-IN" sz="2600">
                <a:solidFill>
                  <a:srgbClr val="000000"/>
                </a:solidFill>
                <a:latin typeface="Arial"/>
                <a:ea typeface="DejaVu Sans"/>
              </a:rPr>
              <a:t>&lt;number&gt;</a:t>
            </a:fld>
            <a:endParaRPr/>
          </a:p>
        </p:txBody>
      </p:sp>
      <p:sp>
        <p:nvSpPr>
          <p:cNvPr id="50" name="TextShape 2"/>
          <p:cNvSpPr txBox="1"/>
          <p:nvPr/>
        </p:nvSpPr>
        <p:spPr>
          <a:xfrm>
            <a:off x="504000" y="2112840"/>
            <a:ext cx="9072360" cy="4476240"/>
          </a:xfrm>
          <a:prstGeom prst="rect">
            <a:avLst/>
          </a:prstGeom>
        </p:spPr>
        <p:txBody>
          <a:bodyPr lIns="100800" rIns="100800" tIns="50400" bIns="50400"/>
          <a:p>
            <a:endParaRPr/>
          </a:p>
        </p:txBody>
      </p:sp>
      <p:sp>
        <p:nvSpPr>
          <p:cNvPr id="51" name="CustomShape 3"/>
          <p:cNvSpPr/>
          <p:nvPr/>
        </p:nvSpPr>
        <p:spPr>
          <a:xfrm>
            <a:off x="3077280" y="1218960"/>
            <a:ext cx="244008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FLOWCHART</a:t>
            </a:r>
            <a:endParaRPr/>
          </a:p>
        </p:txBody>
      </p:sp>
    </p:spTree>
  </p:cSld>
  <p:transition spd="slow">
    <p:randomBar dir="vert"/>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2" name="Picture 5" descr=""/>
          <p:cNvPicPr/>
          <p:nvPr/>
        </p:nvPicPr>
        <p:blipFill>
          <a:blip r:embed="rId1"/>
          <a:stretch>
            <a:fillRect/>
          </a:stretch>
        </p:blipFill>
        <p:spPr>
          <a:xfrm>
            <a:off x="0" y="0"/>
            <a:ext cx="10080360" cy="7559280"/>
          </a:xfrm>
          <a:prstGeom prst="rect">
            <a:avLst/>
          </a:prstGeom>
          <a:ln>
            <a:noFill/>
          </a:ln>
        </p:spPr>
      </p:pic>
      <p:sp>
        <p:nvSpPr>
          <p:cNvPr id="53" name="TextShape 1"/>
          <p:cNvSpPr txBox="1"/>
          <p:nvPr/>
        </p:nvSpPr>
        <p:spPr>
          <a:xfrm>
            <a:off x="7224480" y="7006680"/>
            <a:ext cx="2351880" cy="552600"/>
          </a:xfrm>
          <a:prstGeom prst="rect">
            <a:avLst/>
          </a:prstGeom>
        </p:spPr>
        <p:txBody>
          <a:bodyPr lIns="100800" rIns="100800" tIns="50400" bIns="50400"/>
          <a:p>
            <a:pPr>
              <a:lnSpc>
                <a:spcPct val="100000"/>
              </a:lnSpc>
            </a:pPr>
            <a:fld id="{7173036E-A3EA-428A-88BB-2784F70398A7}" type="slidenum">
              <a:rPr lang="en-IN" sz="2600">
                <a:solidFill>
                  <a:srgbClr val="000000"/>
                </a:solidFill>
                <a:latin typeface="Arial"/>
                <a:ea typeface="DejaVu Sans"/>
              </a:rPr>
              <a:t>&lt;number&gt;</a:t>
            </a:fld>
            <a:endParaRPr/>
          </a:p>
        </p:txBody>
      </p:sp>
      <p:sp>
        <p:nvSpPr>
          <p:cNvPr id="54" name="TextShape 2"/>
          <p:cNvSpPr txBox="1"/>
          <p:nvPr/>
        </p:nvSpPr>
        <p:spPr>
          <a:xfrm>
            <a:off x="389520" y="1633680"/>
            <a:ext cx="9186480" cy="4955400"/>
          </a:xfrm>
          <a:prstGeom prst="rect">
            <a:avLst/>
          </a:prstGeom>
        </p:spPr>
        <p:txBody>
          <a:bodyPr lIns="100800" rIns="100800" tIns="50400" bIns="50400"/>
          <a:p>
            <a:pPr>
              <a:lnSpc>
                <a:spcPct val="90000"/>
              </a:lnSpc>
              <a:buFont typeface="Arial"/>
              <a:buChar char="•"/>
            </a:pPr>
            <a:r>
              <a:rPr lang="en-US" sz="2400">
                <a:solidFill>
                  <a:srgbClr val="000000"/>
                </a:solidFill>
                <a:latin typeface="Arial"/>
                <a:ea typeface="DejaVu Sans"/>
              </a:rPr>
              <a:t>LISTING OF MODULES</a:t>
            </a:r>
            <a:endParaRPr/>
          </a:p>
          <a:p>
            <a:pPr>
              <a:lnSpc>
                <a:spcPct val="90000"/>
              </a:lnSpc>
              <a:buFont typeface="Arial"/>
              <a:buChar char="•"/>
            </a:pPr>
            <a:r>
              <a:rPr lang="en-US" sz="2400">
                <a:solidFill>
                  <a:srgbClr val="000000"/>
                </a:solidFill>
                <a:latin typeface="Arial"/>
                <a:ea typeface="DejaVu Sans"/>
              </a:rPr>
              <a:t>Our program is divided into 5 prominent modules. Each module signifies a train. The modules are further divided into 3 sections </a:t>
            </a:r>
            <a:endParaRPr/>
          </a:p>
          <a:p>
            <a:pPr>
              <a:lnSpc>
                <a:spcPct val="90000"/>
              </a:lnSpc>
              <a:buFont typeface="Arial"/>
              <a:buChar char="•"/>
            </a:pPr>
            <a:endParaRPr/>
          </a:p>
          <a:p>
            <a:pPr>
              <a:lnSpc>
                <a:spcPct val="90000"/>
              </a:lnSpc>
              <a:buFont typeface="Arial"/>
              <a:buChar char="•"/>
            </a:pPr>
            <a:r>
              <a:rPr lang="en-US" sz="2400">
                <a:solidFill>
                  <a:srgbClr val="000000"/>
                </a:solidFill>
                <a:latin typeface="Arial"/>
                <a:ea typeface="DejaVu Sans"/>
              </a:rPr>
              <a:t>1)Search by Station.      2)Search by Time.      3)Full schedule.</a:t>
            </a:r>
            <a:endParaRPr/>
          </a:p>
          <a:p>
            <a:pPr>
              <a:lnSpc>
                <a:spcPct val="90000"/>
              </a:lnSpc>
              <a:buFont typeface="Arial"/>
              <a:buChar char="•"/>
            </a:pPr>
            <a:r>
              <a:rPr lang="en-US" sz="2400">
                <a:solidFill>
                  <a:srgbClr val="000000"/>
                </a:solidFill>
                <a:latin typeface="Arial"/>
                <a:ea typeface="DejaVu Sans"/>
              </a:rPr>
              <a:t>  </a:t>
            </a:r>
            <a:endParaRPr/>
          </a:p>
          <a:p>
            <a:pPr>
              <a:lnSpc>
                <a:spcPct val="90000"/>
              </a:lnSpc>
              <a:buFont typeface="Arial"/>
              <a:buChar char="•"/>
            </a:pPr>
            <a:r>
              <a:rPr lang="en-US" sz="2400">
                <a:solidFill>
                  <a:srgbClr val="000000"/>
                </a:solidFill>
                <a:latin typeface="Arial"/>
                <a:ea typeface="DejaVu Sans"/>
              </a:rPr>
              <a:t>Each section is further divided into different blocks depending upon the data entered by the user. The conditions are checked for equality until a match occurs. After which the corresponding code block is executed. After each subsequent choice in the module is complete, the user is given a choice – Whether or not he/she wishes to restart the search or abort the program.</a:t>
            </a:r>
            <a:endParaRPr/>
          </a:p>
          <a:p>
            <a:pPr>
              <a:lnSpc>
                <a:spcPct val="90000"/>
              </a:lnSpc>
              <a:buFont typeface="Arial"/>
              <a:buChar char="•"/>
            </a:pPr>
            <a:r>
              <a:rPr lang="en-US" sz="2400">
                <a:solidFill>
                  <a:srgbClr val="000000"/>
                </a:solidFill>
                <a:latin typeface="Arial"/>
                <a:ea typeface="DejaVu Sans"/>
              </a:rPr>
              <a:t>Depending on the choice entered the entire program will be re-executed or the program will end </a:t>
            </a:r>
            <a:endParaRPr/>
          </a:p>
          <a:p>
            <a:pPr>
              <a:lnSpc>
                <a:spcPct val="90000"/>
              </a:lnSpc>
            </a:pPr>
            <a:endParaRPr/>
          </a:p>
        </p:txBody>
      </p:sp>
      <p:sp>
        <p:nvSpPr>
          <p:cNvPr id="55" name="CustomShape 3"/>
          <p:cNvSpPr/>
          <p:nvPr/>
        </p:nvSpPr>
        <p:spPr>
          <a:xfrm>
            <a:off x="3435120" y="1092960"/>
            <a:ext cx="195552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MODULES</a:t>
            </a:r>
            <a:endParaRPr/>
          </a:p>
        </p:txBody>
      </p:sp>
    </p:spTree>
  </p:cSld>
  <p:transition spd="slow">
    <p:randomBar dir="vert"/>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6" name="Picture 5" descr=""/>
          <p:cNvPicPr/>
          <p:nvPr/>
        </p:nvPicPr>
        <p:blipFill>
          <a:blip r:embed="rId1"/>
          <a:stretch>
            <a:fillRect/>
          </a:stretch>
        </p:blipFill>
        <p:spPr>
          <a:xfrm>
            <a:off x="0" y="-410760"/>
            <a:ext cx="10080360" cy="7970040"/>
          </a:xfrm>
          <a:prstGeom prst="rect">
            <a:avLst/>
          </a:prstGeom>
          <a:ln>
            <a:noFill/>
          </a:ln>
        </p:spPr>
      </p:pic>
      <p:sp>
        <p:nvSpPr>
          <p:cNvPr id="57" name="TextShape 1"/>
          <p:cNvSpPr txBox="1"/>
          <p:nvPr/>
        </p:nvSpPr>
        <p:spPr>
          <a:xfrm>
            <a:off x="7224480" y="7006680"/>
            <a:ext cx="2351880" cy="552600"/>
          </a:xfrm>
          <a:prstGeom prst="rect">
            <a:avLst/>
          </a:prstGeom>
        </p:spPr>
        <p:txBody>
          <a:bodyPr lIns="100800" rIns="100800" tIns="50400" bIns="50400"/>
          <a:p>
            <a:pPr>
              <a:lnSpc>
                <a:spcPct val="100000"/>
              </a:lnSpc>
            </a:pPr>
            <a:fld id="{EB359F07-37CD-4FE2-88FD-5584AEB73873}" type="slidenum">
              <a:rPr lang="en-IN" sz="2600">
                <a:solidFill>
                  <a:srgbClr val="000000"/>
                </a:solidFill>
                <a:latin typeface="Arial"/>
                <a:ea typeface="DejaVu Sans"/>
              </a:rPr>
              <a:t>&lt;number&gt;</a:t>
            </a:fld>
            <a:endParaRPr/>
          </a:p>
        </p:txBody>
      </p:sp>
      <p:sp>
        <p:nvSpPr>
          <p:cNvPr id="58" name="TextShape 2"/>
          <p:cNvSpPr txBox="1"/>
          <p:nvPr/>
        </p:nvSpPr>
        <p:spPr>
          <a:xfrm>
            <a:off x="0" y="1187640"/>
            <a:ext cx="10080360" cy="6126840"/>
          </a:xfrm>
          <a:prstGeom prst="rect">
            <a:avLst/>
          </a:prstGeom>
        </p:spPr>
        <p:txBody>
          <a:bodyPr lIns="100800" rIns="100800" tIns="50400" bIns="50400"/>
          <a:p>
            <a:r>
              <a:rPr lang="en-US" sz="2400">
                <a:solidFill>
                  <a:srgbClr val="000000"/>
                </a:solidFill>
                <a:latin typeface="Times New Roman"/>
                <a:ea typeface="DejaVu Sans"/>
              </a:rPr>
              <a:t>MODULE 1.           </a:t>
            </a:r>
            <a:r>
              <a:rPr b="1" i="1" lang="en-US" sz="2800" u="sng">
                <a:solidFill>
                  <a:srgbClr val="000000"/>
                </a:solidFill>
                <a:latin typeface="Times New Roman"/>
                <a:ea typeface="DejaVu Sans"/>
              </a:rPr>
              <a:t>Ahmedabad Express</a:t>
            </a:r>
            <a:endParaRPr/>
          </a:p>
          <a:p>
            <a:r>
              <a:rPr b="1" i="1" lang="en-US" sz="2800" u="sng">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Under Ahmedabad option the user is introduced to three choices. He can get acquainted about the position of the Ahmedabad Express at a specific time or when the Ahmedabad Express will reach a particular station.</a:t>
            </a:r>
            <a:endParaRPr/>
          </a:p>
          <a:p>
            <a:r>
              <a:rPr lang="en-US" sz="2400">
                <a:solidFill>
                  <a:srgbClr val="000000"/>
                </a:solidFill>
                <a:latin typeface="Times New Roman"/>
                <a:ea typeface="DejaVu Sans"/>
              </a:rPr>
              <a:t> </a:t>
            </a:r>
            <a:r>
              <a:rPr lang="en-US" sz="2400">
                <a:solidFill>
                  <a:srgbClr val="000000"/>
                </a:solidFill>
                <a:latin typeface="Times New Roman"/>
                <a:ea typeface="DejaVu Sans"/>
              </a:rPr>
              <a:t>If he chooses the “ENTER STATION” option, he has to enter the name of the station at which he wants to know the arrival time of the Ahmedabad Express. If the station entered by the user isn’t on the route of the Ahmedabad Express, then a message will be displayed saying that the Ahmedabad Express doesn’t halt at the station.</a:t>
            </a:r>
            <a:endParaRPr/>
          </a:p>
          <a:p>
            <a:pPr>
              <a:lnSpc>
                <a:spcPct val="90000"/>
              </a:lnSpc>
              <a:buFont typeface="Arial"/>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If he chooses the “ENTER TIME” option, he will be required to enter the time at which he wants the position of the Ahmedabad Express. The time entered by the user is cross referenced against a series of time ranges and the corresponding status is displayed. If the user wishes to know the entire schedule of the Ahmedabad Express he should choose the third option, the full scheduled is shown displaying the estimated arrival time, departure, halt, and the distance covered by the Ahmedabad Express at a particular station.</a:t>
            </a:r>
            <a:endParaRPr/>
          </a:p>
        </p:txBody>
      </p:sp>
      <p:sp>
        <p:nvSpPr>
          <p:cNvPr id="59" name="CustomShape 3"/>
          <p:cNvSpPr/>
          <p:nvPr/>
        </p:nvSpPr>
        <p:spPr>
          <a:xfrm>
            <a:off x="1469880" y="646920"/>
            <a:ext cx="5948280" cy="527760"/>
          </a:xfrm>
          <a:prstGeom prst="rect">
            <a:avLst/>
          </a:prstGeom>
          <a:noFill/>
          <a:ln>
            <a:noFill/>
          </a:ln>
        </p:spPr>
        <p:txBody>
          <a:bodyPr wrap="none" lIns="100800" rIns="100800" tIns="50400" bIns="50400"/>
          <a:p>
            <a:pPr>
              <a:lnSpc>
                <a:spcPct val="100000"/>
              </a:lnSpc>
            </a:pPr>
            <a:r>
              <a:rPr lang="en-IN" sz="2800">
                <a:solidFill>
                  <a:srgbClr val="002060"/>
                </a:solidFill>
                <a:latin typeface="Arial"/>
                <a:ea typeface="DejaVu Sans"/>
              </a:rPr>
              <a:t>EXPLANATION OF EACH MODULE</a:t>
            </a:r>
            <a:endParaRPr/>
          </a:p>
        </p:txBody>
      </p:sp>
    </p:spTree>
  </p:cSld>
  <p:transition spd="slow">
    <p:randomBar dir="vert"/>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280" cy="1261800"/>
          </a:xfrm>
          <a:prstGeom prst="rect">
            <a:avLst/>
          </a:prstGeom>
        </p:spPr>
        <p:txBody>
          <a:bodyPr lIns="0" rIns="0" tIns="0" bIns="0" anchor="ctr"/>
          <a:p>
            <a:endParaRPr/>
          </a:p>
        </p:txBody>
      </p:sp>
      <p:sp>
        <p:nvSpPr>
          <p:cNvPr id="61" name="TextShape 2"/>
          <p:cNvSpPr txBox="1"/>
          <p:nvPr/>
        </p:nvSpPr>
        <p:spPr>
          <a:xfrm>
            <a:off x="233640" y="0"/>
            <a:ext cx="9341640" cy="7612920"/>
          </a:xfrm>
          <a:prstGeom prst="rect">
            <a:avLst/>
          </a:prstGeom>
        </p:spPr>
        <p:txBody>
          <a:bodyPr lIns="0" rIns="0" tIns="0" bIns="0"/>
          <a:p>
            <a:r>
              <a:rPr lang="en-US" sz="2400">
                <a:solidFill>
                  <a:srgbClr val="000000"/>
                </a:solidFill>
                <a:latin typeface="Arial"/>
                <a:ea typeface="DejaVu Sans"/>
              </a:rPr>
              <a:t>MODULE 2 </a:t>
            </a:r>
            <a:endParaRPr/>
          </a:p>
          <a:p>
            <a:r>
              <a:rPr b="1" i="1" lang="en-US" sz="2400" u="sng">
                <a:solidFill>
                  <a:srgbClr val="000000"/>
                </a:solidFill>
                <a:latin typeface="Arial"/>
                <a:ea typeface="DejaVu Sans"/>
              </a:rPr>
              <a:t>Pune Express</a:t>
            </a:r>
            <a:endParaRPr/>
          </a:p>
          <a:p>
            <a:r>
              <a:rPr lang="en-US" sz="2400">
                <a:solidFill>
                  <a:srgbClr val="000000"/>
                </a:solidFill>
                <a:latin typeface="Arial"/>
                <a:ea typeface="DejaVu Sans"/>
              </a:rPr>
              <a:t>Under Pune option the user is introduced to three choices. He can get acquainted about the position of the Pune Express at a specific time or when the Pune Express will reach a particular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STATION” option, he has to enter the name of the station at which he wants to know the arrival time of the Pune Express. If the station entered by the user isn’t on the route of the Pune Express, then a message will be displayed saying that the Pune Express doesn’t halt at the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TIME” option, he will be required to enter the time at which he wants the position of the Pune Express. The time entered by the user is cross referenced against a series of time ranges and the corresponding status is displayed. </a:t>
            </a:r>
            <a:endParaRPr/>
          </a:p>
          <a:p>
            <a:pPr>
              <a:lnSpc>
                <a:spcPct val="90000"/>
              </a:lnSpc>
              <a:buFont typeface="Arial"/>
              <a:buChar char="•"/>
            </a:pPr>
            <a:r>
              <a:rPr lang="en-US" sz="2400">
                <a:solidFill>
                  <a:srgbClr val="000000"/>
                </a:solidFill>
                <a:latin typeface="Arial"/>
                <a:ea typeface="DejaVu Sans"/>
              </a:rPr>
              <a:t>    </a:t>
            </a:r>
            <a:r>
              <a:rPr lang="en-US" sz="2400">
                <a:solidFill>
                  <a:srgbClr val="000000"/>
                </a:solidFill>
                <a:latin typeface="Arial"/>
                <a:ea typeface="DejaVu Sans"/>
              </a:rPr>
              <a:t>If the user wishes to know the entire schedule of the Pune Express he should choose the third option, the full scheduled is shown displaying the estimated arrival time, departure, halt, and the distance covered by the Pune Express at a particular station.</a:t>
            </a:r>
            <a:endParaRPr/>
          </a:p>
        </p:txBody>
      </p:sp>
    </p:spTree>
  </p:cSld>
  <p:transition spd="slow">
    <p:randomBar dir="vert"/>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TextShape 1"/>
          <p:cNvSpPr txBox="1"/>
          <p:nvPr/>
        </p:nvSpPr>
        <p:spPr>
          <a:xfrm>
            <a:off x="504000" y="301320"/>
            <a:ext cx="9071280" cy="1261800"/>
          </a:xfrm>
          <a:prstGeom prst="rect">
            <a:avLst/>
          </a:prstGeom>
        </p:spPr>
        <p:txBody>
          <a:bodyPr lIns="0" rIns="0" tIns="0" bIns="0" anchor="ctr"/>
          <a:p>
            <a:endParaRPr/>
          </a:p>
        </p:txBody>
      </p:sp>
      <p:sp>
        <p:nvSpPr>
          <p:cNvPr id="63" name="TextShape 2"/>
          <p:cNvSpPr txBox="1"/>
          <p:nvPr/>
        </p:nvSpPr>
        <p:spPr>
          <a:xfrm>
            <a:off x="504000" y="301320"/>
            <a:ext cx="9071280" cy="7441560"/>
          </a:xfrm>
          <a:prstGeom prst="rect">
            <a:avLst/>
          </a:prstGeom>
        </p:spPr>
        <p:txBody>
          <a:bodyPr lIns="0" rIns="0" tIns="0" bIns="0"/>
          <a:p>
            <a:r>
              <a:rPr lang="en-US" sz="2400">
                <a:solidFill>
                  <a:srgbClr val="000000"/>
                </a:solidFill>
                <a:latin typeface="Arial"/>
                <a:ea typeface="DejaVu Sans"/>
              </a:rPr>
              <a:t>MODULE 3 </a:t>
            </a:r>
            <a:endParaRPr/>
          </a:p>
          <a:p>
            <a:r>
              <a:rPr b="1" i="1" lang="en-US" sz="2400" u="sng">
                <a:solidFill>
                  <a:srgbClr val="000000"/>
                </a:solidFill>
                <a:latin typeface="Arial"/>
                <a:ea typeface="DejaVu Sans"/>
              </a:rPr>
              <a:t>Nashik Express</a:t>
            </a:r>
            <a:endParaRPr/>
          </a:p>
          <a:p>
            <a:r>
              <a:rPr b="1" i="1" lang="en-US" sz="2400" u="sng">
                <a:solidFill>
                  <a:srgbClr val="000000"/>
                </a:solidFill>
                <a:latin typeface="Arial"/>
                <a:ea typeface="DejaVu Sans"/>
              </a:rPr>
              <a:t>      </a:t>
            </a:r>
            <a:r>
              <a:rPr lang="en-US" sz="2400">
                <a:solidFill>
                  <a:srgbClr val="000000"/>
                </a:solidFill>
                <a:latin typeface="Arial"/>
                <a:ea typeface="DejaVu Sans"/>
              </a:rPr>
              <a:t>Under Nashik option the user is introduced to three choices. He can get acquainted about the position of the Nashik Express at a specific time or when the Nashik Express will reach a particular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STATION” option, he has to enter the name of the station at which he wants to know the arrival time of the Nashik Express. If the station entered by the user isn’t on the route of the Nashik Express, then a message will be displayed saying that the Nashik Express doesn’t halt at the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TIME” option, he will be required to enter the time at which he wants the position of the Nashik Express. The time entered by the user is cross referenced against a series of time ranges and the corresponding status is displayed. </a:t>
            </a:r>
            <a:endParaRPr/>
          </a:p>
          <a:p>
            <a:pPr>
              <a:lnSpc>
                <a:spcPct val="90000"/>
              </a:lnSpc>
              <a:buFont typeface="Arial"/>
              <a:buChar char="•"/>
            </a:pPr>
            <a:r>
              <a:rPr lang="en-US" sz="2400">
                <a:solidFill>
                  <a:srgbClr val="000000"/>
                </a:solidFill>
                <a:latin typeface="Arial"/>
                <a:ea typeface="DejaVu Sans"/>
              </a:rPr>
              <a:t>    </a:t>
            </a:r>
            <a:r>
              <a:rPr lang="en-US" sz="2400">
                <a:solidFill>
                  <a:srgbClr val="000000"/>
                </a:solidFill>
                <a:latin typeface="Arial"/>
                <a:ea typeface="DejaVu Sans"/>
              </a:rPr>
              <a:t>If the user wishes to know the entire schedule of the Nashik Express he should choose the third option, the full scheduled is shown displaying the estimated arrival time, departure, halt, and the distance covered by the Nashik Express at a particular station.</a:t>
            </a:r>
            <a:endParaRPr/>
          </a:p>
        </p:txBody>
      </p:sp>
    </p:spTree>
  </p:cSld>
  <p:transition spd="slow">
    <p:randomBar dir="vert"/>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280" cy="1261800"/>
          </a:xfrm>
          <a:prstGeom prst="rect">
            <a:avLst/>
          </a:prstGeom>
        </p:spPr>
        <p:txBody>
          <a:bodyPr lIns="0" rIns="0" tIns="0" bIns="0" anchor="ctr"/>
          <a:p>
            <a:endParaRPr/>
          </a:p>
        </p:txBody>
      </p:sp>
      <p:sp>
        <p:nvSpPr>
          <p:cNvPr id="65" name="TextShape 2"/>
          <p:cNvSpPr txBox="1"/>
          <p:nvPr/>
        </p:nvSpPr>
        <p:spPr>
          <a:xfrm>
            <a:off x="504000" y="196560"/>
            <a:ext cx="8831520" cy="7166520"/>
          </a:xfrm>
          <a:prstGeom prst="rect">
            <a:avLst/>
          </a:prstGeom>
        </p:spPr>
        <p:txBody>
          <a:bodyPr lIns="0" rIns="0" tIns="0" bIns="0"/>
          <a:p>
            <a:r>
              <a:rPr lang="en-US" sz="2400">
                <a:solidFill>
                  <a:srgbClr val="000000"/>
                </a:solidFill>
                <a:latin typeface="Arial"/>
                <a:ea typeface="DejaVu Sans"/>
              </a:rPr>
              <a:t>MODULE 4 </a:t>
            </a:r>
            <a:endParaRPr/>
          </a:p>
          <a:p>
            <a:r>
              <a:rPr b="1" i="1" lang="en-US" sz="2400" u="sng">
                <a:solidFill>
                  <a:srgbClr val="000000"/>
                </a:solidFill>
                <a:latin typeface="Arial"/>
                <a:ea typeface="DejaVu Sans"/>
              </a:rPr>
              <a:t>Ratnagiri Express</a:t>
            </a:r>
            <a:endParaRPr/>
          </a:p>
          <a:p>
            <a:r>
              <a:rPr lang="en-US" sz="2400">
                <a:solidFill>
                  <a:srgbClr val="000000"/>
                </a:solidFill>
                <a:latin typeface="Arial"/>
                <a:ea typeface="DejaVu Sans"/>
              </a:rPr>
              <a:t>      </a:t>
            </a:r>
            <a:r>
              <a:rPr lang="en-US" sz="2400">
                <a:solidFill>
                  <a:srgbClr val="000000"/>
                </a:solidFill>
                <a:latin typeface="Arial"/>
                <a:ea typeface="DejaVu Sans"/>
              </a:rPr>
              <a:t>Under Ratnagiri option the user is introduced to three choices. He can get acquainted about the position of the Ratnagiri Express at a specific time or when the Ratnagiri Express will reach a particular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STATION” option, he has to enter the name of the station at which he wants to know the arrival time of the Ratnagiri Express. If the station entered by the user isn’t on the route of the Ratnagiri Express, then a message will be displayed saying that the Ratnagiri Express doesn’t halt at the station.</a:t>
            </a:r>
            <a:endParaRPr/>
          </a:p>
          <a:p>
            <a:r>
              <a:rPr lang="en-US" sz="2400">
                <a:solidFill>
                  <a:srgbClr val="000000"/>
                </a:solidFill>
                <a:latin typeface="Arial"/>
                <a:ea typeface="DejaVu Sans"/>
              </a:rPr>
              <a:t>    </a:t>
            </a:r>
            <a:r>
              <a:rPr lang="en-US" sz="2400">
                <a:solidFill>
                  <a:srgbClr val="000000"/>
                </a:solidFill>
                <a:latin typeface="Arial"/>
                <a:ea typeface="DejaVu Sans"/>
              </a:rPr>
              <a:t>If he chooses the “ENTER TIME” option, he will be required to enter the time at which he wants the position of the Ratnagiri Express. The time entered by the user is cross referenced against a series of time ranges and the corresponding status is displayed. </a:t>
            </a:r>
            <a:endParaRPr/>
          </a:p>
          <a:p>
            <a:pPr>
              <a:lnSpc>
                <a:spcPct val="90000"/>
              </a:lnSpc>
              <a:buFont typeface="Arial"/>
              <a:buChar char="•"/>
            </a:pPr>
            <a:r>
              <a:rPr lang="en-US" sz="2400">
                <a:solidFill>
                  <a:srgbClr val="000000"/>
                </a:solidFill>
                <a:latin typeface="Arial"/>
                <a:ea typeface="DejaVu Sans"/>
              </a:rPr>
              <a:t>    </a:t>
            </a:r>
            <a:r>
              <a:rPr lang="en-US" sz="2400">
                <a:solidFill>
                  <a:srgbClr val="000000"/>
                </a:solidFill>
                <a:latin typeface="Arial"/>
                <a:ea typeface="DejaVu Sans"/>
              </a:rPr>
              <a:t>If the user wishes to know the entire schedule of the Ratnagiri Express he should choose the third option, the full scheduled is shown displaying the estimated arrival time, departure, halt, and the distance covered by the Ratnagiri Express at a particular st</a:t>
            </a:r>
            <a:endParaRPr/>
          </a:p>
        </p:txBody>
      </p:sp>
    </p:spTree>
  </p:cSld>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