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16"/>
  </p:notesMasterIdLst>
  <p:sldIdLst>
    <p:sldId id="259" r:id="rId3"/>
    <p:sldId id="261" r:id="rId4"/>
    <p:sldId id="262" r:id="rId5"/>
    <p:sldId id="263" r:id="rId6"/>
    <p:sldId id="264" r:id="rId7"/>
    <p:sldId id="265" r:id="rId8"/>
    <p:sldId id="266" r:id="rId9"/>
    <p:sldId id="267" r:id="rId10"/>
    <p:sldId id="268" r:id="rId11"/>
    <p:sldId id="269" r:id="rId12"/>
    <p:sldId id="270" r:id="rId13"/>
    <p:sldId id="271" r:id="rId14"/>
    <p:sldId id="260" r:id="rId1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74AE"/>
    <a:srgbClr val="DBE7F4"/>
    <a:srgbClr val="FC28FC"/>
    <a:srgbClr val="898989"/>
    <a:srgbClr val="DBE7F5"/>
    <a:srgbClr val="58595B"/>
    <a:srgbClr val="D2DDE8"/>
    <a:srgbClr val="2C75AC"/>
    <a:srgbClr val="005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77"/>
    <p:restoredTop sz="96296"/>
  </p:normalViewPr>
  <p:slideViewPr>
    <p:cSldViewPr snapToGrid="0" snapToObjects="1">
      <p:cViewPr varScale="1">
        <p:scale>
          <a:sx n="163" d="100"/>
          <a:sy n="163" d="100"/>
        </p:scale>
        <p:origin x="176" y="280"/>
      </p:cViewPr>
      <p:guideLst/>
    </p:cSldViewPr>
  </p:slideViewPr>
  <p:notesTextViewPr>
    <p:cViewPr>
      <p:scale>
        <a:sx n="1" d="1"/>
        <a:sy n="1" d="1"/>
      </p:scale>
      <p:origin x="0" y="0"/>
    </p:cViewPr>
  </p:notesTextViewPr>
  <p:notesViewPr>
    <p:cSldViewPr snapToGrid="0" snapToObjects="1" showGuides="1">
      <p:cViewPr varScale="1">
        <p:scale>
          <a:sx n="129" d="100"/>
          <a:sy n="129" d="100"/>
        </p:scale>
        <p:origin x="3288"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11/25/22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start why I chose this data?</a:t>
            </a:r>
          </a:p>
          <a:p>
            <a:endParaRPr lang="en-US" dirty="0"/>
          </a:p>
          <a:p>
            <a:r>
              <a:rPr lang="en-US" dirty="0"/>
              <a:t>So, I was looking for good time series data on different government-supplied datasets and came across this one. It appeared to me interesting given during this summer I had a lot of opportunities to use these Yellow cabs in New York city, they really help when you can't get Uber obviously if you are able to spot one. Also, they are kind of iconic for NY city. We all have seen them in different movies.</a:t>
            </a:r>
          </a:p>
          <a:p>
            <a:endParaRPr lang="en-US" dirty="0"/>
          </a:p>
          <a:p>
            <a:r>
              <a:rPr lang="en-US" dirty="0"/>
              <a:t>Interesting fact, there were around 13.5K such taxis in service around 10 years back and now there are only 9000 of them left.</a:t>
            </a:r>
          </a:p>
          <a:p>
            <a:endParaRPr lang="en-US" dirty="0"/>
          </a:p>
          <a:p>
            <a:r>
              <a:rPr lang="en-US" dirty="0"/>
              <a:t>The data is provided by NYC taxi and Limousine commission. Raw data is provided per 10 min basis so for our use case I aggregated it by day for three years from 2017 to 2019. Covid times is not taken into consideration given at that time there were only 700 taxis in service.</a:t>
            </a:r>
          </a:p>
          <a:p>
            <a:endParaRPr lang="en-US" dirty="0"/>
          </a:p>
          <a:p>
            <a:r>
              <a:rPr lang="en-US" dirty="0"/>
              <a:t>The data has mean of around 438 thousand passengers / day. Seems like a lot. </a:t>
            </a:r>
          </a:p>
        </p:txBody>
      </p:sp>
      <p:sp>
        <p:nvSpPr>
          <p:cNvPr id="4" name="Slide Number Placeholder 3"/>
          <p:cNvSpPr>
            <a:spLocks noGrp="1"/>
          </p:cNvSpPr>
          <p:nvPr>
            <p:ph type="sldNum" sz="quarter" idx="5"/>
          </p:nvPr>
        </p:nvSpPr>
        <p:spPr/>
        <p:txBody>
          <a:bodyPr/>
          <a:lstStyle/>
          <a:p>
            <a:fld id="{D82D2381-FA7F-3B4F-861F-D0662239D2ED}" type="slidenum">
              <a:rPr lang="en-US" smtClean="0"/>
              <a:t>2</a:t>
            </a:fld>
            <a:endParaRPr lang="en-US"/>
          </a:p>
        </p:txBody>
      </p:sp>
    </p:spTree>
    <p:extLst>
      <p:ext uri="{BB962C8B-B14F-4D97-AF65-F5344CB8AC3E}">
        <p14:creationId xmlns:p14="http://schemas.microsoft.com/office/powerpoint/2010/main" val="4062915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to the results.</a:t>
            </a:r>
          </a:p>
          <a:p>
            <a:endParaRPr lang="en-US" dirty="0"/>
          </a:p>
          <a:p>
            <a:r>
              <a:rPr lang="en-US" dirty="0"/>
              <a:t>We can see that the simplest of the models </a:t>
            </a:r>
            <a:r>
              <a:rPr lang="en-US" dirty="0" err="1"/>
              <a:t>i.e</a:t>
            </a:r>
            <a:r>
              <a:rPr lang="en-US" dirty="0"/>
              <a:t> AR(1) gave us the least Train and test RMSE.</a:t>
            </a:r>
          </a:p>
          <a:p>
            <a:endParaRPr lang="en-US" dirty="0"/>
          </a:p>
          <a:p>
            <a:r>
              <a:rPr lang="en-US" dirty="0"/>
              <a:t>Complex models like ARMA(9, 9) which gave lowest AIC, gave the worst errors and slightly simple model chosen using BIC score, gave us slightly better results.</a:t>
            </a:r>
          </a:p>
          <a:p>
            <a:endParaRPr lang="en-US" dirty="0"/>
          </a:p>
          <a:p>
            <a:r>
              <a:rPr lang="en-US" dirty="0"/>
              <a:t>This adjustment thing which is like adding a constant to the final results. I will discuss about it in next slide.</a:t>
            </a:r>
          </a:p>
          <a:p>
            <a:endParaRPr lang="en-US" dirty="0"/>
          </a:p>
          <a:p>
            <a:r>
              <a:rPr lang="en-US" dirty="0"/>
              <a:t>Also on comparison with simple models, like just the mean or simple regression we can see ARMA models are necessary for this kind of data.</a:t>
            </a:r>
          </a:p>
          <a:p>
            <a:r>
              <a:rPr lang="en-US" dirty="0"/>
              <a:t>Also if we would have just fitted a simple AR(1) without cycle removal, results would not be as good. Which shows cycle and trend removal is really important.</a:t>
            </a:r>
          </a:p>
          <a:p>
            <a:endParaRPr lang="en-US" dirty="0"/>
          </a:p>
          <a:p>
            <a:r>
              <a:rPr lang="en-US" dirty="0"/>
              <a:t> </a:t>
            </a:r>
          </a:p>
        </p:txBody>
      </p:sp>
      <p:sp>
        <p:nvSpPr>
          <p:cNvPr id="4" name="Slide Number Placeholder 3"/>
          <p:cNvSpPr>
            <a:spLocks noGrp="1"/>
          </p:cNvSpPr>
          <p:nvPr>
            <p:ph type="sldNum" sz="quarter" idx="5"/>
          </p:nvPr>
        </p:nvSpPr>
        <p:spPr/>
        <p:txBody>
          <a:bodyPr/>
          <a:lstStyle/>
          <a:p>
            <a:fld id="{D82D2381-FA7F-3B4F-861F-D0662239D2ED}" type="slidenum">
              <a:rPr lang="en-US" smtClean="0"/>
              <a:t>11</a:t>
            </a:fld>
            <a:endParaRPr lang="en-US"/>
          </a:p>
        </p:txBody>
      </p:sp>
    </p:spTree>
    <p:extLst>
      <p:ext uri="{BB962C8B-B14F-4D97-AF65-F5344CB8AC3E}">
        <p14:creationId xmlns:p14="http://schemas.microsoft.com/office/powerpoint/2010/main" val="3169099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to the results.</a:t>
            </a:r>
          </a:p>
          <a:p>
            <a:endParaRPr lang="en-US" dirty="0"/>
          </a:p>
          <a:p>
            <a:r>
              <a:rPr lang="en-US" dirty="0"/>
              <a:t>We can see that the simplest of the models </a:t>
            </a:r>
            <a:r>
              <a:rPr lang="en-US" dirty="0" err="1"/>
              <a:t>i.e</a:t>
            </a:r>
            <a:r>
              <a:rPr lang="en-US" dirty="0"/>
              <a:t> AR(1) gave us the least Train and test RMSE.</a:t>
            </a:r>
          </a:p>
          <a:p>
            <a:endParaRPr lang="en-US" dirty="0"/>
          </a:p>
          <a:p>
            <a:r>
              <a:rPr lang="en-US" dirty="0"/>
              <a:t>Complex models like ARMA(9, 9) which gave lowest AIC, gave the worst errors and slightly simple model chosen using BIC score, gave us slightly better results.</a:t>
            </a:r>
          </a:p>
          <a:p>
            <a:endParaRPr lang="en-US" dirty="0"/>
          </a:p>
          <a:p>
            <a:r>
              <a:rPr lang="en-US" dirty="0"/>
              <a:t>This adjustment thing which is like adding a constant to the final results. I will discuss about it in next slide.</a:t>
            </a:r>
          </a:p>
          <a:p>
            <a:endParaRPr lang="en-US" dirty="0"/>
          </a:p>
          <a:p>
            <a:r>
              <a:rPr lang="en-US" dirty="0"/>
              <a:t>Also on comparison with simple models, like just the mean or simple regression we can see ARMA models are necessary for this kind of data.</a:t>
            </a:r>
          </a:p>
          <a:p>
            <a:r>
              <a:rPr lang="en-US" dirty="0"/>
              <a:t>Also if we would have just fitted a simple AR(1) without cycle removal, results would not be as good. Which shows cycle and trend removal is really important.</a:t>
            </a:r>
          </a:p>
          <a:p>
            <a:endParaRPr lang="en-US" dirty="0"/>
          </a:p>
          <a:p>
            <a:r>
              <a:rPr lang="en-US" dirty="0"/>
              <a:t> </a:t>
            </a:r>
          </a:p>
        </p:txBody>
      </p:sp>
      <p:sp>
        <p:nvSpPr>
          <p:cNvPr id="4" name="Slide Number Placeholder 3"/>
          <p:cNvSpPr>
            <a:spLocks noGrp="1"/>
          </p:cNvSpPr>
          <p:nvPr>
            <p:ph type="sldNum" sz="quarter" idx="5"/>
          </p:nvPr>
        </p:nvSpPr>
        <p:spPr/>
        <p:txBody>
          <a:bodyPr/>
          <a:lstStyle/>
          <a:p>
            <a:fld id="{D82D2381-FA7F-3B4F-861F-D0662239D2ED}" type="slidenum">
              <a:rPr lang="en-US" smtClean="0"/>
              <a:t>12</a:t>
            </a:fld>
            <a:endParaRPr lang="en-US"/>
          </a:p>
        </p:txBody>
      </p:sp>
    </p:spTree>
    <p:extLst>
      <p:ext uri="{BB962C8B-B14F-4D97-AF65-F5344CB8AC3E}">
        <p14:creationId xmlns:p14="http://schemas.microsoft.com/office/powerpoint/2010/main" val="2569630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start why I chose this data?</a:t>
            </a:r>
          </a:p>
          <a:p>
            <a:endParaRPr lang="en-US" dirty="0"/>
          </a:p>
          <a:p>
            <a:r>
              <a:rPr lang="en-US" dirty="0"/>
              <a:t>So, I was looking for good time series data on different government-supplied datasets and came across this one. It appeared to me interesting given during this summer I had a lot of opportunities to use these Yellow cabs in New York city, they really help when you can't get Uber obviously if you are able to spot one. Also, they are kind of iconic for NY city. We all have seen them in different movies.</a:t>
            </a:r>
          </a:p>
          <a:p>
            <a:endParaRPr lang="en-US" dirty="0"/>
          </a:p>
          <a:p>
            <a:r>
              <a:rPr lang="en-US" dirty="0"/>
              <a:t>Interesting fact, there were around 13.5K such taxis in service around 10 years back and now there are only 9000 of them left.</a:t>
            </a:r>
          </a:p>
          <a:p>
            <a:endParaRPr lang="en-US" dirty="0"/>
          </a:p>
          <a:p>
            <a:r>
              <a:rPr lang="en-US" dirty="0"/>
              <a:t>The data is provided by NYC taxi and Limousine commission. Raw data is provided per 10 min basis so for our use case I aggregated it by day for three years from 2017 to 2019. Covid times is not taken into consideration given at that time there were only 700 taxis in service.</a:t>
            </a:r>
          </a:p>
          <a:p>
            <a:endParaRPr lang="en-US" dirty="0"/>
          </a:p>
          <a:p>
            <a:r>
              <a:rPr lang="en-US" dirty="0"/>
              <a:t>The data has mean of around 438 thousand passengers / day. Seems like a lot. </a:t>
            </a:r>
          </a:p>
        </p:txBody>
      </p:sp>
      <p:sp>
        <p:nvSpPr>
          <p:cNvPr id="4" name="Slide Number Placeholder 3"/>
          <p:cNvSpPr>
            <a:spLocks noGrp="1"/>
          </p:cNvSpPr>
          <p:nvPr>
            <p:ph type="sldNum" sz="quarter" idx="5"/>
          </p:nvPr>
        </p:nvSpPr>
        <p:spPr/>
        <p:txBody>
          <a:bodyPr/>
          <a:lstStyle/>
          <a:p>
            <a:fld id="{D82D2381-FA7F-3B4F-861F-D0662239D2ED}" type="slidenum">
              <a:rPr lang="en-US" smtClean="0"/>
              <a:t>3</a:t>
            </a:fld>
            <a:endParaRPr lang="en-US"/>
          </a:p>
        </p:txBody>
      </p:sp>
    </p:spTree>
    <p:extLst>
      <p:ext uri="{BB962C8B-B14F-4D97-AF65-F5344CB8AC3E}">
        <p14:creationId xmlns:p14="http://schemas.microsoft.com/office/powerpoint/2010/main" val="2636874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start why I chose this data?</a:t>
            </a:r>
          </a:p>
          <a:p>
            <a:endParaRPr lang="en-US" dirty="0"/>
          </a:p>
          <a:p>
            <a:r>
              <a:rPr lang="en-US" dirty="0"/>
              <a:t>So, I was looking for good time series data on different government-supplied datasets and came across this one. It appeared to me interesting given during this summer I had a lot of opportunities to use these Yellow cabs in New York city, they really help when you can't get Uber obviously if you are able to spot one. Also, they are kind of iconic for NY city. We all have seen them in different movies.</a:t>
            </a:r>
          </a:p>
          <a:p>
            <a:endParaRPr lang="en-US" dirty="0"/>
          </a:p>
          <a:p>
            <a:r>
              <a:rPr lang="en-US" dirty="0"/>
              <a:t>Interesting fact, there were around 13.5K such taxis in service around 10 years back and now there are only 9000 of them left.</a:t>
            </a:r>
          </a:p>
          <a:p>
            <a:endParaRPr lang="en-US" dirty="0"/>
          </a:p>
          <a:p>
            <a:r>
              <a:rPr lang="en-US" dirty="0"/>
              <a:t>The data is provided by NYC taxi and Limousine commission. Raw data is provided per 10 min basis so for our use case I aggregated it by day for three years from 2017 to 2019. Covid times is not taken into consideration given at that time there were only 700 taxis in service.</a:t>
            </a:r>
          </a:p>
          <a:p>
            <a:endParaRPr lang="en-US" dirty="0"/>
          </a:p>
          <a:p>
            <a:r>
              <a:rPr lang="en-US" dirty="0"/>
              <a:t>The data has mean of around 438 thousand passengers / day. Seems like a lot. </a:t>
            </a:r>
          </a:p>
        </p:txBody>
      </p:sp>
      <p:sp>
        <p:nvSpPr>
          <p:cNvPr id="4" name="Slide Number Placeholder 3"/>
          <p:cNvSpPr>
            <a:spLocks noGrp="1"/>
          </p:cNvSpPr>
          <p:nvPr>
            <p:ph type="sldNum" sz="quarter" idx="5"/>
          </p:nvPr>
        </p:nvSpPr>
        <p:spPr/>
        <p:txBody>
          <a:bodyPr/>
          <a:lstStyle/>
          <a:p>
            <a:fld id="{D82D2381-FA7F-3B4F-861F-D0662239D2ED}" type="slidenum">
              <a:rPr lang="en-US" smtClean="0"/>
              <a:t>4</a:t>
            </a:fld>
            <a:endParaRPr lang="en-US"/>
          </a:p>
        </p:txBody>
      </p:sp>
    </p:spTree>
    <p:extLst>
      <p:ext uri="{BB962C8B-B14F-4D97-AF65-F5344CB8AC3E}">
        <p14:creationId xmlns:p14="http://schemas.microsoft.com/office/powerpoint/2010/main" val="3041551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start why I chose this data?</a:t>
            </a:r>
          </a:p>
          <a:p>
            <a:endParaRPr lang="en-US" dirty="0"/>
          </a:p>
          <a:p>
            <a:r>
              <a:rPr lang="en-US" dirty="0"/>
              <a:t>So, I was looking for good time series data on different government-supplied datasets and came across this one. It appeared to me interesting given during this summer I had a lot of opportunities to use these Yellow cabs in New York city, they really help when you can't get Uber obviously if you are able to spot one. Also, they are kind of iconic for NY city. We all have seen them in different movies.</a:t>
            </a:r>
          </a:p>
          <a:p>
            <a:endParaRPr lang="en-US" dirty="0"/>
          </a:p>
          <a:p>
            <a:r>
              <a:rPr lang="en-US" dirty="0"/>
              <a:t>Interesting fact, there were around 13.5K such taxis in service around 10 years back and now there are only 9000 of them left.</a:t>
            </a:r>
          </a:p>
          <a:p>
            <a:endParaRPr lang="en-US" dirty="0"/>
          </a:p>
          <a:p>
            <a:r>
              <a:rPr lang="en-US" dirty="0"/>
              <a:t>The data is provided by NYC taxi and Limousine commission. Raw data is provided per 10 min basis so for our use case I aggregated it by day for three years from 2017 to 2019. Covid times is not taken into consideration given at that time there were only 700 taxis in service.</a:t>
            </a:r>
          </a:p>
          <a:p>
            <a:endParaRPr lang="en-US" dirty="0"/>
          </a:p>
          <a:p>
            <a:r>
              <a:rPr lang="en-US" dirty="0"/>
              <a:t>The data has mean of around 438 thousand passengers / day. Seems like a lot. </a:t>
            </a:r>
          </a:p>
        </p:txBody>
      </p:sp>
      <p:sp>
        <p:nvSpPr>
          <p:cNvPr id="4" name="Slide Number Placeholder 3"/>
          <p:cNvSpPr>
            <a:spLocks noGrp="1"/>
          </p:cNvSpPr>
          <p:nvPr>
            <p:ph type="sldNum" sz="quarter" idx="5"/>
          </p:nvPr>
        </p:nvSpPr>
        <p:spPr/>
        <p:txBody>
          <a:bodyPr/>
          <a:lstStyle/>
          <a:p>
            <a:fld id="{D82D2381-FA7F-3B4F-861F-D0662239D2ED}" type="slidenum">
              <a:rPr lang="en-US" smtClean="0"/>
              <a:t>5</a:t>
            </a:fld>
            <a:endParaRPr lang="en-US"/>
          </a:p>
        </p:txBody>
      </p:sp>
    </p:spTree>
    <p:extLst>
      <p:ext uri="{BB962C8B-B14F-4D97-AF65-F5344CB8AC3E}">
        <p14:creationId xmlns:p14="http://schemas.microsoft.com/office/powerpoint/2010/main" val="1891792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start why I chose this data?</a:t>
            </a:r>
          </a:p>
          <a:p>
            <a:endParaRPr lang="en-US" dirty="0"/>
          </a:p>
          <a:p>
            <a:r>
              <a:rPr lang="en-US" dirty="0"/>
              <a:t>So, I was looking for good time series data on different government-supplied datasets and came across this one. It appeared to me interesting given during this summer I had a lot of opportunities to use these Yellow cabs in New York city, they really help when you can't get Uber obviously if you are able to spot one. Also, they are kind of iconic for NY city. We all have seen them in different movies.</a:t>
            </a:r>
          </a:p>
          <a:p>
            <a:endParaRPr lang="en-US" dirty="0"/>
          </a:p>
          <a:p>
            <a:r>
              <a:rPr lang="en-US" dirty="0"/>
              <a:t>Interesting fact, there were around 13.5K such taxis in service around 10 years back and now there are only 9000 of them left.</a:t>
            </a:r>
          </a:p>
          <a:p>
            <a:endParaRPr lang="en-US" dirty="0"/>
          </a:p>
          <a:p>
            <a:r>
              <a:rPr lang="en-US" dirty="0"/>
              <a:t>The data is provided by NYC taxi and Limousine commission. Raw data is provided per 10 min basis so for our use case I aggregated it by day for three years from 2017 to 2019. Covid times is not taken into consideration given at that time there were only 700 taxis in service.</a:t>
            </a:r>
          </a:p>
          <a:p>
            <a:endParaRPr lang="en-US" dirty="0"/>
          </a:p>
          <a:p>
            <a:r>
              <a:rPr lang="en-US" dirty="0"/>
              <a:t>The data has mean of around 438 thousand passengers / day. Seems like a lot. </a:t>
            </a:r>
          </a:p>
        </p:txBody>
      </p:sp>
      <p:sp>
        <p:nvSpPr>
          <p:cNvPr id="4" name="Slide Number Placeholder 3"/>
          <p:cNvSpPr>
            <a:spLocks noGrp="1"/>
          </p:cNvSpPr>
          <p:nvPr>
            <p:ph type="sldNum" sz="quarter" idx="5"/>
          </p:nvPr>
        </p:nvSpPr>
        <p:spPr/>
        <p:txBody>
          <a:bodyPr/>
          <a:lstStyle/>
          <a:p>
            <a:fld id="{D82D2381-FA7F-3B4F-861F-D0662239D2ED}" type="slidenum">
              <a:rPr lang="en-US" smtClean="0"/>
              <a:t>6</a:t>
            </a:fld>
            <a:endParaRPr lang="en-US"/>
          </a:p>
        </p:txBody>
      </p:sp>
    </p:spTree>
    <p:extLst>
      <p:ext uri="{BB962C8B-B14F-4D97-AF65-F5344CB8AC3E}">
        <p14:creationId xmlns:p14="http://schemas.microsoft.com/office/powerpoint/2010/main" val="258770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start why I chose this data?</a:t>
            </a:r>
          </a:p>
          <a:p>
            <a:endParaRPr lang="en-US" dirty="0"/>
          </a:p>
          <a:p>
            <a:r>
              <a:rPr lang="en-US" dirty="0"/>
              <a:t>So, I was looking for good time series data on different government-supplied datasets and came across this one. It appeared to me interesting given during this summer I had a lot of opportunities to use these Yellow cabs in New York city, they really help when you can't get Uber obviously if you are able to spot one. Also, they are kind of iconic for NY city. We all have seen them in different movies.</a:t>
            </a:r>
          </a:p>
          <a:p>
            <a:endParaRPr lang="en-US" dirty="0"/>
          </a:p>
          <a:p>
            <a:r>
              <a:rPr lang="en-US" dirty="0"/>
              <a:t>Interesting fact, there were around 13.5K such taxis in service around 10 years back and now there are only 9000 of them left.</a:t>
            </a:r>
          </a:p>
          <a:p>
            <a:endParaRPr lang="en-US" dirty="0"/>
          </a:p>
          <a:p>
            <a:r>
              <a:rPr lang="en-US" dirty="0"/>
              <a:t>The data is provided by NYC taxi and Limousine commission. Raw data is provided per 10 min basis so for our use case I aggregated it by day for three years from 2017 to 2019. Covid times is not taken into consideration given at that time there were only 700 taxis in service.</a:t>
            </a:r>
          </a:p>
          <a:p>
            <a:endParaRPr lang="en-US" dirty="0"/>
          </a:p>
          <a:p>
            <a:r>
              <a:rPr lang="en-US" dirty="0"/>
              <a:t>The data has mean of around 438 thousand passengers / day. Seems like a lot. </a:t>
            </a:r>
          </a:p>
        </p:txBody>
      </p:sp>
      <p:sp>
        <p:nvSpPr>
          <p:cNvPr id="4" name="Slide Number Placeholder 3"/>
          <p:cNvSpPr>
            <a:spLocks noGrp="1"/>
          </p:cNvSpPr>
          <p:nvPr>
            <p:ph type="sldNum" sz="quarter" idx="5"/>
          </p:nvPr>
        </p:nvSpPr>
        <p:spPr/>
        <p:txBody>
          <a:bodyPr/>
          <a:lstStyle/>
          <a:p>
            <a:fld id="{D82D2381-FA7F-3B4F-861F-D0662239D2ED}" type="slidenum">
              <a:rPr lang="en-US" smtClean="0"/>
              <a:t>7</a:t>
            </a:fld>
            <a:endParaRPr lang="en-US"/>
          </a:p>
        </p:txBody>
      </p:sp>
    </p:spTree>
    <p:extLst>
      <p:ext uri="{BB962C8B-B14F-4D97-AF65-F5344CB8AC3E}">
        <p14:creationId xmlns:p14="http://schemas.microsoft.com/office/powerpoint/2010/main" val="3074223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start why I chose this data?</a:t>
            </a:r>
          </a:p>
          <a:p>
            <a:endParaRPr lang="en-US" dirty="0"/>
          </a:p>
          <a:p>
            <a:r>
              <a:rPr lang="en-US" dirty="0"/>
              <a:t>So, I was looking for good time series data on different government-supplied datasets and came across this one. It appeared to me interesting given during this summer I had a lot of opportunities to use these Yellow cabs in New York city, they really help when you can't get Uber obviously if you are able to spot one. Also, they are kind of iconic for NY city. We all have seen them in different movies.</a:t>
            </a:r>
          </a:p>
          <a:p>
            <a:endParaRPr lang="en-US" dirty="0"/>
          </a:p>
          <a:p>
            <a:r>
              <a:rPr lang="en-US" dirty="0"/>
              <a:t>Interesting fact, there were around 13.5K such taxis in service around 10 years back and now there are only 9000 of them left.</a:t>
            </a:r>
          </a:p>
          <a:p>
            <a:endParaRPr lang="en-US" dirty="0"/>
          </a:p>
          <a:p>
            <a:r>
              <a:rPr lang="en-US" dirty="0"/>
              <a:t>The data is provided by NYC taxi and Limousine commission. Raw data is provided per 10 min basis so for our use case I aggregated it by day for three years from 2017 to 2019. Covid times is not taken into consideration given at that time there were only 700 taxis in service.</a:t>
            </a:r>
          </a:p>
          <a:p>
            <a:endParaRPr lang="en-US" dirty="0"/>
          </a:p>
          <a:p>
            <a:r>
              <a:rPr lang="en-US" dirty="0"/>
              <a:t>The data has mean of around 438 thousand passengers / day. Seems like a lot. </a:t>
            </a:r>
          </a:p>
        </p:txBody>
      </p:sp>
      <p:sp>
        <p:nvSpPr>
          <p:cNvPr id="4" name="Slide Number Placeholder 3"/>
          <p:cNvSpPr>
            <a:spLocks noGrp="1"/>
          </p:cNvSpPr>
          <p:nvPr>
            <p:ph type="sldNum" sz="quarter" idx="5"/>
          </p:nvPr>
        </p:nvSpPr>
        <p:spPr/>
        <p:txBody>
          <a:bodyPr/>
          <a:lstStyle/>
          <a:p>
            <a:fld id="{D82D2381-FA7F-3B4F-861F-D0662239D2ED}" type="slidenum">
              <a:rPr lang="en-US" smtClean="0"/>
              <a:t>8</a:t>
            </a:fld>
            <a:endParaRPr lang="en-US"/>
          </a:p>
        </p:txBody>
      </p:sp>
    </p:spTree>
    <p:extLst>
      <p:ext uri="{BB962C8B-B14F-4D97-AF65-F5344CB8AC3E}">
        <p14:creationId xmlns:p14="http://schemas.microsoft.com/office/powerpoint/2010/main" val="223918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start why I chose this data?</a:t>
            </a:r>
          </a:p>
          <a:p>
            <a:endParaRPr lang="en-US" dirty="0"/>
          </a:p>
          <a:p>
            <a:r>
              <a:rPr lang="en-US" dirty="0"/>
              <a:t>So, I was looking for good time series data on different government-supplied datasets and came across this one. It appeared to me interesting given during this summer I had a lot of opportunities to use these Yellow cabs in New York city, they really help when you can't get Uber obviously if you are able to spot one. Also, they are kind of iconic for NY city. We all have seen them in different movies.</a:t>
            </a:r>
          </a:p>
          <a:p>
            <a:endParaRPr lang="en-US" dirty="0"/>
          </a:p>
          <a:p>
            <a:r>
              <a:rPr lang="en-US" dirty="0"/>
              <a:t>Interesting fact, there were around 13.5K such taxis in service around 10 years back and now there are only 9000 of them left.</a:t>
            </a:r>
          </a:p>
          <a:p>
            <a:endParaRPr lang="en-US" dirty="0"/>
          </a:p>
          <a:p>
            <a:r>
              <a:rPr lang="en-US" dirty="0"/>
              <a:t>The data is provided by NYC taxi and Limousine commission. Raw data is provided per 10 min basis so for our use case I aggregated it by day for three years from 2017 to 2019. Covid times is not taken into consideration given at that time there were only 700 taxis in service.</a:t>
            </a:r>
          </a:p>
          <a:p>
            <a:endParaRPr lang="en-US" dirty="0"/>
          </a:p>
          <a:p>
            <a:r>
              <a:rPr lang="en-US" dirty="0"/>
              <a:t>The data has mean of around 438 thousand passengers / day. Seems like a lot. </a:t>
            </a:r>
          </a:p>
        </p:txBody>
      </p:sp>
      <p:sp>
        <p:nvSpPr>
          <p:cNvPr id="4" name="Slide Number Placeholder 3"/>
          <p:cNvSpPr>
            <a:spLocks noGrp="1"/>
          </p:cNvSpPr>
          <p:nvPr>
            <p:ph type="sldNum" sz="quarter" idx="5"/>
          </p:nvPr>
        </p:nvSpPr>
        <p:spPr/>
        <p:txBody>
          <a:bodyPr/>
          <a:lstStyle/>
          <a:p>
            <a:fld id="{D82D2381-FA7F-3B4F-861F-D0662239D2ED}" type="slidenum">
              <a:rPr lang="en-US" smtClean="0"/>
              <a:t>9</a:t>
            </a:fld>
            <a:endParaRPr lang="en-US"/>
          </a:p>
        </p:txBody>
      </p:sp>
    </p:spTree>
    <p:extLst>
      <p:ext uri="{BB962C8B-B14F-4D97-AF65-F5344CB8AC3E}">
        <p14:creationId xmlns:p14="http://schemas.microsoft.com/office/powerpoint/2010/main" val="1829486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to the results.</a:t>
            </a:r>
          </a:p>
          <a:p>
            <a:endParaRPr lang="en-US" dirty="0"/>
          </a:p>
          <a:p>
            <a:r>
              <a:rPr lang="en-US" dirty="0"/>
              <a:t>We can see that the simplest of the models </a:t>
            </a:r>
            <a:r>
              <a:rPr lang="en-US" dirty="0" err="1"/>
              <a:t>i.e</a:t>
            </a:r>
            <a:r>
              <a:rPr lang="en-US" dirty="0"/>
              <a:t> AR(1) gave us the least Train and test RMSE.</a:t>
            </a:r>
          </a:p>
          <a:p>
            <a:endParaRPr lang="en-US" dirty="0"/>
          </a:p>
          <a:p>
            <a:r>
              <a:rPr lang="en-US" dirty="0"/>
              <a:t>Complex models like ARMA(9, 9) which gave lowest AIC, gave the worst errors and slightly simple model chosen using BIC score, gave us slightly better results.</a:t>
            </a:r>
          </a:p>
          <a:p>
            <a:endParaRPr lang="en-US" dirty="0"/>
          </a:p>
          <a:p>
            <a:r>
              <a:rPr lang="en-US" dirty="0"/>
              <a:t>This adjustment thing which is like adding a constant to the final results. I will discuss about it in next slide.</a:t>
            </a:r>
          </a:p>
          <a:p>
            <a:endParaRPr lang="en-US" dirty="0"/>
          </a:p>
          <a:p>
            <a:r>
              <a:rPr lang="en-US" dirty="0"/>
              <a:t>Also on comparison with simple models, like just the mean or simple regression we can see ARMA models are necessary for this kind of data.</a:t>
            </a:r>
          </a:p>
          <a:p>
            <a:r>
              <a:rPr lang="en-US" dirty="0"/>
              <a:t>Also if we would have just fitted a simple AR(1) without cycle removal, results would not be as good. Which shows cycle and trend removal is really important.</a:t>
            </a:r>
          </a:p>
          <a:p>
            <a:endParaRPr lang="en-US" dirty="0"/>
          </a:p>
          <a:p>
            <a:r>
              <a:rPr lang="en-US" dirty="0"/>
              <a:t> </a:t>
            </a:r>
          </a:p>
        </p:txBody>
      </p:sp>
      <p:sp>
        <p:nvSpPr>
          <p:cNvPr id="4" name="Slide Number Placeholder 3"/>
          <p:cNvSpPr>
            <a:spLocks noGrp="1"/>
          </p:cNvSpPr>
          <p:nvPr>
            <p:ph type="sldNum" sz="quarter" idx="5"/>
          </p:nvPr>
        </p:nvSpPr>
        <p:spPr/>
        <p:txBody>
          <a:bodyPr/>
          <a:lstStyle/>
          <a:p>
            <a:fld id="{D82D2381-FA7F-3B4F-861F-D0662239D2ED}" type="slidenum">
              <a:rPr lang="en-US" smtClean="0"/>
              <a:t>10</a:t>
            </a:fld>
            <a:endParaRPr lang="en-US"/>
          </a:p>
        </p:txBody>
      </p:sp>
    </p:spTree>
    <p:extLst>
      <p:ext uri="{BB962C8B-B14F-4D97-AF65-F5344CB8AC3E}">
        <p14:creationId xmlns:p14="http://schemas.microsoft.com/office/powerpoint/2010/main" val="1576678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12331DAD-76C8-D143-940A-1249F810C751}" type="datetime4">
              <a:rPr lang="en-US" smtClean="0"/>
              <a:t>November 25, 2022</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6" name="Text Placeholder 5">
            <a:extLst>
              <a:ext uri="{FF2B5EF4-FFF2-40B4-BE49-F238E27FC236}">
                <a16:creationId xmlns:a16="http://schemas.microsoft.com/office/drawing/2014/main" id="{D1A3CCD6-7C87-3540-AD4F-C4E375A40A67}"/>
              </a:ext>
            </a:extLst>
          </p:cNvPr>
          <p:cNvSpPr>
            <a:spLocks noGrp="1"/>
          </p:cNvSpPr>
          <p:nvPr>
            <p:ph type="body" sz="quarter" idx="25" hasCustomPrompt="1"/>
          </p:nvPr>
        </p:nvSpPr>
        <p:spPr>
          <a:xfrm>
            <a:off x="640080" y="1645920"/>
            <a:ext cx="3383280" cy="91440"/>
          </a:xfrm>
          <a:prstGeom prst="rect">
            <a:avLst/>
          </a:prstGeom>
        </p:spPr>
        <p:txBody>
          <a:bodyPr wrap="none" lIns="18288">
            <a:spAutoFit/>
          </a:bodyPr>
          <a:lstStyle>
            <a:lvl1pPr marL="0" indent="0">
              <a:buNone/>
              <a:defRPr sz="800" cap="all" baseline="0">
                <a:latin typeface="+mn-lt"/>
              </a:defRPr>
            </a:lvl1pPr>
            <a:lvl2pPr marL="0" indent="0">
              <a:buFont typeface="Arial" panose="020B0604020202020204" pitchFamily="34" charset="0"/>
              <a:buNone/>
              <a:defRPr sz="800">
                <a:latin typeface="+mn-lt"/>
              </a:defRPr>
            </a:lvl2pPr>
            <a:lvl3pPr marL="363474" indent="0">
              <a:buNone/>
              <a:defRPr sz="800">
                <a:latin typeface="+mn-lt"/>
              </a:defRPr>
            </a:lvl3pPr>
            <a:lvl4pPr marL="0" indent="0">
              <a:buNone/>
              <a:defRPr sz="800">
                <a:latin typeface="+mn-lt"/>
              </a:defRPr>
            </a:lvl4pPr>
            <a:lvl5pPr marL="0" indent="0">
              <a:buNone/>
              <a:defRPr sz="800">
                <a:latin typeface="+mn-lt"/>
              </a:defRPr>
            </a:lvl5pPr>
          </a:lstStyle>
          <a:p>
            <a:pPr lvl="0"/>
            <a:r>
              <a:rPr lang="en-US" dirty="0"/>
              <a:t>JOB # GOES HERE [REMOVE FOR LIVE AUDIENCE PRESENTATION]</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10" name="Text Placeholder 9">
            <a:extLst>
              <a:ext uri="{FF2B5EF4-FFF2-40B4-BE49-F238E27FC236}">
                <a16:creationId xmlns:a16="http://schemas.microsoft.com/office/drawing/2014/main" id="{E60C41A6-45A6-5B44-9CEC-EBB9C50F73C1}"/>
              </a:ext>
            </a:extLst>
          </p:cNvPr>
          <p:cNvSpPr>
            <a:spLocks noGrp="1"/>
          </p:cNvSpPr>
          <p:nvPr>
            <p:ph type="body" sz="quarter" idx="27" hasCustomPrompt="1"/>
          </p:nvPr>
        </p:nvSpPr>
        <p:spPr>
          <a:xfrm>
            <a:off x="3529852" y="3192476"/>
            <a:ext cx="4882627" cy="250005"/>
          </a:xfrm>
          <a:prstGeom prst="rect">
            <a:avLst/>
          </a:prstGeom>
        </p:spPr>
        <p:txBody>
          <a:bodyPr l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a:solidFill>
                  <a:srgbClr val="FC28FC"/>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1. GUIDES – To make sure guides are visible, inside the View ribbon, click the Guides checkbox. Then click the icon inside the picture frame to add your logo.</a:t>
            </a:r>
          </a:p>
        </p:txBody>
      </p:sp>
      <p:sp>
        <p:nvSpPr>
          <p:cNvPr id="22" name="Text Placeholder 9">
            <a:extLst>
              <a:ext uri="{FF2B5EF4-FFF2-40B4-BE49-F238E27FC236}">
                <a16:creationId xmlns:a16="http://schemas.microsoft.com/office/drawing/2014/main" id="{A7DA1E21-D79E-F544-A510-7244E006EC4A}"/>
              </a:ext>
            </a:extLst>
          </p:cNvPr>
          <p:cNvSpPr>
            <a:spLocks noGrp="1"/>
          </p:cNvSpPr>
          <p:nvPr>
            <p:ph type="body" sz="quarter" idx="28" hasCustomPrompt="1"/>
          </p:nvPr>
        </p:nvSpPr>
        <p:spPr>
          <a:xfrm>
            <a:off x="3529852" y="3525422"/>
            <a:ext cx="4882627" cy="250005"/>
          </a:xfrm>
          <a:prstGeom prst="rect">
            <a:avLst/>
          </a:prstGeom>
        </p:spPr>
        <p:txBody>
          <a:bodyPr l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a:solidFill>
                  <a:srgbClr val="FC28FC"/>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2. QUALITY – For the sharpest image, we recommend selecting your logo from the </a:t>
            </a:r>
            <a:r>
              <a:rPr lang="en-US" dirty="0" err="1"/>
              <a:t>svg</a:t>
            </a:r>
            <a:r>
              <a:rPr lang="en-US" dirty="0"/>
              <a:t> folder. Insert the </a:t>
            </a:r>
            <a:r>
              <a:rPr lang="en-US" dirty="0" err="1"/>
              <a:t>Bxd-blk</a:t>
            </a:r>
            <a:r>
              <a:rPr lang="en-US" dirty="0"/>
              <a:t> or Boxed-</a:t>
            </a:r>
            <a:r>
              <a:rPr lang="en-US" dirty="0" err="1"/>
              <a:t>BlackType</a:t>
            </a:r>
            <a:r>
              <a:rPr lang="en-US" dirty="0"/>
              <a:t> version and it will appear in the picture frame.</a:t>
            </a:r>
          </a:p>
        </p:txBody>
      </p:sp>
      <p:sp>
        <p:nvSpPr>
          <p:cNvPr id="23" name="Text Placeholder 9">
            <a:extLst>
              <a:ext uri="{FF2B5EF4-FFF2-40B4-BE49-F238E27FC236}">
                <a16:creationId xmlns:a16="http://schemas.microsoft.com/office/drawing/2014/main" id="{624A8DDF-AAAB-5F4B-94B6-2B8F1EAAD0A7}"/>
              </a:ext>
            </a:extLst>
          </p:cNvPr>
          <p:cNvSpPr>
            <a:spLocks noGrp="1"/>
          </p:cNvSpPr>
          <p:nvPr>
            <p:ph type="body" sz="quarter" idx="29" hasCustomPrompt="1"/>
          </p:nvPr>
        </p:nvSpPr>
        <p:spPr>
          <a:xfrm>
            <a:off x="3529852" y="3858368"/>
            <a:ext cx="4882627" cy="716286"/>
          </a:xfrm>
          <a:prstGeom prst="rect">
            <a:avLst/>
          </a:prstGeom>
        </p:spPr>
        <p:txBody>
          <a:bodyPr lIns="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a:solidFill>
                  <a:srgbClr val="FC28FC"/>
                </a:solidFill>
              </a:defRPr>
            </a:lvl1pPr>
          </a:lstStyle>
          <a:p>
            <a:pPr lvl="0"/>
            <a:r>
              <a:rPr lang="en-US" dirty="0"/>
              <a:t>3. SCALE – With the picture frame selected, inside the Graphic Format ribbon, click the Format Pane. Click the Size and Properties icon and open the Size section. Make sure the boxes for Lock aspect ratio and Relative to original picture size are checked. Click the RESET button to resize the logo in the frame. Continue resizing using the scaling arrows if necessary. The blue UCLA logo box should match up with the top and bottom guides.</a:t>
            </a:r>
          </a:p>
        </p:txBody>
      </p:sp>
      <p:sp>
        <p:nvSpPr>
          <p:cNvPr id="24" name="Text Placeholder 9">
            <a:extLst>
              <a:ext uri="{FF2B5EF4-FFF2-40B4-BE49-F238E27FC236}">
                <a16:creationId xmlns:a16="http://schemas.microsoft.com/office/drawing/2014/main" id="{780DC648-A60E-984C-B078-E1226FC92945}"/>
              </a:ext>
            </a:extLst>
          </p:cNvPr>
          <p:cNvSpPr>
            <a:spLocks noGrp="1"/>
          </p:cNvSpPr>
          <p:nvPr>
            <p:ph type="body" sz="quarter" idx="30" hasCustomPrompt="1"/>
          </p:nvPr>
        </p:nvSpPr>
        <p:spPr>
          <a:xfrm>
            <a:off x="3529852" y="4656177"/>
            <a:ext cx="4882627" cy="125355"/>
          </a:xfrm>
          <a:prstGeom prst="rect">
            <a:avLst/>
          </a:prstGeom>
        </p:spPr>
        <p:txBody>
          <a:bodyPr l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a:solidFill>
                  <a:srgbClr val="FC28FC"/>
                </a:solidFill>
              </a:defRPr>
            </a:lvl1pPr>
          </a:lstStyle>
          <a:p>
            <a:pPr lvl="0"/>
            <a:r>
              <a:rPr lang="en-US" dirty="0"/>
              <a:t>4. POSITION – Align the blue UCLA logo box to meet the left guide. </a:t>
            </a:r>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B9EB0CAB-07AA-2647-BE58-7A658EF3CBEE}" type="datetime4">
              <a:rPr lang="en-US" smtClean="0"/>
              <a:t>November 25, 2022</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GB"/>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GB"/>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8C78506B-CDED-764D-A072-FDCE7A00B000}" type="datetime4">
              <a:rPr lang="en-US" smtClean="0"/>
              <a:t>November 25, 2022</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GB"/>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GB"/>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GB"/>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92B87C6E-9F56-9A4E-BC38-C7FEA0F12D86}" type="datetime4">
              <a:rPr lang="en-US" smtClean="0"/>
              <a:t>November 25, 2022</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GB"/>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92B87C6E-9F56-9A4E-BC38-C7FEA0F12D86}" type="datetime4">
              <a:rPr lang="en-US" smtClean="0"/>
              <a:t>November 25, 2022</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GB"/>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5EFEDD32-F5EB-A741-9F8B-E23B8F80D24B}" type="datetime4">
              <a:rPr lang="en-US" smtClean="0"/>
              <a:t>November 25, 2022</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GB"/>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4D8B39A-01F2-FA4B-87F6-F02AC7945853}" type="datetime4">
              <a:rPr lang="en-US" smtClean="0"/>
              <a:t>November 25, 2022</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CD19E2CA-7A22-2A47-87A7-154317480B32}" type="datetime4">
              <a:rPr lang="en-US" smtClean="0"/>
              <a:t>November 25, 2022</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rgbClr val="58595B"/>
                </a:solidFill>
                <a:latin typeface="Helvetica" pitchFamily="2" charset="0"/>
              </a:rPr>
              <a:t>Thank You</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9" name="TextBox 8">
            <a:extLst>
              <a:ext uri="{FF2B5EF4-FFF2-40B4-BE49-F238E27FC236}">
                <a16:creationId xmlns:a16="http://schemas.microsoft.com/office/drawing/2014/main" id="{4DAC7F78-240E-AF4B-89D8-273442F5E4BE}"/>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rgbClr val="58595B"/>
                </a:solidFill>
                <a:latin typeface="Helvetica" pitchFamily="2" charset="0"/>
              </a:rPr>
              <a:t>Thank You</a:t>
            </a:r>
          </a:p>
        </p:txBody>
      </p:sp>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2" name="TextBox 11">
            <a:extLst>
              <a:ext uri="{FF2B5EF4-FFF2-40B4-BE49-F238E27FC236}">
                <a16:creationId xmlns:a16="http://schemas.microsoft.com/office/drawing/2014/main" id="{07F6C067-AD68-524C-91AC-545B0A590C4C}"/>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rgbClr val="58595B"/>
                </a:solidFill>
                <a:latin typeface="Helvetica" pitchFamily="2" charset="0"/>
              </a:rPr>
              <a:t>Thank You</a:t>
            </a:r>
          </a:p>
        </p:txBody>
      </p:sp>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77AD0DB-988E-4E4A-9FF3-E2C69BC94326}" type="datetime4">
              <a:rPr lang="en-US" smtClean="0"/>
              <a:t>November 25, 2022</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rgbClr val="58595B"/>
                </a:solidFill>
                <a:latin typeface="Helvetica" pitchFamily="2" charset="0"/>
              </a:rPr>
              <a:t>Section Divider</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0" name="TextBox 9">
            <a:extLst>
              <a:ext uri="{FF2B5EF4-FFF2-40B4-BE49-F238E27FC236}">
                <a16:creationId xmlns:a16="http://schemas.microsoft.com/office/drawing/2014/main" id="{4E4989E6-36D9-5E4D-A8F4-C8D9759B609B}"/>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rgbClr val="58595B"/>
                </a:solidFill>
                <a:latin typeface="Helvetica" pitchFamily="2" charset="0"/>
              </a:rPr>
              <a:t>Section Divider</a:t>
            </a:r>
          </a:p>
        </p:txBody>
      </p:sp>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3" name="TextBox 12">
            <a:extLst>
              <a:ext uri="{FF2B5EF4-FFF2-40B4-BE49-F238E27FC236}">
                <a16:creationId xmlns:a16="http://schemas.microsoft.com/office/drawing/2014/main" id="{39DA3775-34D5-1E49-AF02-9E34A316EF51}"/>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rgbClr val="58595B"/>
                </a:solidFill>
                <a:latin typeface="Helvetica" pitchFamily="2" charset="0"/>
              </a:rPr>
              <a:t>Section Divider</a:t>
            </a:r>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A6EA13E-D85D-234A-B454-2515B0E8FC3F}" type="datetime4">
              <a:rPr lang="en-US" smtClean="0"/>
              <a:t>November 25, 2022</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7BF61F8-88B3-FE4F-8169-B5261E98FF9B}" type="datetime4">
              <a:rPr lang="en-US" smtClean="0"/>
              <a:t>November 25, 2022</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E97A3B5-6613-4F46-BF76-6FADC2B102EA}" type="datetime4">
              <a:rPr lang="en-US" smtClean="0"/>
              <a:t>November 25, 2022</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09DCE2DB-E4F8-0848-90C1-ACDCE2F38AD9}" type="datetime4">
              <a:rPr lang="en-US" smtClean="0"/>
              <a:t>November 25, 2022</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GB"/>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11D0AFF7-781E-9C49-9DD3-A4DFB4A9395B}" type="datetime4">
              <a:rPr lang="en-US" smtClean="0"/>
              <a:t>November 25, 2022</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GB"/>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9FE47C0C-C9E7-AE4D-809E-5CBF13CABA9B}" type="datetime4">
              <a:rPr lang="en-US" smtClean="0"/>
              <a:t>November 25, 2022</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GB"/>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E467E6B-9A71-6D40-8626-10A71C7AA91F}" type="datetime4">
              <a:rPr lang="en-US" smtClean="0"/>
              <a:t>November 25, 2022</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GB"/>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GB"/>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7.xml"/><Relationship Id="rId4"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42900" y="4724784"/>
            <a:ext cx="423229" cy="136525"/>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6" name="Date Placeholder">
            <a:extLst>
              <a:ext uri="{FF2B5EF4-FFF2-40B4-BE49-F238E27FC236}">
                <a16:creationId xmlns:a16="http://schemas.microsoft.com/office/drawing/2014/main" id="{8221B8DE-CEF2-934A-AC4E-99A13E490B7A}"/>
              </a:ext>
            </a:extLst>
          </p:cNvPr>
          <p:cNvSpPr>
            <a:spLocks noGrp="1"/>
          </p:cNvSpPr>
          <p:nvPr>
            <p:ph type="dt" sz="half" idx="2"/>
          </p:nvPr>
        </p:nvSpPr>
        <p:spPr>
          <a:xfrm>
            <a:off x="7407534" y="4754880"/>
            <a:ext cx="941832" cy="365760"/>
          </a:xfrm>
          <a:prstGeom prst="rect">
            <a:avLst/>
          </a:prstGeom>
        </p:spPr>
        <p:txBody>
          <a:bodyPr vert="horz" wrap="square" lIns="0" tIns="0" rIns="0" bIns="256032" rtlCol="0" anchor="t" anchorCtr="0">
            <a:spAutoFit/>
          </a:bodyPr>
          <a:lstStyle>
            <a:lvl1pPr algn="r">
              <a:lnSpc>
                <a:spcPct val="100000"/>
              </a:lnSpc>
              <a:defRPr sz="800" b="0" i="0">
                <a:solidFill>
                  <a:srgbClr val="898989"/>
                </a:solidFill>
                <a:latin typeface="Helvetica Regular" pitchFamily="2" charset="0"/>
              </a:defRPr>
            </a:lvl1pPr>
          </a:lstStyle>
          <a:p>
            <a:fld id="{8F65F54E-23BA-FB43-B77B-991F1BE0DB6C}" type="datetime4">
              <a:rPr lang="en-US" smtClean="0"/>
              <a:t>November 25, 2022</a:t>
            </a:fld>
            <a:endParaRPr lang="en-US" dirty="0"/>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00" y="4727575"/>
            <a:ext cx="423229" cy="136525"/>
          </a:xfrm>
          <a:prstGeom prst="rect">
            <a:avLst/>
          </a:prstGeom>
        </p:spPr>
      </p:pic>
      <p:sp>
        <p:nvSpPr>
          <p:cNvPr id="10" name="Date Placeholder">
            <a:extLst>
              <a:ext uri="{FF2B5EF4-FFF2-40B4-BE49-F238E27FC236}">
                <a16:creationId xmlns:a16="http://schemas.microsoft.com/office/drawing/2014/main" id="{FA478317-E98C-5C4D-8ED4-27BAFC60FBB0}"/>
              </a:ext>
            </a:extLst>
          </p:cNvPr>
          <p:cNvSpPr txBox="1">
            <a:spLocks/>
          </p:cNvSpPr>
          <p:nvPr/>
        </p:nvSpPr>
        <p:spPr>
          <a:xfrm>
            <a:off x="7407534" y="4754880"/>
            <a:ext cx="941832" cy="381643"/>
          </a:xfrm>
          <a:prstGeom prst="rect">
            <a:avLst/>
          </a:prstGeom>
        </p:spPr>
        <p:txBody>
          <a:bodyPr vert="horz" wrap="square" lIns="0" tIns="0" rIns="0" bIns="256032" rtlCol="0" anchor="t" anchorCtr="0">
            <a:spAutoFit/>
          </a:bodyPr>
          <a:lstStyle>
            <a:defPPr>
              <a:defRPr lang="en-US"/>
            </a:defPPr>
            <a:lvl1pPr marL="0" algn="r"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B7B64D7-70E9-C546-AE78-4C392EDC5411}" type="datetime4">
              <a:rPr lang="en-US" smtClean="0">
                <a:solidFill>
                  <a:schemeClr val="bg1"/>
                </a:solidFill>
              </a:rPr>
              <a:pPr/>
              <a:t>November 25, 2022</a:t>
            </a:fld>
            <a:endParaRPr lang="en-US" dirty="0">
              <a:solidFill>
                <a:schemeClr val="bg1"/>
              </a:solidFill>
            </a:endParaRPr>
          </a:p>
        </p:txBody>
      </p:sp>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
        <p:nvSpPr>
          <p:cNvPr id="12" name="Text Placeholder-left">
            <a:extLst>
              <a:ext uri="{FF2B5EF4-FFF2-40B4-BE49-F238E27FC236}">
                <a16:creationId xmlns:a16="http://schemas.microsoft.com/office/drawing/2014/main" id="{23F08363-883B-8749-9AEA-BC16C3EB8CE3}"/>
              </a:ext>
            </a:extLst>
          </p:cNvPr>
          <p:cNvSpPr txBox="1">
            <a:spLocks/>
          </p:cNvSpPr>
          <p:nvPr/>
        </p:nvSpPr>
        <p:spPr>
          <a:xfrm>
            <a:off x="1097280" y="4773168"/>
            <a:ext cx="2651760" cy="369973"/>
          </a:xfrm>
          <a:prstGeom prst="rect">
            <a:avLst/>
          </a:prstGeom>
        </p:spPr>
        <p:txBody>
          <a:bodyPr wrap="square" lIns="0" tIns="0" rIns="0" bIns="256032">
            <a:spAutoFit/>
          </a:bodyPr>
          <a:lstStyle>
            <a:lvl1pPr marL="0" indent="0" algn="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solidFill>
                  <a:schemeClr val="bg1"/>
                </a:solidFill>
                <a:latin typeface="Helvetica Regular" pitchFamily="2" charset="0"/>
              </a:rPr>
              <a:t>Department Name (edit in Slide Master)</a:t>
            </a:r>
          </a:p>
        </p:txBody>
      </p:sp>
      <p:sp>
        <p:nvSpPr>
          <p:cNvPr id="13" name="Text Placeholder-middle">
            <a:extLst>
              <a:ext uri="{FF2B5EF4-FFF2-40B4-BE49-F238E27FC236}">
                <a16:creationId xmlns:a16="http://schemas.microsoft.com/office/drawing/2014/main" id="{71380050-84F1-D143-BCF2-F067E310EFE8}"/>
              </a:ext>
            </a:extLst>
          </p:cNvPr>
          <p:cNvSpPr txBox="1">
            <a:spLocks/>
          </p:cNvSpPr>
          <p:nvPr/>
        </p:nvSpPr>
        <p:spPr>
          <a:xfrm>
            <a:off x="3840480" y="4773168"/>
            <a:ext cx="3474720" cy="369973"/>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solidFill>
                  <a:schemeClr val="bg1"/>
                </a:solidFill>
                <a:latin typeface="Helvetica Regular" pitchFamily="2" charset="0"/>
              </a:rPr>
              <a:t>Presentation Title (edit in Slide Master)</a:t>
            </a: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paultimothymooney/chest-xray-pneumonia"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3376"/>
            <a:ext cx="2822504" cy="167097"/>
          </a:xfrm>
        </p:spPr>
        <p:txBody>
          <a:bodyPr/>
          <a:lstStyle/>
          <a:p>
            <a:r>
              <a:rPr lang="en-US" dirty="0"/>
              <a:t>MS, Electrical and Computer Engineering</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0496"/>
            <a:ext cx="1841466" cy="167097"/>
          </a:xfrm>
        </p:spPr>
        <p:txBody>
          <a:bodyPr/>
          <a:lstStyle/>
          <a:p>
            <a:r>
              <a:rPr lang="en-US" dirty="0"/>
              <a:t>Gaurav Singh [305353434]</a:t>
            </a:r>
          </a:p>
        </p:txBody>
      </p:sp>
      <p:sp>
        <p:nvSpPr>
          <p:cNvPr id="12" name="Picture Placeholder 11">
            <a:extLst>
              <a:ext uri="{FF2B5EF4-FFF2-40B4-BE49-F238E27FC236}">
                <a16:creationId xmlns:a16="http://schemas.microsoft.com/office/drawing/2014/main" id="{DC3CE18A-124C-D449-95CB-7CD48DC854B5}"/>
              </a:ext>
            </a:extLst>
          </p:cNvPr>
          <p:cNvSpPr>
            <a:spLocks noGrp="1"/>
          </p:cNvSpPr>
          <p:nvPr>
            <p:ph type="pic" sz="quarter" idx="24"/>
          </p:nvPr>
        </p:nvSpPr>
        <p:spPr>
          <a:xfrm>
            <a:off x="647698" y="476251"/>
            <a:ext cx="5564638" cy="1031639"/>
          </a:xfrm>
        </p:spPr>
      </p:sp>
      <p:sp>
        <p:nvSpPr>
          <p:cNvPr id="13" name="Text Placeholder 12">
            <a:extLst>
              <a:ext uri="{FF2B5EF4-FFF2-40B4-BE49-F238E27FC236}">
                <a16:creationId xmlns:a16="http://schemas.microsoft.com/office/drawing/2014/main" id="{67181AD6-8E02-2349-BE51-328017E60D56}"/>
              </a:ext>
            </a:extLst>
          </p:cNvPr>
          <p:cNvSpPr>
            <a:spLocks noGrp="1"/>
          </p:cNvSpPr>
          <p:nvPr>
            <p:ph type="body" sz="quarter" idx="25"/>
          </p:nvPr>
        </p:nvSpPr>
        <p:spPr/>
        <p:txBody>
          <a:bodyPr/>
          <a:lstStyle/>
          <a:p>
            <a:endParaRPr lang="en-US"/>
          </a:p>
        </p:txBody>
      </p:sp>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944136"/>
            <a:ext cx="7772400" cy="999889"/>
          </a:xfrm>
        </p:spPr>
        <p:txBody>
          <a:bodyPr/>
          <a:lstStyle/>
          <a:p>
            <a:r>
              <a:rPr lang="en-US" dirty="0"/>
              <a:t>Pneumonia Detection on Chest     X-rays</a:t>
            </a:r>
          </a:p>
        </p:txBody>
      </p:sp>
      <p:pic>
        <p:nvPicPr>
          <p:cNvPr id="2" name="Picture 1">
            <a:extLst>
              <a:ext uri="{FF2B5EF4-FFF2-40B4-BE49-F238E27FC236}">
                <a16:creationId xmlns:a16="http://schemas.microsoft.com/office/drawing/2014/main" id="{379E9279-B503-DBBC-3FB8-4F10EFF72940}"/>
              </a:ext>
            </a:extLst>
          </p:cNvPr>
          <p:cNvPicPr>
            <a:picLocks noChangeAspect="1"/>
          </p:cNvPicPr>
          <p:nvPr/>
        </p:nvPicPr>
        <p:blipFill>
          <a:blip r:embed="rId2"/>
          <a:stretch>
            <a:fillRect/>
          </a:stretch>
        </p:blipFill>
        <p:spPr>
          <a:xfrm>
            <a:off x="6077927" y="3053862"/>
            <a:ext cx="1667119" cy="1667119"/>
          </a:xfrm>
          <a:prstGeom prst="rect">
            <a:avLst/>
          </a:prstGeom>
        </p:spPr>
      </p:pic>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B0BE87-2EE2-0881-0F0C-B89434C3F5E9}"/>
              </a:ext>
            </a:extLst>
          </p:cNvPr>
          <p:cNvSpPr>
            <a:spLocks noGrp="1"/>
          </p:cNvSpPr>
          <p:nvPr>
            <p:ph type="dt" sz="half" idx="18"/>
          </p:nvPr>
        </p:nvSpPr>
        <p:spPr>
          <a:xfrm>
            <a:off x="7407534" y="4754880"/>
            <a:ext cx="941832" cy="365760"/>
          </a:xfrm>
        </p:spPr>
        <p:txBody>
          <a:bodyPr wrap="square" anchor="t">
            <a:normAutofit lnSpcReduction="10000"/>
          </a:bodyPr>
          <a:lstStyle/>
          <a:p>
            <a:pPr>
              <a:lnSpc>
                <a:spcPct val="90000"/>
              </a:lnSpc>
              <a:spcAft>
                <a:spcPts val="600"/>
              </a:spcAft>
            </a:pPr>
            <a:fld id="{F7BF61F8-88B3-FE4F-8169-B5261E98FF9B}" type="datetime4">
              <a:rPr lang="en-US" smtClean="0"/>
              <a:pPr>
                <a:lnSpc>
                  <a:spcPct val="90000"/>
                </a:lnSpc>
                <a:spcAft>
                  <a:spcPts val="600"/>
                </a:spcAft>
              </a:pPr>
              <a:t>November 26, 2022</a:t>
            </a:fld>
            <a:endParaRPr lang="en-US"/>
          </a:p>
        </p:txBody>
      </p:sp>
      <p:sp>
        <p:nvSpPr>
          <p:cNvPr id="5" name="Slide Number Placeholder 4">
            <a:extLst>
              <a:ext uri="{FF2B5EF4-FFF2-40B4-BE49-F238E27FC236}">
                <a16:creationId xmlns:a16="http://schemas.microsoft.com/office/drawing/2014/main" id="{3EC19AD8-276B-7FA9-5138-5B5C7B8BB331}"/>
              </a:ext>
            </a:extLst>
          </p:cNvPr>
          <p:cNvSpPr>
            <a:spLocks noGrp="1"/>
          </p:cNvSpPr>
          <p:nvPr>
            <p:ph type="sldNum" sz="quarter" idx="19"/>
          </p:nvPr>
        </p:nvSpPr>
        <p:spPr>
          <a:xfrm>
            <a:off x="8686800" y="4754880"/>
            <a:ext cx="457200" cy="365760"/>
          </a:xfrm>
        </p:spPr>
        <p:txBody>
          <a:bodyPr wrap="square" anchor="t">
            <a:normAutofit lnSpcReduction="10000"/>
          </a:bodyPr>
          <a:lstStyle/>
          <a:p>
            <a:pPr>
              <a:lnSpc>
                <a:spcPct val="90000"/>
              </a:lnSpc>
              <a:spcAft>
                <a:spcPts val="600"/>
              </a:spcAft>
            </a:pPr>
            <a:fld id="{B6238B5B-F19C-E947-A0BC-87BD7983F871}" type="slidenum">
              <a:rPr lang="en-US" smtClean="0"/>
              <a:pPr>
                <a:lnSpc>
                  <a:spcPct val="90000"/>
                </a:lnSpc>
                <a:spcAft>
                  <a:spcPts val="600"/>
                </a:spcAft>
              </a:pPr>
              <a:t>10</a:t>
            </a:fld>
            <a:endParaRPr lang="en-US"/>
          </a:p>
        </p:txBody>
      </p:sp>
      <p:sp>
        <p:nvSpPr>
          <p:cNvPr id="6" name="Title 5">
            <a:extLst>
              <a:ext uri="{FF2B5EF4-FFF2-40B4-BE49-F238E27FC236}">
                <a16:creationId xmlns:a16="http://schemas.microsoft.com/office/drawing/2014/main" id="{47253213-3A6D-CF0A-917A-654DC450012B}"/>
              </a:ext>
            </a:extLst>
          </p:cNvPr>
          <p:cNvSpPr>
            <a:spLocks noGrp="1"/>
          </p:cNvSpPr>
          <p:nvPr>
            <p:ph type="title"/>
          </p:nvPr>
        </p:nvSpPr>
        <p:spPr>
          <a:xfrm>
            <a:off x="640079" y="367401"/>
            <a:ext cx="7772400" cy="389979"/>
          </a:xfrm>
        </p:spPr>
        <p:txBody>
          <a:bodyPr wrap="square" anchor="b">
            <a:normAutofit/>
          </a:bodyPr>
          <a:lstStyle/>
          <a:p>
            <a:r>
              <a:rPr lang="en-US" dirty="0"/>
              <a:t>Evaluations - ML </a:t>
            </a:r>
          </a:p>
        </p:txBody>
      </p:sp>
      <p:graphicFrame>
        <p:nvGraphicFramePr>
          <p:cNvPr id="3" name="Table 6">
            <a:extLst>
              <a:ext uri="{FF2B5EF4-FFF2-40B4-BE49-F238E27FC236}">
                <a16:creationId xmlns:a16="http://schemas.microsoft.com/office/drawing/2014/main" id="{DE4DA1BA-86A6-6DD7-EC41-AD02B2868654}"/>
              </a:ext>
            </a:extLst>
          </p:cNvPr>
          <p:cNvGraphicFramePr>
            <a:graphicFrameLocks noGrp="1"/>
          </p:cNvGraphicFramePr>
          <p:nvPr>
            <p:extLst>
              <p:ext uri="{D42A27DB-BD31-4B8C-83A1-F6EECF244321}">
                <p14:modId xmlns:p14="http://schemas.microsoft.com/office/powerpoint/2010/main" val="1919388855"/>
              </p:ext>
            </p:extLst>
          </p:nvPr>
        </p:nvGraphicFramePr>
        <p:xfrm>
          <a:off x="1015720" y="1305169"/>
          <a:ext cx="7112560" cy="1765196"/>
        </p:xfrm>
        <a:graphic>
          <a:graphicData uri="http://schemas.openxmlformats.org/drawingml/2006/table">
            <a:tbl>
              <a:tblPr firstRow="1" bandRow="1">
                <a:tableStyleId>{5C22544A-7EE6-4342-B048-85BDC9FD1C3A}</a:tableStyleId>
              </a:tblPr>
              <a:tblGrid>
                <a:gridCol w="1468935">
                  <a:extLst>
                    <a:ext uri="{9D8B030D-6E8A-4147-A177-3AD203B41FA5}">
                      <a16:colId xmlns:a16="http://schemas.microsoft.com/office/drawing/2014/main" val="1157237840"/>
                    </a:ext>
                  </a:extLst>
                </a:gridCol>
                <a:gridCol w="875439">
                  <a:extLst>
                    <a:ext uri="{9D8B030D-6E8A-4147-A177-3AD203B41FA5}">
                      <a16:colId xmlns:a16="http://schemas.microsoft.com/office/drawing/2014/main" val="1970553601"/>
                    </a:ext>
                  </a:extLst>
                </a:gridCol>
                <a:gridCol w="1162561">
                  <a:extLst>
                    <a:ext uri="{9D8B030D-6E8A-4147-A177-3AD203B41FA5}">
                      <a16:colId xmlns:a16="http://schemas.microsoft.com/office/drawing/2014/main" val="2259446678"/>
                    </a:ext>
                  </a:extLst>
                </a:gridCol>
                <a:gridCol w="1019348">
                  <a:extLst>
                    <a:ext uri="{9D8B030D-6E8A-4147-A177-3AD203B41FA5}">
                      <a16:colId xmlns:a16="http://schemas.microsoft.com/office/drawing/2014/main" val="3623106497"/>
                    </a:ext>
                  </a:extLst>
                </a:gridCol>
                <a:gridCol w="1379129">
                  <a:extLst>
                    <a:ext uri="{9D8B030D-6E8A-4147-A177-3AD203B41FA5}">
                      <a16:colId xmlns:a16="http://schemas.microsoft.com/office/drawing/2014/main" val="994205564"/>
                    </a:ext>
                  </a:extLst>
                </a:gridCol>
                <a:gridCol w="1207148">
                  <a:extLst>
                    <a:ext uri="{9D8B030D-6E8A-4147-A177-3AD203B41FA5}">
                      <a16:colId xmlns:a16="http://schemas.microsoft.com/office/drawing/2014/main" val="819558303"/>
                    </a:ext>
                  </a:extLst>
                </a:gridCol>
              </a:tblGrid>
              <a:tr h="366662">
                <a:tc>
                  <a:txBody>
                    <a:bodyPr/>
                    <a:lstStyle/>
                    <a:p>
                      <a:pPr algn="ctr"/>
                      <a:r>
                        <a:rPr lang="en-US" dirty="0"/>
                        <a:t>Model</a:t>
                      </a:r>
                    </a:p>
                  </a:txBody>
                  <a:tcPr anchor="ctr"/>
                </a:tc>
                <a:tc>
                  <a:txBody>
                    <a:bodyPr/>
                    <a:lstStyle/>
                    <a:p>
                      <a:pPr algn="ctr"/>
                      <a:r>
                        <a:rPr lang="en-US" dirty="0"/>
                        <a:t>Acc(%)</a:t>
                      </a:r>
                    </a:p>
                  </a:txBody>
                  <a:tcPr anchor="ctr"/>
                </a:tc>
                <a:tc>
                  <a:txBody>
                    <a:bodyPr/>
                    <a:lstStyle/>
                    <a:p>
                      <a:pPr algn="ctr"/>
                      <a:r>
                        <a:rPr lang="en-US" dirty="0"/>
                        <a:t>Precision</a:t>
                      </a:r>
                    </a:p>
                  </a:txBody>
                  <a:tcPr anchor="ctr"/>
                </a:tc>
                <a:tc>
                  <a:txBody>
                    <a:bodyPr/>
                    <a:lstStyle/>
                    <a:p>
                      <a:pPr algn="ctr"/>
                      <a:r>
                        <a:rPr lang="en-US" dirty="0"/>
                        <a:t>Recall</a:t>
                      </a:r>
                    </a:p>
                  </a:txBody>
                  <a:tcPr anchor="ctr"/>
                </a:tc>
                <a:tc>
                  <a:txBody>
                    <a:bodyPr/>
                    <a:lstStyle/>
                    <a:p>
                      <a:pPr algn="ctr"/>
                      <a:r>
                        <a:rPr lang="en-US" dirty="0"/>
                        <a:t>Train Time(s)</a:t>
                      </a:r>
                    </a:p>
                  </a:txBody>
                  <a:tcPr anchor="ctr"/>
                </a:tc>
                <a:tc>
                  <a:txBody>
                    <a:bodyPr/>
                    <a:lstStyle/>
                    <a:p>
                      <a:pPr algn="ctr"/>
                      <a:r>
                        <a:rPr lang="en-US" dirty="0"/>
                        <a:t>Test Time(s)</a:t>
                      </a:r>
                    </a:p>
                  </a:txBody>
                  <a:tcPr anchor="ctr"/>
                </a:tc>
                <a:extLst>
                  <a:ext uri="{0D108BD9-81ED-4DB2-BD59-A6C34878D82A}">
                    <a16:rowId xmlns:a16="http://schemas.microsoft.com/office/drawing/2014/main" val="3492823800"/>
                  </a:ext>
                </a:extLst>
              </a:tr>
              <a:tr h="392694">
                <a:tc>
                  <a:txBody>
                    <a:bodyPr/>
                    <a:lstStyle/>
                    <a:p>
                      <a:pPr algn="ctr"/>
                      <a:r>
                        <a:rPr lang="en-US" i="1" u="sng" dirty="0"/>
                        <a:t>PCA + Clustering</a:t>
                      </a:r>
                    </a:p>
                  </a:txBody>
                  <a:tcPr anchor="ctr"/>
                </a:tc>
                <a:tc>
                  <a:txBody>
                    <a:bodyPr/>
                    <a:lstStyle/>
                    <a:p>
                      <a:pPr algn="ctr"/>
                      <a:r>
                        <a:rPr lang="en-US" dirty="0"/>
                        <a:t>58.17</a:t>
                      </a:r>
                    </a:p>
                  </a:txBody>
                  <a:tcPr anchor="ctr"/>
                </a:tc>
                <a:tc>
                  <a:txBody>
                    <a:bodyPr/>
                    <a:lstStyle/>
                    <a:p>
                      <a:pPr algn="ctr"/>
                      <a:r>
                        <a:rPr lang="en-US" dirty="0"/>
                        <a:t>68.48</a:t>
                      </a:r>
                    </a:p>
                  </a:txBody>
                  <a:tcPr anchor="ctr"/>
                </a:tc>
                <a:tc>
                  <a:txBody>
                    <a:bodyPr/>
                    <a:lstStyle/>
                    <a:p>
                      <a:pPr algn="ctr"/>
                      <a:r>
                        <a:rPr lang="en-US" dirty="0"/>
                        <a:t>61.28</a:t>
                      </a:r>
                    </a:p>
                  </a:txBody>
                  <a:tcPr anchor="ctr"/>
                </a:tc>
                <a:tc>
                  <a:txBody>
                    <a:bodyPr/>
                    <a:lstStyle/>
                    <a:p>
                      <a:pPr algn="ctr"/>
                      <a:r>
                        <a:rPr lang="en-US" dirty="0"/>
                        <a:t>279.53</a:t>
                      </a:r>
                    </a:p>
                  </a:txBody>
                  <a:tcPr anchor="ctr"/>
                </a:tc>
                <a:tc>
                  <a:txBody>
                    <a:bodyPr/>
                    <a:lstStyle/>
                    <a:p>
                      <a:pPr algn="ctr"/>
                      <a:r>
                        <a:rPr lang="en-US" dirty="0"/>
                        <a:t>2.21</a:t>
                      </a:r>
                    </a:p>
                  </a:txBody>
                  <a:tcPr anchor="ctr"/>
                </a:tc>
                <a:extLst>
                  <a:ext uri="{0D108BD9-81ED-4DB2-BD59-A6C34878D82A}">
                    <a16:rowId xmlns:a16="http://schemas.microsoft.com/office/drawing/2014/main" val="1475400692"/>
                  </a:ext>
                </a:extLst>
              </a:tr>
              <a:tr h="392694">
                <a:tc>
                  <a:txBody>
                    <a:bodyPr/>
                    <a:lstStyle/>
                    <a:p>
                      <a:pPr algn="ctr"/>
                      <a:r>
                        <a:rPr lang="en-US" i="1" u="sng" dirty="0"/>
                        <a:t>Logistic Regression</a:t>
                      </a:r>
                    </a:p>
                  </a:txBody>
                  <a:tcPr anchor="ctr"/>
                </a:tc>
                <a:tc>
                  <a:txBody>
                    <a:bodyPr/>
                    <a:lstStyle/>
                    <a:p>
                      <a:pPr algn="ctr"/>
                      <a:r>
                        <a:rPr lang="en-US" dirty="0"/>
                        <a:t>71.16</a:t>
                      </a:r>
                    </a:p>
                  </a:txBody>
                  <a:tcPr anchor="ctr"/>
                </a:tc>
                <a:tc>
                  <a:txBody>
                    <a:bodyPr/>
                    <a:lstStyle/>
                    <a:p>
                      <a:pPr algn="ctr"/>
                      <a:r>
                        <a:rPr lang="en-US" dirty="0"/>
                        <a:t>68.04</a:t>
                      </a:r>
                    </a:p>
                  </a:txBody>
                  <a:tcPr anchor="ctr"/>
                </a:tc>
                <a:tc>
                  <a:txBody>
                    <a:bodyPr/>
                    <a:lstStyle/>
                    <a:p>
                      <a:pPr algn="ctr"/>
                      <a:r>
                        <a:rPr lang="en-US" dirty="0">
                          <a:solidFill>
                            <a:srgbClr val="00B050"/>
                          </a:solidFill>
                        </a:rPr>
                        <a:t>94.46</a:t>
                      </a:r>
                    </a:p>
                  </a:txBody>
                  <a:tcPr anchor="ctr"/>
                </a:tc>
                <a:tc>
                  <a:txBody>
                    <a:bodyPr/>
                    <a:lstStyle/>
                    <a:p>
                      <a:pPr algn="ctr"/>
                      <a:r>
                        <a:rPr lang="en-US" dirty="0"/>
                        <a:t>105.65</a:t>
                      </a:r>
                    </a:p>
                  </a:txBody>
                  <a:tcPr anchor="ctr"/>
                </a:tc>
                <a:tc>
                  <a:txBody>
                    <a:bodyPr/>
                    <a:lstStyle/>
                    <a:p>
                      <a:pPr algn="ctr"/>
                      <a:r>
                        <a:rPr lang="en-US" dirty="0">
                          <a:solidFill>
                            <a:srgbClr val="00B050"/>
                          </a:solidFill>
                        </a:rPr>
                        <a:t>0.035</a:t>
                      </a:r>
                    </a:p>
                  </a:txBody>
                  <a:tcPr anchor="ctr"/>
                </a:tc>
                <a:extLst>
                  <a:ext uri="{0D108BD9-81ED-4DB2-BD59-A6C34878D82A}">
                    <a16:rowId xmlns:a16="http://schemas.microsoft.com/office/drawing/2014/main" val="1199701731"/>
                  </a:ext>
                </a:extLst>
              </a:tr>
              <a:tr h="392694">
                <a:tc>
                  <a:txBody>
                    <a:bodyPr/>
                    <a:lstStyle/>
                    <a:p>
                      <a:pPr algn="ctr"/>
                      <a:r>
                        <a:rPr lang="en-US" i="1" u="sng" dirty="0"/>
                        <a:t>SVC</a:t>
                      </a:r>
                    </a:p>
                  </a:txBody>
                  <a:tcPr anchor="ctr"/>
                </a:tc>
                <a:tc>
                  <a:txBody>
                    <a:bodyPr/>
                    <a:lstStyle/>
                    <a:p>
                      <a:pPr algn="ctr"/>
                      <a:r>
                        <a:rPr lang="en-US" dirty="0">
                          <a:solidFill>
                            <a:srgbClr val="00B050"/>
                          </a:solidFill>
                        </a:rPr>
                        <a:t>75.00</a:t>
                      </a:r>
                    </a:p>
                  </a:txBody>
                  <a:tcPr anchor="ctr"/>
                </a:tc>
                <a:tc>
                  <a:txBody>
                    <a:bodyPr/>
                    <a:lstStyle/>
                    <a:p>
                      <a:pPr algn="ctr"/>
                      <a:r>
                        <a:rPr lang="en-US" dirty="0">
                          <a:solidFill>
                            <a:srgbClr val="00B050"/>
                          </a:solidFill>
                        </a:rPr>
                        <a:t>71.64</a:t>
                      </a:r>
                    </a:p>
                  </a:txBody>
                  <a:tcPr anchor="ctr"/>
                </a:tc>
                <a:tc>
                  <a:txBody>
                    <a:bodyPr/>
                    <a:lstStyle/>
                    <a:p>
                      <a:pPr algn="ctr"/>
                      <a:r>
                        <a:rPr lang="en-US" dirty="0"/>
                        <a:t>93.94</a:t>
                      </a:r>
                    </a:p>
                  </a:txBody>
                  <a:tcPr anchor="ctr"/>
                </a:tc>
                <a:tc>
                  <a:txBody>
                    <a:bodyPr/>
                    <a:lstStyle/>
                    <a:p>
                      <a:pPr algn="ctr"/>
                      <a:r>
                        <a:rPr lang="en-US" dirty="0">
                          <a:solidFill>
                            <a:srgbClr val="00B050"/>
                          </a:solidFill>
                        </a:rPr>
                        <a:t>5.99</a:t>
                      </a:r>
                    </a:p>
                  </a:txBody>
                  <a:tcPr anchor="ctr"/>
                </a:tc>
                <a:tc>
                  <a:txBody>
                    <a:bodyPr/>
                    <a:lstStyle/>
                    <a:p>
                      <a:pPr algn="ctr"/>
                      <a:r>
                        <a:rPr lang="en-US" dirty="0"/>
                        <a:t>0.803</a:t>
                      </a:r>
                    </a:p>
                  </a:txBody>
                  <a:tcPr anchor="ctr"/>
                </a:tc>
                <a:extLst>
                  <a:ext uri="{0D108BD9-81ED-4DB2-BD59-A6C34878D82A}">
                    <a16:rowId xmlns:a16="http://schemas.microsoft.com/office/drawing/2014/main" val="1397500293"/>
                  </a:ext>
                </a:extLst>
              </a:tr>
            </a:tbl>
          </a:graphicData>
        </a:graphic>
      </p:graphicFrame>
    </p:spTree>
    <p:extLst>
      <p:ext uri="{BB962C8B-B14F-4D97-AF65-F5344CB8AC3E}">
        <p14:creationId xmlns:p14="http://schemas.microsoft.com/office/powerpoint/2010/main" val="4467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B0BE87-2EE2-0881-0F0C-B89434C3F5E9}"/>
              </a:ext>
            </a:extLst>
          </p:cNvPr>
          <p:cNvSpPr>
            <a:spLocks noGrp="1"/>
          </p:cNvSpPr>
          <p:nvPr>
            <p:ph type="dt" sz="half" idx="18"/>
          </p:nvPr>
        </p:nvSpPr>
        <p:spPr>
          <a:xfrm>
            <a:off x="7407534" y="4754880"/>
            <a:ext cx="941832" cy="365760"/>
          </a:xfrm>
        </p:spPr>
        <p:txBody>
          <a:bodyPr wrap="square" anchor="t">
            <a:normAutofit lnSpcReduction="10000"/>
          </a:bodyPr>
          <a:lstStyle/>
          <a:p>
            <a:pPr>
              <a:lnSpc>
                <a:spcPct val="90000"/>
              </a:lnSpc>
              <a:spcAft>
                <a:spcPts val="600"/>
              </a:spcAft>
            </a:pPr>
            <a:fld id="{F7BF61F8-88B3-FE4F-8169-B5261E98FF9B}" type="datetime4">
              <a:rPr lang="en-US" smtClean="0"/>
              <a:pPr>
                <a:lnSpc>
                  <a:spcPct val="90000"/>
                </a:lnSpc>
                <a:spcAft>
                  <a:spcPts val="600"/>
                </a:spcAft>
              </a:pPr>
              <a:t>November 26, 2022</a:t>
            </a:fld>
            <a:endParaRPr lang="en-US"/>
          </a:p>
        </p:txBody>
      </p:sp>
      <p:sp>
        <p:nvSpPr>
          <p:cNvPr id="5" name="Slide Number Placeholder 4">
            <a:extLst>
              <a:ext uri="{FF2B5EF4-FFF2-40B4-BE49-F238E27FC236}">
                <a16:creationId xmlns:a16="http://schemas.microsoft.com/office/drawing/2014/main" id="{3EC19AD8-276B-7FA9-5138-5B5C7B8BB331}"/>
              </a:ext>
            </a:extLst>
          </p:cNvPr>
          <p:cNvSpPr>
            <a:spLocks noGrp="1"/>
          </p:cNvSpPr>
          <p:nvPr>
            <p:ph type="sldNum" sz="quarter" idx="19"/>
          </p:nvPr>
        </p:nvSpPr>
        <p:spPr>
          <a:xfrm>
            <a:off x="8686800" y="4754880"/>
            <a:ext cx="457200" cy="365760"/>
          </a:xfrm>
        </p:spPr>
        <p:txBody>
          <a:bodyPr wrap="square" anchor="t">
            <a:normAutofit lnSpcReduction="10000"/>
          </a:bodyPr>
          <a:lstStyle/>
          <a:p>
            <a:pPr>
              <a:lnSpc>
                <a:spcPct val="90000"/>
              </a:lnSpc>
              <a:spcAft>
                <a:spcPts val="600"/>
              </a:spcAft>
            </a:pPr>
            <a:fld id="{B6238B5B-F19C-E947-A0BC-87BD7983F871}" type="slidenum">
              <a:rPr lang="en-US" smtClean="0"/>
              <a:pPr>
                <a:lnSpc>
                  <a:spcPct val="90000"/>
                </a:lnSpc>
                <a:spcAft>
                  <a:spcPts val="600"/>
                </a:spcAft>
              </a:pPr>
              <a:t>11</a:t>
            </a:fld>
            <a:endParaRPr lang="en-US"/>
          </a:p>
        </p:txBody>
      </p:sp>
      <p:sp>
        <p:nvSpPr>
          <p:cNvPr id="6" name="Title 5">
            <a:extLst>
              <a:ext uri="{FF2B5EF4-FFF2-40B4-BE49-F238E27FC236}">
                <a16:creationId xmlns:a16="http://schemas.microsoft.com/office/drawing/2014/main" id="{47253213-3A6D-CF0A-917A-654DC450012B}"/>
              </a:ext>
            </a:extLst>
          </p:cNvPr>
          <p:cNvSpPr>
            <a:spLocks noGrp="1"/>
          </p:cNvSpPr>
          <p:nvPr>
            <p:ph type="title"/>
          </p:nvPr>
        </p:nvSpPr>
        <p:spPr>
          <a:xfrm>
            <a:off x="640079" y="367401"/>
            <a:ext cx="7772400" cy="389979"/>
          </a:xfrm>
        </p:spPr>
        <p:txBody>
          <a:bodyPr wrap="square" anchor="b">
            <a:normAutofit/>
          </a:bodyPr>
          <a:lstStyle/>
          <a:p>
            <a:r>
              <a:rPr lang="en-US" dirty="0"/>
              <a:t>Evaluations - DL </a:t>
            </a:r>
          </a:p>
        </p:txBody>
      </p:sp>
      <p:sp>
        <p:nvSpPr>
          <p:cNvPr id="7" name="Text Placeholder 6">
            <a:extLst>
              <a:ext uri="{FF2B5EF4-FFF2-40B4-BE49-F238E27FC236}">
                <a16:creationId xmlns:a16="http://schemas.microsoft.com/office/drawing/2014/main" id="{2587E75D-9D7A-926F-9BE5-D8658E2A038F}"/>
              </a:ext>
            </a:extLst>
          </p:cNvPr>
          <p:cNvSpPr txBox="1">
            <a:spLocks/>
          </p:cNvSpPr>
          <p:nvPr/>
        </p:nvSpPr>
        <p:spPr>
          <a:xfrm>
            <a:off x="640079" y="1027006"/>
            <a:ext cx="7772400" cy="2112181"/>
          </a:xfrm>
          <a:prstGeom prst="rect">
            <a:avLst/>
          </a:prstGeom>
        </p:spPr>
        <p:txBody>
          <a:bodyPr vert="horz" lIns="365760" tIns="0" rIns="0" bIns="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0" indent="0">
              <a:buNone/>
            </a:pPr>
            <a:r>
              <a:rPr lang="en-US" sz="1200" b="1" dirty="0">
                <a:solidFill>
                  <a:schemeClr val="tx1"/>
                </a:solidFill>
              </a:rPr>
              <a:t>Initializations - </a:t>
            </a:r>
            <a:r>
              <a:rPr lang="en-US" sz="1200" dirty="0">
                <a:solidFill>
                  <a:schemeClr val="tx1"/>
                </a:solidFill>
              </a:rPr>
              <a:t> </a:t>
            </a:r>
            <a:r>
              <a:rPr lang="en-US" sz="1200" i="1" dirty="0">
                <a:solidFill>
                  <a:schemeClr val="tx1"/>
                </a:solidFill>
              </a:rPr>
              <a:t>Xavier, </a:t>
            </a:r>
            <a:r>
              <a:rPr lang="en-US" sz="1200" i="1" dirty="0" err="1">
                <a:solidFill>
                  <a:schemeClr val="tx1"/>
                </a:solidFill>
              </a:rPr>
              <a:t>Kaiming</a:t>
            </a:r>
            <a:r>
              <a:rPr lang="en-US" sz="1200" i="1" dirty="0">
                <a:solidFill>
                  <a:schemeClr val="tx1"/>
                </a:solidFill>
              </a:rPr>
              <a:t>, </a:t>
            </a:r>
            <a:r>
              <a:rPr lang="en-US" sz="1200" i="1" dirty="0" err="1">
                <a:solidFill>
                  <a:schemeClr val="tx1"/>
                </a:solidFill>
              </a:rPr>
              <a:t>Imagenet</a:t>
            </a:r>
            <a:endParaRPr lang="en-US" sz="1200" i="1" dirty="0">
              <a:solidFill>
                <a:schemeClr val="tx1"/>
              </a:solidFill>
            </a:endParaRPr>
          </a:p>
          <a:p>
            <a:pPr marL="0" indent="0">
              <a:buNone/>
            </a:pPr>
            <a:r>
              <a:rPr lang="en-US" sz="1200" b="1" dirty="0">
                <a:solidFill>
                  <a:schemeClr val="tx1"/>
                </a:solidFill>
              </a:rPr>
              <a:t>Loss function – </a:t>
            </a:r>
            <a:r>
              <a:rPr lang="en-US" sz="1200" i="1" dirty="0">
                <a:solidFill>
                  <a:schemeClr val="tx1"/>
                </a:solidFill>
              </a:rPr>
              <a:t>Cross Entropy</a:t>
            </a:r>
          </a:p>
          <a:p>
            <a:pPr marL="0" indent="0">
              <a:buNone/>
            </a:pPr>
            <a:r>
              <a:rPr lang="en-US" sz="1200" b="1" dirty="0">
                <a:solidFill>
                  <a:schemeClr val="tx1"/>
                </a:solidFill>
              </a:rPr>
              <a:t>Data Processing – </a:t>
            </a:r>
            <a:r>
              <a:rPr lang="en-US" sz="1200" i="1" dirty="0" err="1">
                <a:solidFill>
                  <a:schemeClr val="tx1"/>
                </a:solidFill>
              </a:rPr>
              <a:t>Normalisation</a:t>
            </a:r>
            <a:r>
              <a:rPr lang="en-US" sz="1200" i="1" dirty="0">
                <a:solidFill>
                  <a:schemeClr val="tx1"/>
                </a:solidFill>
              </a:rPr>
              <a:t> (mean = 0.48, std = 0.22), Resize (224 x 224), Horizontal Flip, Shift (0.1), 		Scale (0.1), Rotate (5 degrees)</a:t>
            </a:r>
          </a:p>
          <a:p>
            <a:pPr marL="0" indent="0">
              <a:buNone/>
            </a:pPr>
            <a:r>
              <a:rPr lang="en-US" sz="1200" b="1" dirty="0">
                <a:solidFill>
                  <a:schemeClr val="tx1"/>
                </a:solidFill>
              </a:rPr>
              <a:t>Trainer: </a:t>
            </a:r>
            <a:r>
              <a:rPr lang="en-US" sz="1200" i="1" dirty="0">
                <a:solidFill>
                  <a:schemeClr val="tx1"/>
                </a:solidFill>
              </a:rPr>
              <a:t>Optimizers(Adam, </a:t>
            </a:r>
            <a:r>
              <a:rPr lang="en-US" sz="1200" i="1" dirty="0" err="1">
                <a:solidFill>
                  <a:schemeClr val="tx1"/>
                </a:solidFill>
              </a:rPr>
              <a:t>AdamW</a:t>
            </a:r>
            <a:r>
              <a:rPr lang="en-US" sz="1200" i="1" dirty="0">
                <a:solidFill>
                  <a:schemeClr val="tx1"/>
                </a:solidFill>
              </a:rPr>
              <a:t>), weight decay(1e-6), learning rate (1e-4), warmup steps (580),   	momentum(0.9), Scheduler(Cosine with warmup, fixed, linear decay)</a:t>
            </a:r>
          </a:p>
          <a:p>
            <a:pPr marL="0" indent="0">
              <a:buNone/>
            </a:pPr>
            <a:r>
              <a:rPr lang="en-US" sz="1200" b="1" dirty="0">
                <a:solidFill>
                  <a:schemeClr val="tx1"/>
                </a:solidFill>
              </a:rPr>
              <a:t>Batch size: </a:t>
            </a:r>
            <a:r>
              <a:rPr lang="en-US" sz="1200" dirty="0">
                <a:solidFill>
                  <a:schemeClr val="tx1"/>
                </a:solidFill>
              </a:rPr>
              <a:t>32</a:t>
            </a:r>
            <a:endParaRPr lang="en-US" sz="1200" b="1" dirty="0">
              <a:solidFill>
                <a:schemeClr val="tx1"/>
              </a:solidFill>
            </a:endParaRPr>
          </a:p>
          <a:p>
            <a:pPr marL="0" indent="0">
              <a:buNone/>
            </a:pPr>
            <a:endParaRPr lang="en-US" sz="1200" i="1" dirty="0">
              <a:solidFill>
                <a:schemeClr val="tx1"/>
              </a:solidFill>
            </a:endParaRPr>
          </a:p>
          <a:p>
            <a:pPr marL="0" indent="0">
              <a:buNone/>
            </a:pPr>
            <a:r>
              <a:rPr lang="en-US" sz="1200" i="1" dirty="0">
                <a:solidFill>
                  <a:schemeClr val="tx1"/>
                </a:solidFill>
              </a:rPr>
              <a:t>** All models are trained using data parallelism, on 6 NVIDIA Tesla K80 GPU</a:t>
            </a:r>
            <a:endParaRPr lang="en-US" sz="1200" dirty="0">
              <a:solidFill>
                <a:srgbClr val="2774AE"/>
              </a:solidFill>
            </a:endParaRPr>
          </a:p>
        </p:txBody>
      </p:sp>
    </p:spTree>
    <p:extLst>
      <p:ext uri="{BB962C8B-B14F-4D97-AF65-F5344CB8AC3E}">
        <p14:creationId xmlns:p14="http://schemas.microsoft.com/office/powerpoint/2010/main" val="190690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B0BE87-2EE2-0881-0F0C-B89434C3F5E9}"/>
              </a:ext>
            </a:extLst>
          </p:cNvPr>
          <p:cNvSpPr>
            <a:spLocks noGrp="1"/>
          </p:cNvSpPr>
          <p:nvPr>
            <p:ph type="dt" sz="half" idx="18"/>
          </p:nvPr>
        </p:nvSpPr>
        <p:spPr>
          <a:xfrm>
            <a:off x="7407534" y="4754880"/>
            <a:ext cx="941832" cy="365760"/>
          </a:xfrm>
        </p:spPr>
        <p:txBody>
          <a:bodyPr wrap="square" anchor="t">
            <a:normAutofit lnSpcReduction="10000"/>
          </a:bodyPr>
          <a:lstStyle/>
          <a:p>
            <a:pPr>
              <a:lnSpc>
                <a:spcPct val="90000"/>
              </a:lnSpc>
              <a:spcAft>
                <a:spcPts val="600"/>
              </a:spcAft>
            </a:pPr>
            <a:fld id="{F7BF61F8-88B3-FE4F-8169-B5261E98FF9B}" type="datetime4">
              <a:rPr lang="en-US" smtClean="0"/>
              <a:pPr>
                <a:lnSpc>
                  <a:spcPct val="90000"/>
                </a:lnSpc>
                <a:spcAft>
                  <a:spcPts val="600"/>
                </a:spcAft>
              </a:pPr>
              <a:t>November 27, 2022</a:t>
            </a:fld>
            <a:endParaRPr lang="en-US"/>
          </a:p>
        </p:txBody>
      </p:sp>
      <p:sp>
        <p:nvSpPr>
          <p:cNvPr id="5" name="Slide Number Placeholder 4">
            <a:extLst>
              <a:ext uri="{FF2B5EF4-FFF2-40B4-BE49-F238E27FC236}">
                <a16:creationId xmlns:a16="http://schemas.microsoft.com/office/drawing/2014/main" id="{3EC19AD8-276B-7FA9-5138-5B5C7B8BB331}"/>
              </a:ext>
            </a:extLst>
          </p:cNvPr>
          <p:cNvSpPr>
            <a:spLocks noGrp="1"/>
          </p:cNvSpPr>
          <p:nvPr>
            <p:ph type="sldNum" sz="quarter" idx="19"/>
          </p:nvPr>
        </p:nvSpPr>
        <p:spPr>
          <a:xfrm>
            <a:off x="8686800" y="4754880"/>
            <a:ext cx="457200" cy="365760"/>
          </a:xfrm>
        </p:spPr>
        <p:txBody>
          <a:bodyPr wrap="square" anchor="t">
            <a:normAutofit lnSpcReduction="10000"/>
          </a:bodyPr>
          <a:lstStyle/>
          <a:p>
            <a:pPr>
              <a:lnSpc>
                <a:spcPct val="90000"/>
              </a:lnSpc>
              <a:spcAft>
                <a:spcPts val="600"/>
              </a:spcAft>
            </a:pPr>
            <a:fld id="{B6238B5B-F19C-E947-A0BC-87BD7983F871}" type="slidenum">
              <a:rPr lang="en-US" smtClean="0"/>
              <a:pPr>
                <a:lnSpc>
                  <a:spcPct val="90000"/>
                </a:lnSpc>
                <a:spcAft>
                  <a:spcPts val="600"/>
                </a:spcAft>
              </a:pPr>
              <a:t>12</a:t>
            </a:fld>
            <a:endParaRPr lang="en-US"/>
          </a:p>
        </p:txBody>
      </p:sp>
      <p:sp>
        <p:nvSpPr>
          <p:cNvPr id="6" name="Title 5">
            <a:extLst>
              <a:ext uri="{FF2B5EF4-FFF2-40B4-BE49-F238E27FC236}">
                <a16:creationId xmlns:a16="http://schemas.microsoft.com/office/drawing/2014/main" id="{47253213-3A6D-CF0A-917A-654DC450012B}"/>
              </a:ext>
            </a:extLst>
          </p:cNvPr>
          <p:cNvSpPr>
            <a:spLocks noGrp="1"/>
          </p:cNvSpPr>
          <p:nvPr>
            <p:ph type="title"/>
          </p:nvPr>
        </p:nvSpPr>
        <p:spPr>
          <a:xfrm>
            <a:off x="640079" y="367401"/>
            <a:ext cx="7772400" cy="389979"/>
          </a:xfrm>
        </p:spPr>
        <p:txBody>
          <a:bodyPr wrap="square" anchor="b">
            <a:normAutofit/>
          </a:bodyPr>
          <a:lstStyle/>
          <a:p>
            <a:r>
              <a:rPr lang="en-US" dirty="0"/>
              <a:t>Evaluations - DL </a:t>
            </a:r>
          </a:p>
        </p:txBody>
      </p:sp>
      <p:graphicFrame>
        <p:nvGraphicFramePr>
          <p:cNvPr id="3" name="Table 6">
            <a:extLst>
              <a:ext uri="{FF2B5EF4-FFF2-40B4-BE49-F238E27FC236}">
                <a16:creationId xmlns:a16="http://schemas.microsoft.com/office/drawing/2014/main" id="{DE4DA1BA-86A6-6DD7-EC41-AD02B2868654}"/>
              </a:ext>
            </a:extLst>
          </p:cNvPr>
          <p:cNvGraphicFramePr>
            <a:graphicFrameLocks noGrp="1"/>
          </p:cNvGraphicFramePr>
          <p:nvPr>
            <p:extLst>
              <p:ext uri="{D42A27DB-BD31-4B8C-83A1-F6EECF244321}">
                <p14:modId xmlns:p14="http://schemas.microsoft.com/office/powerpoint/2010/main" val="1319367475"/>
              </p:ext>
            </p:extLst>
          </p:nvPr>
        </p:nvGraphicFramePr>
        <p:xfrm>
          <a:off x="487631" y="1273909"/>
          <a:ext cx="8077296" cy="2330132"/>
        </p:xfrm>
        <a:graphic>
          <a:graphicData uri="http://schemas.openxmlformats.org/drawingml/2006/table">
            <a:tbl>
              <a:tblPr firstRow="1" bandRow="1">
                <a:tableStyleId>{5C22544A-7EE6-4342-B048-85BDC9FD1C3A}</a:tableStyleId>
              </a:tblPr>
              <a:tblGrid>
                <a:gridCol w="1459071">
                  <a:extLst>
                    <a:ext uri="{9D8B030D-6E8A-4147-A177-3AD203B41FA5}">
                      <a16:colId xmlns:a16="http://schemas.microsoft.com/office/drawing/2014/main" val="1157237840"/>
                    </a:ext>
                  </a:extLst>
                </a:gridCol>
                <a:gridCol w="869560">
                  <a:extLst>
                    <a:ext uri="{9D8B030D-6E8A-4147-A177-3AD203B41FA5}">
                      <a16:colId xmlns:a16="http://schemas.microsoft.com/office/drawing/2014/main" val="1970553601"/>
                    </a:ext>
                  </a:extLst>
                </a:gridCol>
                <a:gridCol w="1154754">
                  <a:extLst>
                    <a:ext uri="{9D8B030D-6E8A-4147-A177-3AD203B41FA5}">
                      <a16:colId xmlns:a16="http://schemas.microsoft.com/office/drawing/2014/main" val="2259446678"/>
                    </a:ext>
                  </a:extLst>
                </a:gridCol>
                <a:gridCol w="1012501">
                  <a:extLst>
                    <a:ext uri="{9D8B030D-6E8A-4147-A177-3AD203B41FA5}">
                      <a16:colId xmlns:a16="http://schemas.microsoft.com/office/drawing/2014/main" val="3623106497"/>
                    </a:ext>
                  </a:extLst>
                </a:gridCol>
                <a:gridCol w="1012501">
                  <a:extLst>
                    <a:ext uri="{9D8B030D-6E8A-4147-A177-3AD203B41FA5}">
                      <a16:colId xmlns:a16="http://schemas.microsoft.com/office/drawing/2014/main" val="1917654848"/>
                    </a:ext>
                  </a:extLst>
                </a:gridCol>
                <a:gridCol w="1369868">
                  <a:extLst>
                    <a:ext uri="{9D8B030D-6E8A-4147-A177-3AD203B41FA5}">
                      <a16:colId xmlns:a16="http://schemas.microsoft.com/office/drawing/2014/main" val="994205564"/>
                    </a:ext>
                  </a:extLst>
                </a:gridCol>
                <a:gridCol w="1199041">
                  <a:extLst>
                    <a:ext uri="{9D8B030D-6E8A-4147-A177-3AD203B41FA5}">
                      <a16:colId xmlns:a16="http://schemas.microsoft.com/office/drawing/2014/main" val="819558303"/>
                    </a:ext>
                  </a:extLst>
                </a:gridCol>
              </a:tblGrid>
              <a:tr h="366662">
                <a:tc>
                  <a:txBody>
                    <a:bodyPr/>
                    <a:lstStyle/>
                    <a:p>
                      <a:pPr algn="ctr"/>
                      <a:r>
                        <a:rPr lang="en-US" i="0" u="none" dirty="0"/>
                        <a:t>Model</a:t>
                      </a:r>
                    </a:p>
                  </a:txBody>
                  <a:tcPr anchor="ctr"/>
                </a:tc>
                <a:tc>
                  <a:txBody>
                    <a:bodyPr/>
                    <a:lstStyle/>
                    <a:p>
                      <a:pPr algn="ctr"/>
                      <a:r>
                        <a:rPr lang="en-US" dirty="0"/>
                        <a:t>Acc(%)</a:t>
                      </a:r>
                    </a:p>
                  </a:txBody>
                  <a:tcPr anchor="ctr"/>
                </a:tc>
                <a:tc>
                  <a:txBody>
                    <a:bodyPr/>
                    <a:lstStyle/>
                    <a:p>
                      <a:pPr algn="ctr"/>
                      <a:r>
                        <a:rPr lang="en-US" dirty="0"/>
                        <a:t>Precision</a:t>
                      </a:r>
                    </a:p>
                  </a:txBody>
                  <a:tcPr anchor="ctr"/>
                </a:tc>
                <a:tc>
                  <a:txBody>
                    <a:bodyPr/>
                    <a:lstStyle/>
                    <a:p>
                      <a:pPr algn="ctr"/>
                      <a:r>
                        <a:rPr lang="en-US" dirty="0"/>
                        <a:t>Recall</a:t>
                      </a:r>
                    </a:p>
                  </a:txBody>
                  <a:tcPr anchor="ctr"/>
                </a:tc>
                <a:tc>
                  <a:txBody>
                    <a:bodyPr/>
                    <a:lstStyle/>
                    <a:p>
                      <a:pPr algn="ctr"/>
                      <a:r>
                        <a:rPr lang="en-US" dirty="0"/>
                        <a:t>Epochs</a:t>
                      </a:r>
                    </a:p>
                  </a:txBody>
                  <a:tcPr anchor="ctr"/>
                </a:tc>
                <a:tc>
                  <a:txBody>
                    <a:bodyPr/>
                    <a:lstStyle/>
                    <a:p>
                      <a:pPr algn="ctr"/>
                      <a:r>
                        <a:rPr lang="en-US" dirty="0"/>
                        <a:t>Train Time(s)</a:t>
                      </a:r>
                    </a:p>
                  </a:txBody>
                  <a:tcPr anchor="ctr"/>
                </a:tc>
                <a:tc>
                  <a:txBody>
                    <a:bodyPr/>
                    <a:lstStyle/>
                    <a:p>
                      <a:pPr algn="ctr"/>
                      <a:r>
                        <a:rPr lang="en-US" dirty="0"/>
                        <a:t>Test Time(s)</a:t>
                      </a:r>
                    </a:p>
                  </a:txBody>
                  <a:tcPr anchor="ctr"/>
                </a:tc>
                <a:extLst>
                  <a:ext uri="{0D108BD9-81ED-4DB2-BD59-A6C34878D82A}">
                    <a16:rowId xmlns:a16="http://schemas.microsoft.com/office/drawing/2014/main" val="3492823800"/>
                  </a:ext>
                </a:extLst>
              </a:tr>
              <a:tr h="392694">
                <a:tc>
                  <a:txBody>
                    <a:bodyPr/>
                    <a:lstStyle/>
                    <a:p>
                      <a:pPr algn="ctr"/>
                      <a:r>
                        <a:rPr lang="en-US" i="1" u="sng" dirty="0"/>
                        <a:t>Mod. </a:t>
                      </a:r>
                      <a:r>
                        <a:rPr lang="en-US" i="1" u="sng" dirty="0" err="1"/>
                        <a:t>LeNet</a:t>
                      </a:r>
                      <a:endParaRPr lang="en-US" i="1" u="sng" dirty="0"/>
                    </a:p>
                  </a:txBody>
                  <a:tcPr anchor="ctr"/>
                </a:tc>
                <a:tc>
                  <a:txBody>
                    <a:bodyPr/>
                    <a:lstStyle/>
                    <a:p>
                      <a:pPr algn="ctr"/>
                      <a:r>
                        <a:rPr lang="en-US" dirty="0"/>
                        <a:t>77.40</a:t>
                      </a:r>
                    </a:p>
                  </a:txBody>
                  <a:tcPr anchor="ctr"/>
                </a:tc>
                <a:tc>
                  <a:txBody>
                    <a:bodyPr/>
                    <a:lstStyle/>
                    <a:p>
                      <a:pPr algn="ctr"/>
                      <a:r>
                        <a:rPr lang="en-US" dirty="0"/>
                        <a:t>73.44</a:t>
                      </a:r>
                    </a:p>
                  </a:txBody>
                  <a:tcPr anchor="ctr"/>
                </a:tc>
                <a:tc>
                  <a:txBody>
                    <a:bodyPr/>
                    <a:lstStyle/>
                    <a:p>
                      <a:pPr algn="ctr"/>
                      <a:r>
                        <a:rPr lang="en-US" dirty="0">
                          <a:solidFill>
                            <a:srgbClr val="00B050"/>
                          </a:solidFill>
                        </a:rPr>
                        <a:t>1.0</a:t>
                      </a:r>
                    </a:p>
                  </a:txBody>
                  <a:tcPr anchor="ctr"/>
                </a:tc>
                <a:tc>
                  <a:txBody>
                    <a:bodyPr/>
                    <a:lstStyle/>
                    <a:p>
                      <a:pPr algn="ctr"/>
                      <a:r>
                        <a:rPr lang="en-US" dirty="0"/>
                        <a:t>50</a:t>
                      </a:r>
                    </a:p>
                  </a:txBody>
                  <a:tcPr anchor="ctr"/>
                </a:tc>
                <a:tc>
                  <a:txBody>
                    <a:bodyPr/>
                    <a:lstStyle/>
                    <a:p>
                      <a:pPr algn="ctr"/>
                      <a:r>
                        <a:rPr lang="en-US" dirty="0">
                          <a:solidFill>
                            <a:srgbClr val="00B050"/>
                          </a:solidFill>
                        </a:rPr>
                        <a:t>150</a:t>
                      </a:r>
                    </a:p>
                  </a:txBody>
                  <a:tcPr anchor="ctr"/>
                </a:tc>
                <a:tc>
                  <a:txBody>
                    <a:bodyPr/>
                    <a:lstStyle/>
                    <a:p>
                      <a:pPr algn="ctr"/>
                      <a:r>
                        <a:rPr lang="en-US" dirty="0">
                          <a:solidFill>
                            <a:srgbClr val="00B050"/>
                          </a:solidFill>
                        </a:rPr>
                        <a:t>3</a:t>
                      </a:r>
                    </a:p>
                  </a:txBody>
                  <a:tcPr anchor="ctr"/>
                </a:tc>
                <a:extLst>
                  <a:ext uri="{0D108BD9-81ED-4DB2-BD59-A6C34878D82A}">
                    <a16:rowId xmlns:a16="http://schemas.microsoft.com/office/drawing/2014/main" val="1475400692"/>
                  </a:ext>
                </a:extLst>
              </a:tr>
              <a:tr h="392694">
                <a:tc>
                  <a:txBody>
                    <a:bodyPr/>
                    <a:lstStyle/>
                    <a:p>
                      <a:pPr algn="ctr"/>
                      <a:r>
                        <a:rPr lang="en-US" i="1" u="sng" dirty="0"/>
                        <a:t>DenseNet-121</a:t>
                      </a:r>
                    </a:p>
                  </a:txBody>
                  <a:tcPr anchor="ctr"/>
                </a:tc>
                <a:tc>
                  <a:txBody>
                    <a:bodyPr/>
                    <a:lstStyle/>
                    <a:p>
                      <a:pPr algn="ctr"/>
                      <a:r>
                        <a:rPr lang="en-US" dirty="0"/>
                        <a:t>83.05</a:t>
                      </a:r>
                    </a:p>
                  </a:txBody>
                  <a:tcPr anchor="ctr"/>
                </a:tc>
                <a:tc>
                  <a:txBody>
                    <a:bodyPr/>
                    <a:lstStyle/>
                    <a:p>
                      <a:pPr algn="ctr"/>
                      <a:r>
                        <a:rPr lang="en-US" dirty="0"/>
                        <a:t>79.80</a:t>
                      </a:r>
                    </a:p>
                  </a:txBody>
                  <a:tcPr anchor="ctr"/>
                </a:tc>
                <a:tc>
                  <a:txBody>
                    <a:bodyPr/>
                    <a:lstStyle/>
                    <a:p>
                      <a:pPr algn="ctr"/>
                      <a:r>
                        <a:rPr lang="en-US" dirty="0"/>
                        <a:t>99.74</a:t>
                      </a:r>
                    </a:p>
                  </a:txBody>
                  <a:tcPr anchor="ctr"/>
                </a:tc>
                <a:tc>
                  <a:txBody>
                    <a:bodyPr/>
                    <a:lstStyle/>
                    <a:p>
                      <a:pPr algn="ctr"/>
                      <a:r>
                        <a:rPr lang="en-US" dirty="0"/>
                        <a:t>50</a:t>
                      </a:r>
                    </a:p>
                  </a:txBody>
                  <a:tcPr anchor="ctr"/>
                </a:tc>
                <a:tc>
                  <a:txBody>
                    <a:bodyPr/>
                    <a:lstStyle/>
                    <a:p>
                      <a:pPr algn="ctr"/>
                      <a:r>
                        <a:rPr lang="en-US" dirty="0"/>
                        <a:t>4000</a:t>
                      </a:r>
                    </a:p>
                  </a:txBody>
                  <a:tcPr anchor="ctr"/>
                </a:tc>
                <a:tc>
                  <a:txBody>
                    <a:bodyPr/>
                    <a:lstStyle/>
                    <a:p>
                      <a:pPr algn="ctr"/>
                      <a:r>
                        <a:rPr lang="en-US" dirty="0"/>
                        <a:t>16</a:t>
                      </a:r>
                    </a:p>
                  </a:txBody>
                  <a:tcPr anchor="ctr"/>
                </a:tc>
                <a:extLst>
                  <a:ext uri="{0D108BD9-81ED-4DB2-BD59-A6C34878D82A}">
                    <a16:rowId xmlns:a16="http://schemas.microsoft.com/office/drawing/2014/main" val="1199701731"/>
                  </a:ext>
                </a:extLst>
              </a:tr>
              <a:tr h="392694">
                <a:tc>
                  <a:txBody>
                    <a:bodyPr/>
                    <a:lstStyle/>
                    <a:p>
                      <a:pPr algn="ctr"/>
                      <a:r>
                        <a:rPr lang="en-US" i="1" u="sng" dirty="0"/>
                        <a:t>Deep-</a:t>
                      </a:r>
                      <a:r>
                        <a:rPr lang="en-US" i="1" u="sng" dirty="0" err="1"/>
                        <a:t>ViT</a:t>
                      </a:r>
                      <a:endParaRPr lang="en-US" i="1" u="sng" dirty="0"/>
                    </a:p>
                  </a:txBody>
                  <a:tcPr anchor="ctr"/>
                </a:tc>
                <a:tc>
                  <a:txBody>
                    <a:bodyPr/>
                    <a:lstStyle/>
                    <a:p>
                      <a:pPr algn="ctr"/>
                      <a:r>
                        <a:rPr lang="en-US" dirty="0"/>
                        <a:t>80.60</a:t>
                      </a:r>
                    </a:p>
                  </a:txBody>
                  <a:tcPr anchor="ctr"/>
                </a:tc>
                <a:tc>
                  <a:txBody>
                    <a:bodyPr/>
                    <a:lstStyle/>
                    <a:p>
                      <a:pPr algn="ctr"/>
                      <a:r>
                        <a:rPr lang="en-US" dirty="0"/>
                        <a:t>78.01</a:t>
                      </a:r>
                    </a:p>
                  </a:txBody>
                  <a:tcPr anchor="ctr"/>
                </a:tc>
                <a:tc>
                  <a:txBody>
                    <a:bodyPr/>
                    <a:lstStyle/>
                    <a:p>
                      <a:pPr algn="ctr"/>
                      <a:r>
                        <a:rPr lang="en-US" dirty="0"/>
                        <a:t>99.23</a:t>
                      </a:r>
                    </a:p>
                  </a:txBody>
                  <a:tcPr anchor="ctr"/>
                </a:tc>
                <a:tc>
                  <a:txBody>
                    <a:bodyPr/>
                    <a:lstStyle/>
                    <a:p>
                      <a:pPr algn="ctr"/>
                      <a:r>
                        <a:rPr lang="en-US" dirty="0"/>
                        <a:t>20</a:t>
                      </a:r>
                    </a:p>
                  </a:txBody>
                  <a:tcPr anchor="ctr"/>
                </a:tc>
                <a:tc>
                  <a:txBody>
                    <a:bodyPr/>
                    <a:lstStyle/>
                    <a:p>
                      <a:pPr algn="ctr"/>
                      <a:r>
                        <a:rPr lang="en-US" dirty="0"/>
                        <a:t>3060</a:t>
                      </a:r>
                    </a:p>
                  </a:txBody>
                  <a:tcPr anchor="ctr"/>
                </a:tc>
                <a:tc>
                  <a:txBody>
                    <a:bodyPr/>
                    <a:lstStyle/>
                    <a:p>
                      <a:pPr algn="ctr"/>
                      <a:r>
                        <a:rPr lang="en-US" dirty="0"/>
                        <a:t>13</a:t>
                      </a:r>
                    </a:p>
                  </a:txBody>
                  <a:tcPr anchor="ctr"/>
                </a:tc>
                <a:extLst>
                  <a:ext uri="{0D108BD9-81ED-4DB2-BD59-A6C34878D82A}">
                    <a16:rowId xmlns:a16="http://schemas.microsoft.com/office/drawing/2014/main" val="1397500293"/>
                  </a:ext>
                </a:extLst>
              </a:tr>
              <a:tr h="392694">
                <a:tc>
                  <a:txBody>
                    <a:bodyPr/>
                    <a:lstStyle/>
                    <a:p>
                      <a:pPr algn="ctr"/>
                      <a:r>
                        <a:rPr lang="en-US" i="1" u="sng" dirty="0"/>
                        <a:t>CCT</a:t>
                      </a:r>
                    </a:p>
                  </a:txBody>
                  <a:tcPr anchor="ctr"/>
                </a:tc>
                <a:tc>
                  <a:txBody>
                    <a:bodyPr/>
                    <a:lstStyle/>
                    <a:p>
                      <a:pPr algn="ctr"/>
                      <a:r>
                        <a:rPr lang="en-US" dirty="0"/>
                        <a:t>84.08</a:t>
                      </a:r>
                    </a:p>
                  </a:txBody>
                  <a:tcPr anchor="ctr"/>
                </a:tc>
                <a:tc>
                  <a:txBody>
                    <a:bodyPr/>
                    <a:lstStyle/>
                    <a:p>
                      <a:pPr algn="ctr"/>
                      <a:r>
                        <a:rPr lang="en-US" dirty="0"/>
                        <a:t>81.17</a:t>
                      </a:r>
                    </a:p>
                  </a:txBody>
                  <a:tcPr anchor="ctr"/>
                </a:tc>
                <a:tc>
                  <a:txBody>
                    <a:bodyPr/>
                    <a:lstStyle/>
                    <a:p>
                      <a:pPr algn="ctr"/>
                      <a:r>
                        <a:rPr lang="en-US" dirty="0">
                          <a:solidFill>
                            <a:srgbClr val="00B050"/>
                          </a:solidFill>
                        </a:rPr>
                        <a:t>1.0</a:t>
                      </a:r>
                    </a:p>
                  </a:txBody>
                  <a:tcPr anchor="ctr"/>
                </a:tc>
                <a:tc>
                  <a:txBody>
                    <a:bodyPr/>
                    <a:lstStyle/>
                    <a:p>
                      <a:pPr algn="ctr"/>
                      <a:r>
                        <a:rPr lang="en-US" dirty="0"/>
                        <a:t>20</a:t>
                      </a:r>
                    </a:p>
                  </a:txBody>
                  <a:tcPr anchor="ctr"/>
                </a:tc>
                <a:tc>
                  <a:txBody>
                    <a:bodyPr/>
                    <a:lstStyle/>
                    <a:p>
                      <a:pPr algn="ctr"/>
                      <a:r>
                        <a:rPr lang="en-US" dirty="0"/>
                        <a:t>1200</a:t>
                      </a:r>
                    </a:p>
                  </a:txBody>
                  <a:tcPr anchor="ctr"/>
                </a:tc>
                <a:tc>
                  <a:txBody>
                    <a:bodyPr/>
                    <a:lstStyle/>
                    <a:p>
                      <a:pPr algn="ctr"/>
                      <a:r>
                        <a:rPr lang="en-US" dirty="0"/>
                        <a:t>7</a:t>
                      </a:r>
                    </a:p>
                  </a:txBody>
                  <a:tcPr anchor="ctr"/>
                </a:tc>
                <a:extLst>
                  <a:ext uri="{0D108BD9-81ED-4DB2-BD59-A6C34878D82A}">
                    <a16:rowId xmlns:a16="http://schemas.microsoft.com/office/drawing/2014/main" val="3292763921"/>
                  </a:ext>
                </a:extLst>
              </a:tr>
              <a:tr h="392694">
                <a:tc>
                  <a:txBody>
                    <a:bodyPr/>
                    <a:lstStyle/>
                    <a:p>
                      <a:pPr algn="ctr"/>
                      <a:r>
                        <a:rPr lang="en-US" i="1" u="sng" dirty="0"/>
                        <a:t>Cross </a:t>
                      </a:r>
                      <a:r>
                        <a:rPr lang="en-US" i="1" u="sng" dirty="0" err="1"/>
                        <a:t>ViT</a:t>
                      </a:r>
                      <a:endParaRPr lang="en-US" i="1" u="sng" dirty="0"/>
                    </a:p>
                  </a:txBody>
                  <a:tcPr anchor="ctr"/>
                </a:tc>
                <a:tc>
                  <a:txBody>
                    <a:bodyPr/>
                    <a:lstStyle/>
                    <a:p>
                      <a:pPr algn="ctr"/>
                      <a:r>
                        <a:rPr lang="en-US" dirty="0">
                          <a:solidFill>
                            <a:srgbClr val="00B050"/>
                          </a:solidFill>
                        </a:rPr>
                        <a:t>88.25</a:t>
                      </a:r>
                    </a:p>
                  </a:txBody>
                  <a:tcPr anchor="ctr"/>
                </a:tc>
                <a:tc>
                  <a:txBody>
                    <a:bodyPr/>
                    <a:lstStyle/>
                    <a:p>
                      <a:pPr algn="ctr"/>
                      <a:r>
                        <a:rPr lang="en-US" dirty="0">
                          <a:solidFill>
                            <a:srgbClr val="00B050"/>
                          </a:solidFill>
                        </a:rPr>
                        <a:t>84.02</a:t>
                      </a:r>
                    </a:p>
                  </a:txBody>
                  <a:tcPr anchor="ctr"/>
                </a:tc>
                <a:tc>
                  <a:txBody>
                    <a:bodyPr/>
                    <a:lstStyle/>
                    <a:p>
                      <a:pPr algn="ctr"/>
                      <a:r>
                        <a:rPr lang="en-US" dirty="0">
                          <a:solidFill>
                            <a:schemeClr val="tx1"/>
                          </a:solidFill>
                        </a:rPr>
                        <a:t>99.42</a:t>
                      </a:r>
                    </a:p>
                  </a:txBody>
                  <a:tcPr anchor="ctr"/>
                </a:tc>
                <a:tc>
                  <a:txBody>
                    <a:bodyPr/>
                    <a:lstStyle/>
                    <a:p>
                      <a:pPr algn="ctr"/>
                      <a:r>
                        <a:rPr lang="en-US" dirty="0">
                          <a:solidFill>
                            <a:schemeClr val="tx1"/>
                          </a:solidFill>
                        </a:rPr>
                        <a:t>20</a:t>
                      </a:r>
                    </a:p>
                  </a:txBody>
                  <a:tcPr anchor="ctr"/>
                </a:tc>
                <a:tc>
                  <a:txBody>
                    <a:bodyPr/>
                    <a:lstStyle/>
                    <a:p>
                      <a:pPr algn="ctr"/>
                      <a:r>
                        <a:rPr lang="en-US" dirty="0">
                          <a:solidFill>
                            <a:schemeClr val="tx1"/>
                          </a:solidFill>
                        </a:rPr>
                        <a:t>3780</a:t>
                      </a:r>
                    </a:p>
                  </a:txBody>
                  <a:tcPr anchor="ctr"/>
                </a:tc>
                <a:tc>
                  <a:txBody>
                    <a:bodyPr/>
                    <a:lstStyle/>
                    <a:p>
                      <a:pPr algn="ctr"/>
                      <a:r>
                        <a:rPr lang="en-US" dirty="0">
                          <a:solidFill>
                            <a:schemeClr val="tx1"/>
                          </a:solidFill>
                        </a:rPr>
                        <a:t>18</a:t>
                      </a:r>
                    </a:p>
                  </a:txBody>
                  <a:tcPr anchor="ctr"/>
                </a:tc>
                <a:extLst>
                  <a:ext uri="{0D108BD9-81ED-4DB2-BD59-A6C34878D82A}">
                    <a16:rowId xmlns:a16="http://schemas.microsoft.com/office/drawing/2014/main" val="360107946"/>
                  </a:ext>
                </a:extLst>
              </a:tr>
            </a:tbl>
          </a:graphicData>
        </a:graphic>
      </p:graphicFrame>
    </p:spTree>
    <p:extLst>
      <p:ext uri="{BB962C8B-B14F-4D97-AF65-F5344CB8AC3E}">
        <p14:creationId xmlns:p14="http://schemas.microsoft.com/office/powerpoint/2010/main" val="55878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F4B531-0F7B-1547-AF6D-DE0C367BABD4}"/>
              </a:ext>
            </a:extLst>
          </p:cNvPr>
          <p:cNvSpPr>
            <a:spLocks noGrp="1"/>
          </p:cNvSpPr>
          <p:nvPr>
            <p:ph type="dt" sz="half" idx="18"/>
          </p:nvPr>
        </p:nvSpPr>
        <p:spPr/>
        <p:txBody>
          <a:bodyPr/>
          <a:lstStyle/>
          <a:p>
            <a:fld id="{CD19E2CA-7A22-2A47-87A7-154317480B32}" type="datetime4">
              <a:rPr lang="en-US" smtClean="0"/>
              <a:t>November 25, 2022</a:t>
            </a:fld>
            <a:endParaRPr lang="en-US" dirty="0"/>
          </a:p>
        </p:txBody>
      </p:sp>
      <p:sp>
        <p:nvSpPr>
          <p:cNvPr id="3" name="Slide Number Placeholder 2">
            <a:extLst>
              <a:ext uri="{FF2B5EF4-FFF2-40B4-BE49-F238E27FC236}">
                <a16:creationId xmlns:a16="http://schemas.microsoft.com/office/drawing/2014/main" id="{4F727CC1-6055-134F-AE25-C68C4A9ED0E9}"/>
              </a:ext>
            </a:extLst>
          </p:cNvPr>
          <p:cNvSpPr>
            <a:spLocks noGrp="1"/>
          </p:cNvSpPr>
          <p:nvPr>
            <p:ph type="sldNum" sz="quarter" idx="19"/>
          </p:nvPr>
        </p:nvSpPr>
        <p:spPr/>
        <p:txBody>
          <a:bodyPr/>
          <a:lstStyle/>
          <a:p>
            <a:fld id="{B6238B5B-F19C-E947-A0BC-87BD7983F871}" type="slidenum">
              <a:rPr lang="en-US" smtClean="0"/>
              <a:pPr/>
              <a:t>13</a:t>
            </a:fld>
            <a:endParaRPr lang="en-US" dirty="0"/>
          </a:p>
        </p:txBody>
      </p:sp>
    </p:spTree>
    <p:extLst>
      <p:ext uri="{BB962C8B-B14F-4D97-AF65-F5344CB8AC3E}">
        <p14:creationId xmlns:p14="http://schemas.microsoft.com/office/powerpoint/2010/main" val="395775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B0BE87-2EE2-0881-0F0C-B89434C3F5E9}"/>
              </a:ext>
            </a:extLst>
          </p:cNvPr>
          <p:cNvSpPr>
            <a:spLocks noGrp="1"/>
          </p:cNvSpPr>
          <p:nvPr>
            <p:ph type="dt" sz="half" idx="18"/>
          </p:nvPr>
        </p:nvSpPr>
        <p:spPr/>
        <p:txBody>
          <a:bodyPr/>
          <a:lstStyle/>
          <a:p>
            <a:fld id="{F7BF61F8-88B3-FE4F-8169-B5261E98FF9B}" type="datetime4">
              <a:rPr lang="en-US" smtClean="0"/>
              <a:t>November 26, 2022</a:t>
            </a:fld>
            <a:endParaRPr lang="en-US" dirty="0"/>
          </a:p>
        </p:txBody>
      </p:sp>
      <p:sp>
        <p:nvSpPr>
          <p:cNvPr id="5" name="Slide Number Placeholder 4">
            <a:extLst>
              <a:ext uri="{FF2B5EF4-FFF2-40B4-BE49-F238E27FC236}">
                <a16:creationId xmlns:a16="http://schemas.microsoft.com/office/drawing/2014/main" id="{3EC19AD8-276B-7FA9-5138-5B5C7B8BB331}"/>
              </a:ext>
            </a:extLst>
          </p:cNvPr>
          <p:cNvSpPr>
            <a:spLocks noGrp="1"/>
          </p:cNvSpPr>
          <p:nvPr>
            <p:ph type="sldNum" sz="quarter" idx="19"/>
          </p:nvPr>
        </p:nvSpPr>
        <p:spPr/>
        <p:txBody>
          <a:bodyPr/>
          <a:lstStyle/>
          <a:p>
            <a:fld id="{B6238B5B-F19C-E947-A0BC-87BD7983F871}" type="slidenum">
              <a:rPr lang="en-US" smtClean="0"/>
              <a:pPr/>
              <a:t>2</a:t>
            </a:fld>
            <a:endParaRPr lang="en-US" dirty="0"/>
          </a:p>
        </p:txBody>
      </p:sp>
      <p:sp>
        <p:nvSpPr>
          <p:cNvPr id="6" name="Title 5">
            <a:extLst>
              <a:ext uri="{FF2B5EF4-FFF2-40B4-BE49-F238E27FC236}">
                <a16:creationId xmlns:a16="http://schemas.microsoft.com/office/drawing/2014/main" id="{47253213-3A6D-CF0A-917A-654DC450012B}"/>
              </a:ext>
            </a:extLst>
          </p:cNvPr>
          <p:cNvSpPr>
            <a:spLocks noGrp="1"/>
          </p:cNvSpPr>
          <p:nvPr>
            <p:ph type="title"/>
          </p:nvPr>
        </p:nvSpPr>
        <p:spPr/>
        <p:txBody>
          <a:bodyPr/>
          <a:lstStyle/>
          <a:p>
            <a:r>
              <a:rPr lang="en-US" dirty="0"/>
              <a:t>Background</a:t>
            </a:r>
          </a:p>
        </p:txBody>
      </p:sp>
      <p:sp>
        <p:nvSpPr>
          <p:cNvPr id="9" name="TextBox 8">
            <a:extLst>
              <a:ext uri="{FF2B5EF4-FFF2-40B4-BE49-F238E27FC236}">
                <a16:creationId xmlns:a16="http://schemas.microsoft.com/office/drawing/2014/main" id="{BADB8F1E-23E0-CE1D-B60E-D08CB385437E}"/>
              </a:ext>
            </a:extLst>
          </p:cNvPr>
          <p:cNvSpPr txBox="1"/>
          <p:nvPr/>
        </p:nvSpPr>
        <p:spPr>
          <a:xfrm>
            <a:off x="890954" y="1266092"/>
            <a:ext cx="65" cy="215444"/>
          </a:xfrm>
          <a:prstGeom prst="rect">
            <a:avLst/>
          </a:prstGeom>
          <a:noFill/>
        </p:spPr>
        <p:txBody>
          <a:bodyPr wrap="none" lIns="0" tIns="0" rIns="0" bIns="0" rtlCol="0">
            <a:spAutoFit/>
          </a:bodyPr>
          <a:lstStyle/>
          <a:p>
            <a:pPr algn="l"/>
            <a:endParaRPr lang="en-US" sz="1400" dirty="0" err="1"/>
          </a:p>
        </p:txBody>
      </p:sp>
      <p:sp>
        <p:nvSpPr>
          <p:cNvPr id="12" name="Text Placeholder 6">
            <a:extLst>
              <a:ext uri="{FF2B5EF4-FFF2-40B4-BE49-F238E27FC236}">
                <a16:creationId xmlns:a16="http://schemas.microsoft.com/office/drawing/2014/main" id="{15AC40A1-ACB3-E8CD-BF4D-8F346C32E394}"/>
              </a:ext>
            </a:extLst>
          </p:cNvPr>
          <p:cNvSpPr txBox="1">
            <a:spLocks/>
          </p:cNvSpPr>
          <p:nvPr/>
        </p:nvSpPr>
        <p:spPr>
          <a:xfrm>
            <a:off x="640079" y="1188720"/>
            <a:ext cx="7772400" cy="2448684"/>
          </a:xfrm>
          <a:prstGeom prst="rect">
            <a:avLst/>
          </a:prstGeom>
        </p:spPr>
        <p:txBody>
          <a:bodyPr vert="horz" lIns="365760" tIns="0" rIns="0" bIns="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b="1" dirty="0"/>
              <a:t>Pneumonia? </a:t>
            </a:r>
          </a:p>
          <a:p>
            <a:pPr lvl="1">
              <a:buFontTx/>
              <a:buChar char="-"/>
            </a:pPr>
            <a:r>
              <a:rPr lang="en-US" sz="1200" dirty="0"/>
              <a:t>Infection of the lungs causing inflammation of air sacs called alveoli</a:t>
            </a:r>
          </a:p>
          <a:p>
            <a:pPr lvl="1">
              <a:buFontTx/>
              <a:buChar char="-"/>
            </a:pPr>
            <a:r>
              <a:rPr lang="en-US" sz="1200" dirty="0"/>
              <a:t>Can be bacterial, fungal, or viral</a:t>
            </a:r>
          </a:p>
          <a:p>
            <a:pPr lvl="1">
              <a:buFontTx/>
              <a:buChar char="-"/>
            </a:pPr>
            <a:r>
              <a:rPr lang="en-US" sz="1200" dirty="0"/>
              <a:t>Symptoms include coughing, fever, difficulty in breathing and is life-threatening</a:t>
            </a:r>
          </a:p>
          <a:p>
            <a:pPr lvl="1">
              <a:buFontTx/>
              <a:buChar char="-"/>
            </a:pPr>
            <a:r>
              <a:rPr lang="en-US" sz="1200" dirty="0"/>
              <a:t>One of the major causes of death in corona virus affected patients</a:t>
            </a:r>
          </a:p>
          <a:p>
            <a:pPr lvl="1">
              <a:buFontTx/>
              <a:buChar char="-"/>
            </a:pPr>
            <a:endParaRPr lang="en-US" sz="1200" dirty="0"/>
          </a:p>
          <a:p>
            <a:r>
              <a:rPr lang="en-US" b="1" dirty="0"/>
              <a:t>Detection?</a:t>
            </a:r>
          </a:p>
          <a:p>
            <a:pPr lvl="1">
              <a:buFontTx/>
              <a:buChar char="-"/>
            </a:pPr>
            <a:r>
              <a:rPr lang="en-US" sz="1200" dirty="0"/>
              <a:t>Reviewing Chest X-rays (CXR) </a:t>
            </a:r>
          </a:p>
          <a:p>
            <a:pPr lvl="1">
              <a:buFontTx/>
              <a:buChar char="-"/>
            </a:pPr>
            <a:r>
              <a:rPr lang="en-US" sz="1200" dirty="0"/>
              <a:t>Present in an area of increased opacity in CXR.</a:t>
            </a:r>
          </a:p>
          <a:p>
            <a:pPr lvl="1">
              <a:buFontTx/>
              <a:buChar char="-"/>
            </a:pPr>
            <a:r>
              <a:rPr lang="en-US" sz="1200" dirty="0"/>
              <a:t>Requirements: Highly qualified specialist, laboratory tests, vital signs, clinical history.</a:t>
            </a:r>
          </a:p>
          <a:p>
            <a:pPr lvl="1">
              <a:buFontTx/>
              <a:buChar char="-"/>
            </a:pPr>
            <a:r>
              <a:rPr lang="en-US" sz="1200" dirty="0"/>
              <a:t>Expensive and time consuming.</a:t>
            </a:r>
          </a:p>
        </p:txBody>
      </p:sp>
      <p:pic>
        <p:nvPicPr>
          <p:cNvPr id="13" name="Picture 12">
            <a:extLst>
              <a:ext uri="{FF2B5EF4-FFF2-40B4-BE49-F238E27FC236}">
                <a16:creationId xmlns:a16="http://schemas.microsoft.com/office/drawing/2014/main" id="{82FE461A-44A6-0AF3-60CE-2BBDE4C7BFCF}"/>
              </a:ext>
            </a:extLst>
          </p:cNvPr>
          <p:cNvPicPr>
            <a:picLocks noChangeAspect="1"/>
          </p:cNvPicPr>
          <p:nvPr/>
        </p:nvPicPr>
        <p:blipFill>
          <a:blip r:embed="rId3"/>
          <a:stretch>
            <a:fillRect/>
          </a:stretch>
        </p:blipFill>
        <p:spPr>
          <a:xfrm>
            <a:off x="6791719" y="1980223"/>
            <a:ext cx="1712202" cy="1183054"/>
          </a:xfrm>
          <a:prstGeom prst="rect">
            <a:avLst/>
          </a:prstGeom>
        </p:spPr>
      </p:pic>
    </p:spTree>
    <p:extLst>
      <p:ext uri="{BB962C8B-B14F-4D97-AF65-F5344CB8AC3E}">
        <p14:creationId xmlns:p14="http://schemas.microsoft.com/office/powerpoint/2010/main" val="115611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B0BE87-2EE2-0881-0F0C-B89434C3F5E9}"/>
              </a:ext>
            </a:extLst>
          </p:cNvPr>
          <p:cNvSpPr>
            <a:spLocks noGrp="1"/>
          </p:cNvSpPr>
          <p:nvPr>
            <p:ph type="dt" sz="half" idx="18"/>
          </p:nvPr>
        </p:nvSpPr>
        <p:spPr/>
        <p:txBody>
          <a:bodyPr/>
          <a:lstStyle/>
          <a:p>
            <a:fld id="{F7BF61F8-88B3-FE4F-8169-B5261E98FF9B}" type="datetime4">
              <a:rPr lang="en-US" smtClean="0"/>
              <a:t>November 26, 2022</a:t>
            </a:fld>
            <a:endParaRPr lang="en-US" dirty="0"/>
          </a:p>
        </p:txBody>
      </p:sp>
      <p:sp>
        <p:nvSpPr>
          <p:cNvPr id="5" name="Slide Number Placeholder 4">
            <a:extLst>
              <a:ext uri="{FF2B5EF4-FFF2-40B4-BE49-F238E27FC236}">
                <a16:creationId xmlns:a16="http://schemas.microsoft.com/office/drawing/2014/main" id="{3EC19AD8-276B-7FA9-5138-5B5C7B8BB331}"/>
              </a:ext>
            </a:extLst>
          </p:cNvPr>
          <p:cNvSpPr>
            <a:spLocks noGrp="1"/>
          </p:cNvSpPr>
          <p:nvPr>
            <p:ph type="sldNum" sz="quarter" idx="19"/>
          </p:nvPr>
        </p:nvSpPr>
        <p:spPr/>
        <p:txBody>
          <a:bodyPr/>
          <a:lstStyle/>
          <a:p>
            <a:fld id="{B6238B5B-F19C-E947-A0BC-87BD7983F871}" type="slidenum">
              <a:rPr lang="en-US" smtClean="0"/>
              <a:pPr/>
              <a:t>3</a:t>
            </a:fld>
            <a:endParaRPr lang="en-US" dirty="0"/>
          </a:p>
        </p:txBody>
      </p:sp>
      <p:sp>
        <p:nvSpPr>
          <p:cNvPr id="6" name="Title 5">
            <a:extLst>
              <a:ext uri="{FF2B5EF4-FFF2-40B4-BE49-F238E27FC236}">
                <a16:creationId xmlns:a16="http://schemas.microsoft.com/office/drawing/2014/main" id="{47253213-3A6D-CF0A-917A-654DC450012B}"/>
              </a:ext>
            </a:extLst>
          </p:cNvPr>
          <p:cNvSpPr>
            <a:spLocks noGrp="1"/>
          </p:cNvSpPr>
          <p:nvPr>
            <p:ph type="title"/>
          </p:nvPr>
        </p:nvSpPr>
        <p:spPr/>
        <p:txBody>
          <a:bodyPr/>
          <a:lstStyle/>
          <a:p>
            <a:r>
              <a:rPr lang="en-US" dirty="0"/>
              <a:t>Data</a:t>
            </a:r>
          </a:p>
        </p:txBody>
      </p:sp>
      <p:sp>
        <p:nvSpPr>
          <p:cNvPr id="9" name="TextBox 8">
            <a:extLst>
              <a:ext uri="{FF2B5EF4-FFF2-40B4-BE49-F238E27FC236}">
                <a16:creationId xmlns:a16="http://schemas.microsoft.com/office/drawing/2014/main" id="{BADB8F1E-23E0-CE1D-B60E-D08CB385437E}"/>
              </a:ext>
            </a:extLst>
          </p:cNvPr>
          <p:cNvSpPr txBox="1"/>
          <p:nvPr/>
        </p:nvSpPr>
        <p:spPr>
          <a:xfrm>
            <a:off x="890954" y="1266092"/>
            <a:ext cx="65" cy="215444"/>
          </a:xfrm>
          <a:prstGeom prst="rect">
            <a:avLst/>
          </a:prstGeom>
          <a:noFill/>
        </p:spPr>
        <p:txBody>
          <a:bodyPr wrap="none" lIns="0" tIns="0" rIns="0" bIns="0" rtlCol="0">
            <a:spAutoFit/>
          </a:bodyPr>
          <a:lstStyle/>
          <a:p>
            <a:pPr algn="l"/>
            <a:endParaRPr lang="en-US" sz="1400" dirty="0" err="1"/>
          </a:p>
        </p:txBody>
      </p:sp>
      <p:sp>
        <p:nvSpPr>
          <p:cNvPr id="12" name="Text Placeholder 6">
            <a:extLst>
              <a:ext uri="{FF2B5EF4-FFF2-40B4-BE49-F238E27FC236}">
                <a16:creationId xmlns:a16="http://schemas.microsoft.com/office/drawing/2014/main" id="{15AC40A1-ACB3-E8CD-BF4D-8F346C32E394}"/>
              </a:ext>
            </a:extLst>
          </p:cNvPr>
          <p:cNvSpPr txBox="1">
            <a:spLocks/>
          </p:cNvSpPr>
          <p:nvPr/>
        </p:nvSpPr>
        <p:spPr>
          <a:xfrm>
            <a:off x="640079" y="1188720"/>
            <a:ext cx="7772400" cy="1242200"/>
          </a:xfrm>
          <a:prstGeom prst="rect">
            <a:avLst/>
          </a:prstGeom>
        </p:spPr>
        <p:txBody>
          <a:bodyPr vert="horz" lIns="365760" tIns="0" rIns="0" bIns="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1200" dirty="0"/>
              <a:t>Open source data from Kaggle</a:t>
            </a:r>
            <a:r>
              <a:rPr lang="en-US" sz="1200" dirty="0">
                <a:solidFill>
                  <a:srgbClr val="2774AE"/>
                </a:solidFill>
              </a:rPr>
              <a:t>. </a:t>
            </a:r>
            <a:r>
              <a:rPr lang="en-US" sz="1200" dirty="0">
                <a:solidFill>
                  <a:srgbClr val="2774AE"/>
                </a:solidFill>
                <a:hlinkClick r:id="rId3">
                  <a:extLst>
                    <a:ext uri="{A12FA001-AC4F-418D-AE19-62706E023703}">
                      <ahyp:hlinkClr xmlns:ahyp="http://schemas.microsoft.com/office/drawing/2018/hyperlinkcolor" val="tx"/>
                    </a:ext>
                  </a:extLst>
                </a:hlinkClick>
              </a:rPr>
              <a:t>Link</a:t>
            </a:r>
            <a:endParaRPr lang="en-US" sz="1200" dirty="0">
              <a:solidFill>
                <a:srgbClr val="2774AE"/>
              </a:solidFill>
            </a:endParaRPr>
          </a:p>
          <a:p>
            <a:r>
              <a:rPr lang="en-US" sz="1200" dirty="0"/>
              <a:t>Three folders containing train(5216), test(624) and validation(16) images </a:t>
            </a:r>
          </a:p>
          <a:p>
            <a:r>
              <a:rPr lang="en-US" sz="1200" dirty="0">
                <a:solidFill>
                  <a:schemeClr val="tx1"/>
                </a:solidFill>
              </a:rPr>
              <a:t>Validation images increased to 600 from training set using Stratified sampling.</a:t>
            </a:r>
          </a:p>
          <a:p>
            <a:r>
              <a:rPr lang="en-US" sz="1200" dirty="0">
                <a:solidFill>
                  <a:schemeClr val="tx1"/>
                </a:solidFill>
              </a:rPr>
              <a:t>Skewed with more positives than normal patients</a:t>
            </a:r>
          </a:p>
          <a:p>
            <a:endParaRPr lang="en-US" sz="1200" dirty="0">
              <a:solidFill>
                <a:schemeClr val="tx1"/>
              </a:solidFill>
            </a:endParaRPr>
          </a:p>
        </p:txBody>
      </p:sp>
      <p:pic>
        <p:nvPicPr>
          <p:cNvPr id="2" name="Picture 1">
            <a:extLst>
              <a:ext uri="{FF2B5EF4-FFF2-40B4-BE49-F238E27FC236}">
                <a16:creationId xmlns:a16="http://schemas.microsoft.com/office/drawing/2014/main" id="{136F19B3-851D-A221-A9BD-1D1F7E858301}"/>
              </a:ext>
            </a:extLst>
          </p:cNvPr>
          <p:cNvPicPr>
            <a:picLocks noChangeAspect="1"/>
          </p:cNvPicPr>
          <p:nvPr/>
        </p:nvPicPr>
        <p:blipFill>
          <a:blip r:embed="rId4"/>
          <a:stretch>
            <a:fillRect/>
          </a:stretch>
        </p:blipFill>
        <p:spPr>
          <a:xfrm>
            <a:off x="1321648" y="2400147"/>
            <a:ext cx="2007112" cy="1766259"/>
          </a:xfrm>
          <a:prstGeom prst="rect">
            <a:avLst/>
          </a:prstGeom>
        </p:spPr>
      </p:pic>
      <p:pic>
        <p:nvPicPr>
          <p:cNvPr id="3" name="Picture 2">
            <a:extLst>
              <a:ext uri="{FF2B5EF4-FFF2-40B4-BE49-F238E27FC236}">
                <a16:creationId xmlns:a16="http://schemas.microsoft.com/office/drawing/2014/main" id="{D963948B-50B0-BE92-84BF-5338EC08B330}"/>
              </a:ext>
            </a:extLst>
          </p:cNvPr>
          <p:cNvPicPr>
            <a:picLocks noChangeAspect="1"/>
          </p:cNvPicPr>
          <p:nvPr/>
        </p:nvPicPr>
        <p:blipFill>
          <a:blip r:embed="rId5"/>
          <a:stretch>
            <a:fillRect/>
          </a:stretch>
        </p:blipFill>
        <p:spPr>
          <a:xfrm>
            <a:off x="3650822" y="2400147"/>
            <a:ext cx="1867859" cy="1766259"/>
          </a:xfrm>
          <a:prstGeom prst="rect">
            <a:avLst/>
          </a:prstGeom>
        </p:spPr>
      </p:pic>
      <p:pic>
        <p:nvPicPr>
          <p:cNvPr id="7" name="Picture 6">
            <a:extLst>
              <a:ext uri="{FF2B5EF4-FFF2-40B4-BE49-F238E27FC236}">
                <a16:creationId xmlns:a16="http://schemas.microsoft.com/office/drawing/2014/main" id="{542C7438-7C1E-A330-F7CB-ED730A589C3D}"/>
              </a:ext>
            </a:extLst>
          </p:cNvPr>
          <p:cNvPicPr>
            <a:picLocks noChangeAspect="1"/>
          </p:cNvPicPr>
          <p:nvPr/>
        </p:nvPicPr>
        <p:blipFill>
          <a:blip r:embed="rId6"/>
          <a:stretch>
            <a:fillRect/>
          </a:stretch>
        </p:blipFill>
        <p:spPr>
          <a:xfrm>
            <a:off x="5640193" y="2400147"/>
            <a:ext cx="2278660" cy="1792652"/>
          </a:xfrm>
          <a:prstGeom prst="rect">
            <a:avLst/>
          </a:prstGeom>
        </p:spPr>
      </p:pic>
    </p:spTree>
    <p:extLst>
      <p:ext uri="{BB962C8B-B14F-4D97-AF65-F5344CB8AC3E}">
        <p14:creationId xmlns:p14="http://schemas.microsoft.com/office/powerpoint/2010/main" val="107862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B0BE87-2EE2-0881-0F0C-B89434C3F5E9}"/>
              </a:ext>
            </a:extLst>
          </p:cNvPr>
          <p:cNvSpPr>
            <a:spLocks noGrp="1"/>
          </p:cNvSpPr>
          <p:nvPr>
            <p:ph type="dt" sz="half" idx="18"/>
          </p:nvPr>
        </p:nvSpPr>
        <p:spPr/>
        <p:txBody>
          <a:bodyPr/>
          <a:lstStyle/>
          <a:p>
            <a:fld id="{F7BF61F8-88B3-FE4F-8169-B5261E98FF9B}" type="datetime4">
              <a:rPr lang="en-US" smtClean="0"/>
              <a:t>November 26, 2022</a:t>
            </a:fld>
            <a:endParaRPr lang="en-US" dirty="0"/>
          </a:p>
        </p:txBody>
      </p:sp>
      <p:sp>
        <p:nvSpPr>
          <p:cNvPr id="5" name="Slide Number Placeholder 4">
            <a:extLst>
              <a:ext uri="{FF2B5EF4-FFF2-40B4-BE49-F238E27FC236}">
                <a16:creationId xmlns:a16="http://schemas.microsoft.com/office/drawing/2014/main" id="{3EC19AD8-276B-7FA9-5138-5B5C7B8BB331}"/>
              </a:ext>
            </a:extLst>
          </p:cNvPr>
          <p:cNvSpPr>
            <a:spLocks noGrp="1"/>
          </p:cNvSpPr>
          <p:nvPr>
            <p:ph type="sldNum" sz="quarter" idx="19"/>
          </p:nvPr>
        </p:nvSpPr>
        <p:spPr/>
        <p:txBody>
          <a:bodyPr/>
          <a:lstStyle/>
          <a:p>
            <a:fld id="{B6238B5B-F19C-E947-A0BC-87BD7983F871}" type="slidenum">
              <a:rPr lang="en-US" smtClean="0"/>
              <a:pPr/>
              <a:t>4</a:t>
            </a:fld>
            <a:endParaRPr lang="en-US" dirty="0"/>
          </a:p>
        </p:txBody>
      </p:sp>
      <p:sp>
        <p:nvSpPr>
          <p:cNvPr id="6" name="Title 5">
            <a:extLst>
              <a:ext uri="{FF2B5EF4-FFF2-40B4-BE49-F238E27FC236}">
                <a16:creationId xmlns:a16="http://schemas.microsoft.com/office/drawing/2014/main" id="{47253213-3A6D-CF0A-917A-654DC450012B}"/>
              </a:ext>
            </a:extLst>
          </p:cNvPr>
          <p:cNvSpPr>
            <a:spLocks noGrp="1"/>
          </p:cNvSpPr>
          <p:nvPr>
            <p:ph type="title"/>
          </p:nvPr>
        </p:nvSpPr>
        <p:spPr/>
        <p:txBody>
          <a:bodyPr/>
          <a:lstStyle/>
          <a:p>
            <a:r>
              <a:rPr lang="en-US" dirty="0"/>
              <a:t>Data </a:t>
            </a:r>
            <a:r>
              <a:rPr lang="en-US" dirty="0" err="1"/>
              <a:t>Visualisation</a:t>
            </a:r>
            <a:endParaRPr lang="en-US" dirty="0"/>
          </a:p>
        </p:txBody>
      </p:sp>
      <p:sp>
        <p:nvSpPr>
          <p:cNvPr id="9" name="TextBox 8">
            <a:extLst>
              <a:ext uri="{FF2B5EF4-FFF2-40B4-BE49-F238E27FC236}">
                <a16:creationId xmlns:a16="http://schemas.microsoft.com/office/drawing/2014/main" id="{BADB8F1E-23E0-CE1D-B60E-D08CB385437E}"/>
              </a:ext>
            </a:extLst>
          </p:cNvPr>
          <p:cNvSpPr txBox="1"/>
          <p:nvPr/>
        </p:nvSpPr>
        <p:spPr>
          <a:xfrm>
            <a:off x="890954" y="1266092"/>
            <a:ext cx="65" cy="215444"/>
          </a:xfrm>
          <a:prstGeom prst="rect">
            <a:avLst/>
          </a:prstGeom>
          <a:noFill/>
        </p:spPr>
        <p:txBody>
          <a:bodyPr wrap="none" lIns="0" tIns="0" rIns="0" bIns="0" rtlCol="0">
            <a:spAutoFit/>
          </a:bodyPr>
          <a:lstStyle/>
          <a:p>
            <a:pPr algn="l"/>
            <a:endParaRPr lang="en-US" sz="1400" dirty="0" err="1"/>
          </a:p>
        </p:txBody>
      </p:sp>
      <p:sp>
        <p:nvSpPr>
          <p:cNvPr id="12" name="Text Placeholder 6">
            <a:extLst>
              <a:ext uri="{FF2B5EF4-FFF2-40B4-BE49-F238E27FC236}">
                <a16:creationId xmlns:a16="http://schemas.microsoft.com/office/drawing/2014/main" id="{15AC40A1-ACB3-E8CD-BF4D-8F346C32E394}"/>
              </a:ext>
            </a:extLst>
          </p:cNvPr>
          <p:cNvSpPr txBox="1">
            <a:spLocks/>
          </p:cNvSpPr>
          <p:nvPr/>
        </p:nvSpPr>
        <p:spPr>
          <a:xfrm>
            <a:off x="640079" y="1188720"/>
            <a:ext cx="7772400" cy="1510991"/>
          </a:xfrm>
          <a:prstGeom prst="rect">
            <a:avLst/>
          </a:prstGeom>
        </p:spPr>
        <p:txBody>
          <a:bodyPr vert="horz" lIns="365760" tIns="0" rIns="0" bIns="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1200" dirty="0">
                <a:solidFill>
                  <a:schemeClr val="tx1"/>
                </a:solidFill>
              </a:rPr>
              <a:t>Mix of RGB and Grayscale images of varying dimensions</a:t>
            </a:r>
          </a:p>
          <a:p>
            <a:r>
              <a:rPr lang="en-US" sz="1200" dirty="0">
                <a:solidFill>
                  <a:schemeClr val="tx1"/>
                </a:solidFill>
              </a:rPr>
              <a:t># RGB images: 251, #Grayscale images: 4381 (for Train dataset)</a:t>
            </a:r>
          </a:p>
          <a:p>
            <a:r>
              <a:rPr lang="en-US" sz="1200" dirty="0">
                <a:solidFill>
                  <a:schemeClr val="tx1"/>
                </a:solidFill>
              </a:rPr>
              <a:t>All images read as grayscale i.e. with one channel</a:t>
            </a:r>
          </a:p>
          <a:p>
            <a:r>
              <a:rPr lang="en-US" sz="1200" dirty="0">
                <a:solidFill>
                  <a:schemeClr val="tx1"/>
                </a:solidFill>
              </a:rPr>
              <a:t>Read size fixed at (256 x 256), all downscaled.</a:t>
            </a:r>
          </a:p>
          <a:p>
            <a:endParaRPr lang="en-US" sz="1200" dirty="0">
              <a:solidFill>
                <a:schemeClr val="tx1"/>
              </a:solidFill>
            </a:endParaRPr>
          </a:p>
          <a:p>
            <a:pPr marL="0" indent="0">
              <a:buNone/>
            </a:pPr>
            <a:r>
              <a:rPr lang="en-US" sz="1200" dirty="0">
                <a:solidFill>
                  <a:srgbClr val="2774AE"/>
                </a:solidFill>
              </a:rPr>
              <a:t> </a:t>
            </a:r>
          </a:p>
        </p:txBody>
      </p:sp>
      <p:pic>
        <p:nvPicPr>
          <p:cNvPr id="10" name="Picture 9">
            <a:extLst>
              <a:ext uri="{FF2B5EF4-FFF2-40B4-BE49-F238E27FC236}">
                <a16:creationId xmlns:a16="http://schemas.microsoft.com/office/drawing/2014/main" id="{02B600AA-5AC7-1331-9F59-D1CBDC69A04B}"/>
              </a:ext>
            </a:extLst>
          </p:cNvPr>
          <p:cNvPicPr>
            <a:picLocks noChangeAspect="1"/>
          </p:cNvPicPr>
          <p:nvPr/>
        </p:nvPicPr>
        <p:blipFill>
          <a:blip r:embed="rId3"/>
          <a:stretch>
            <a:fillRect/>
          </a:stretch>
        </p:blipFill>
        <p:spPr>
          <a:xfrm>
            <a:off x="1429239" y="2571750"/>
            <a:ext cx="2634502" cy="1323435"/>
          </a:xfrm>
          <a:prstGeom prst="rect">
            <a:avLst/>
          </a:prstGeom>
        </p:spPr>
      </p:pic>
      <p:pic>
        <p:nvPicPr>
          <p:cNvPr id="11" name="Picture 10">
            <a:extLst>
              <a:ext uri="{FF2B5EF4-FFF2-40B4-BE49-F238E27FC236}">
                <a16:creationId xmlns:a16="http://schemas.microsoft.com/office/drawing/2014/main" id="{B22C7674-7C52-E689-5699-908900481AE9}"/>
              </a:ext>
            </a:extLst>
          </p:cNvPr>
          <p:cNvPicPr>
            <a:picLocks noChangeAspect="1"/>
          </p:cNvPicPr>
          <p:nvPr/>
        </p:nvPicPr>
        <p:blipFill>
          <a:blip r:embed="rId4"/>
          <a:stretch>
            <a:fillRect/>
          </a:stretch>
        </p:blipFill>
        <p:spPr>
          <a:xfrm>
            <a:off x="5257312" y="2571750"/>
            <a:ext cx="2628317" cy="1323435"/>
          </a:xfrm>
          <a:prstGeom prst="rect">
            <a:avLst/>
          </a:prstGeom>
        </p:spPr>
      </p:pic>
      <p:sp>
        <p:nvSpPr>
          <p:cNvPr id="13" name="TextBox 12">
            <a:extLst>
              <a:ext uri="{FF2B5EF4-FFF2-40B4-BE49-F238E27FC236}">
                <a16:creationId xmlns:a16="http://schemas.microsoft.com/office/drawing/2014/main" id="{F2D287EB-12AA-F6FA-EE9E-EB9BC1BBA945}"/>
              </a:ext>
            </a:extLst>
          </p:cNvPr>
          <p:cNvSpPr txBox="1"/>
          <p:nvPr/>
        </p:nvSpPr>
        <p:spPr>
          <a:xfrm>
            <a:off x="2354555" y="3922656"/>
            <a:ext cx="783869" cy="123111"/>
          </a:xfrm>
          <a:prstGeom prst="rect">
            <a:avLst/>
          </a:prstGeom>
          <a:noFill/>
        </p:spPr>
        <p:txBody>
          <a:bodyPr wrap="none" lIns="0" tIns="0" rIns="0" bIns="0" rtlCol="0">
            <a:spAutoFit/>
          </a:bodyPr>
          <a:lstStyle/>
          <a:p>
            <a:pPr algn="l"/>
            <a:r>
              <a:rPr lang="en-US" sz="800" b="1" i="1" dirty="0"/>
              <a:t>Normal Patients</a:t>
            </a:r>
          </a:p>
        </p:txBody>
      </p:sp>
      <p:sp>
        <p:nvSpPr>
          <p:cNvPr id="14" name="TextBox 13">
            <a:extLst>
              <a:ext uri="{FF2B5EF4-FFF2-40B4-BE49-F238E27FC236}">
                <a16:creationId xmlns:a16="http://schemas.microsoft.com/office/drawing/2014/main" id="{C3D67D86-1021-00F6-6FD1-DE4C371BBBCD}"/>
              </a:ext>
            </a:extLst>
          </p:cNvPr>
          <p:cNvSpPr txBox="1"/>
          <p:nvPr/>
        </p:nvSpPr>
        <p:spPr>
          <a:xfrm>
            <a:off x="6179535" y="3922656"/>
            <a:ext cx="823944" cy="123111"/>
          </a:xfrm>
          <a:prstGeom prst="rect">
            <a:avLst/>
          </a:prstGeom>
          <a:noFill/>
        </p:spPr>
        <p:txBody>
          <a:bodyPr wrap="none" lIns="0" tIns="0" rIns="0" bIns="0" rtlCol="0">
            <a:spAutoFit/>
          </a:bodyPr>
          <a:lstStyle/>
          <a:p>
            <a:pPr algn="l"/>
            <a:r>
              <a:rPr lang="en-US" sz="800" b="1" i="1" dirty="0"/>
              <a:t>Infected Patients</a:t>
            </a:r>
          </a:p>
        </p:txBody>
      </p:sp>
    </p:spTree>
    <p:extLst>
      <p:ext uri="{BB962C8B-B14F-4D97-AF65-F5344CB8AC3E}">
        <p14:creationId xmlns:p14="http://schemas.microsoft.com/office/powerpoint/2010/main" val="298917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B0BE87-2EE2-0881-0F0C-B89434C3F5E9}"/>
              </a:ext>
            </a:extLst>
          </p:cNvPr>
          <p:cNvSpPr>
            <a:spLocks noGrp="1"/>
          </p:cNvSpPr>
          <p:nvPr>
            <p:ph type="dt" sz="half" idx="18"/>
          </p:nvPr>
        </p:nvSpPr>
        <p:spPr/>
        <p:txBody>
          <a:bodyPr/>
          <a:lstStyle/>
          <a:p>
            <a:fld id="{F7BF61F8-88B3-FE4F-8169-B5261E98FF9B}" type="datetime4">
              <a:rPr lang="en-US" smtClean="0"/>
              <a:t>November 26, 2022</a:t>
            </a:fld>
            <a:endParaRPr lang="en-US" dirty="0"/>
          </a:p>
        </p:txBody>
      </p:sp>
      <p:sp>
        <p:nvSpPr>
          <p:cNvPr id="5" name="Slide Number Placeholder 4">
            <a:extLst>
              <a:ext uri="{FF2B5EF4-FFF2-40B4-BE49-F238E27FC236}">
                <a16:creationId xmlns:a16="http://schemas.microsoft.com/office/drawing/2014/main" id="{3EC19AD8-276B-7FA9-5138-5B5C7B8BB331}"/>
              </a:ext>
            </a:extLst>
          </p:cNvPr>
          <p:cNvSpPr>
            <a:spLocks noGrp="1"/>
          </p:cNvSpPr>
          <p:nvPr>
            <p:ph type="sldNum" sz="quarter" idx="19"/>
          </p:nvPr>
        </p:nvSpPr>
        <p:spPr/>
        <p:txBody>
          <a:bodyPr/>
          <a:lstStyle/>
          <a:p>
            <a:fld id="{B6238B5B-F19C-E947-A0BC-87BD7983F871}" type="slidenum">
              <a:rPr lang="en-US" smtClean="0"/>
              <a:pPr/>
              <a:t>5</a:t>
            </a:fld>
            <a:endParaRPr lang="en-US" dirty="0"/>
          </a:p>
        </p:txBody>
      </p:sp>
      <p:sp>
        <p:nvSpPr>
          <p:cNvPr id="6" name="Title 5">
            <a:extLst>
              <a:ext uri="{FF2B5EF4-FFF2-40B4-BE49-F238E27FC236}">
                <a16:creationId xmlns:a16="http://schemas.microsoft.com/office/drawing/2014/main" id="{47253213-3A6D-CF0A-917A-654DC450012B}"/>
              </a:ext>
            </a:extLst>
          </p:cNvPr>
          <p:cNvSpPr>
            <a:spLocks noGrp="1"/>
          </p:cNvSpPr>
          <p:nvPr>
            <p:ph type="title"/>
          </p:nvPr>
        </p:nvSpPr>
        <p:spPr/>
        <p:txBody>
          <a:bodyPr/>
          <a:lstStyle/>
          <a:p>
            <a:r>
              <a:rPr lang="en-US" dirty="0"/>
              <a:t>Goal</a:t>
            </a:r>
          </a:p>
        </p:txBody>
      </p:sp>
      <p:sp>
        <p:nvSpPr>
          <p:cNvPr id="12" name="Text Placeholder 6">
            <a:extLst>
              <a:ext uri="{FF2B5EF4-FFF2-40B4-BE49-F238E27FC236}">
                <a16:creationId xmlns:a16="http://schemas.microsoft.com/office/drawing/2014/main" id="{15AC40A1-ACB3-E8CD-BF4D-8F346C32E394}"/>
              </a:ext>
            </a:extLst>
          </p:cNvPr>
          <p:cNvSpPr txBox="1">
            <a:spLocks/>
          </p:cNvSpPr>
          <p:nvPr/>
        </p:nvSpPr>
        <p:spPr>
          <a:xfrm>
            <a:off x="640079" y="1188720"/>
            <a:ext cx="7772400" cy="1408399"/>
          </a:xfrm>
          <a:prstGeom prst="rect">
            <a:avLst/>
          </a:prstGeom>
        </p:spPr>
        <p:txBody>
          <a:bodyPr vert="horz" lIns="365760" tIns="0" rIns="0" bIns="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1200" dirty="0">
                <a:solidFill>
                  <a:schemeClr val="tx1"/>
                </a:solidFill>
              </a:rPr>
              <a:t>Can we detect Pneumonia infections by just looking at the X-Rays?</a:t>
            </a:r>
          </a:p>
          <a:p>
            <a:r>
              <a:rPr lang="en-US" sz="1200" dirty="0">
                <a:solidFill>
                  <a:schemeClr val="tx1"/>
                </a:solidFill>
              </a:rPr>
              <a:t>A lot of work is already done in this field using Machine Learning(ML) and Deep Learning(DL)</a:t>
            </a:r>
          </a:p>
          <a:p>
            <a:r>
              <a:rPr lang="en-US" sz="1200" dirty="0">
                <a:solidFill>
                  <a:schemeClr val="tx1"/>
                </a:solidFill>
              </a:rPr>
              <a:t>Using methods and evaluation criteria learnt in this course, and other DL approaches can we achieve reasonable results?</a:t>
            </a:r>
          </a:p>
          <a:p>
            <a:r>
              <a:rPr lang="en-US" sz="1200" dirty="0">
                <a:solidFill>
                  <a:schemeClr val="tx1"/>
                </a:solidFill>
              </a:rPr>
              <a:t>Are they feasible for real time analysis?</a:t>
            </a:r>
          </a:p>
          <a:p>
            <a:pPr marL="0" indent="0">
              <a:buNone/>
            </a:pPr>
            <a:r>
              <a:rPr lang="en-US" sz="1200" dirty="0">
                <a:solidFill>
                  <a:srgbClr val="2774AE"/>
                </a:solidFill>
              </a:rPr>
              <a:t> </a:t>
            </a:r>
          </a:p>
        </p:txBody>
      </p:sp>
    </p:spTree>
    <p:extLst>
      <p:ext uri="{BB962C8B-B14F-4D97-AF65-F5344CB8AC3E}">
        <p14:creationId xmlns:p14="http://schemas.microsoft.com/office/powerpoint/2010/main" val="765281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B0BE87-2EE2-0881-0F0C-B89434C3F5E9}"/>
              </a:ext>
            </a:extLst>
          </p:cNvPr>
          <p:cNvSpPr>
            <a:spLocks noGrp="1"/>
          </p:cNvSpPr>
          <p:nvPr>
            <p:ph type="dt" sz="half" idx="18"/>
          </p:nvPr>
        </p:nvSpPr>
        <p:spPr/>
        <p:txBody>
          <a:bodyPr/>
          <a:lstStyle/>
          <a:p>
            <a:fld id="{F7BF61F8-88B3-FE4F-8169-B5261E98FF9B}" type="datetime4">
              <a:rPr lang="en-US" smtClean="0"/>
              <a:t>November 26, 2022</a:t>
            </a:fld>
            <a:endParaRPr lang="en-US" dirty="0"/>
          </a:p>
        </p:txBody>
      </p:sp>
      <p:sp>
        <p:nvSpPr>
          <p:cNvPr id="5" name="Slide Number Placeholder 4">
            <a:extLst>
              <a:ext uri="{FF2B5EF4-FFF2-40B4-BE49-F238E27FC236}">
                <a16:creationId xmlns:a16="http://schemas.microsoft.com/office/drawing/2014/main" id="{3EC19AD8-276B-7FA9-5138-5B5C7B8BB331}"/>
              </a:ext>
            </a:extLst>
          </p:cNvPr>
          <p:cNvSpPr>
            <a:spLocks noGrp="1"/>
          </p:cNvSpPr>
          <p:nvPr>
            <p:ph type="sldNum" sz="quarter" idx="19"/>
          </p:nvPr>
        </p:nvSpPr>
        <p:spPr/>
        <p:txBody>
          <a:bodyPr/>
          <a:lstStyle/>
          <a:p>
            <a:fld id="{B6238B5B-F19C-E947-A0BC-87BD7983F871}" type="slidenum">
              <a:rPr lang="en-US" smtClean="0"/>
              <a:pPr/>
              <a:t>6</a:t>
            </a:fld>
            <a:endParaRPr lang="en-US" dirty="0"/>
          </a:p>
        </p:txBody>
      </p:sp>
      <p:sp>
        <p:nvSpPr>
          <p:cNvPr id="6" name="Title 5">
            <a:extLst>
              <a:ext uri="{FF2B5EF4-FFF2-40B4-BE49-F238E27FC236}">
                <a16:creationId xmlns:a16="http://schemas.microsoft.com/office/drawing/2014/main" id="{47253213-3A6D-CF0A-917A-654DC450012B}"/>
              </a:ext>
            </a:extLst>
          </p:cNvPr>
          <p:cNvSpPr>
            <a:spLocks noGrp="1"/>
          </p:cNvSpPr>
          <p:nvPr>
            <p:ph type="title"/>
          </p:nvPr>
        </p:nvSpPr>
        <p:spPr/>
        <p:txBody>
          <a:bodyPr/>
          <a:lstStyle/>
          <a:p>
            <a:r>
              <a:rPr lang="en-US" dirty="0"/>
              <a:t>Unsupervised Method</a:t>
            </a:r>
          </a:p>
        </p:txBody>
      </p:sp>
      <p:sp>
        <p:nvSpPr>
          <p:cNvPr id="12" name="Text Placeholder 6">
            <a:extLst>
              <a:ext uri="{FF2B5EF4-FFF2-40B4-BE49-F238E27FC236}">
                <a16:creationId xmlns:a16="http://schemas.microsoft.com/office/drawing/2014/main" id="{15AC40A1-ACB3-E8CD-BF4D-8F346C32E394}"/>
              </a:ext>
            </a:extLst>
          </p:cNvPr>
          <p:cNvSpPr txBox="1">
            <a:spLocks/>
          </p:cNvSpPr>
          <p:nvPr/>
        </p:nvSpPr>
        <p:spPr>
          <a:xfrm>
            <a:off x="640079" y="1188720"/>
            <a:ext cx="7772400" cy="973408"/>
          </a:xfrm>
          <a:prstGeom prst="rect">
            <a:avLst/>
          </a:prstGeom>
        </p:spPr>
        <p:txBody>
          <a:bodyPr vert="horz" lIns="365760" tIns="0" rIns="0" bIns="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1200" dirty="0">
                <a:solidFill>
                  <a:schemeClr val="tx1"/>
                </a:solidFill>
              </a:rPr>
              <a:t>PCA with </a:t>
            </a:r>
            <a:r>
              <a:rPr lang="en-US" sz="1200" dirty="0">
                <a:solidFill>
                  <a:srgbClr val="2774AE"/>
                </a:solidFill>
              </a:rPr>
              <a:t>98%</a:t>
            </a:r>
            <a:r>
              <a:rPr lang="en-US" sz="1200" dirty="0">
                <a:solidFill>
                  <a:schemeClr val="tx1"/>
                </a:solidFill>
              </a:rPr>
              <a:t> variance on flattened and scaled train image vectors</a:t>
            </a:r>
          </a:p>
          <a:p>
            <a:r>
              <a:rPr lang="en-US" sz="1200" dirty="0">
                <a:solidFill>
                  <a:schemeClr val="tx1"/>
                </a:solidFill>
              </a:rPr>
              <a:t>Output vector dimensions: </a:t>
            </a:r>
            <a:r>
              <a:rPr lang="en-US" sz="1200" dirty="0">
                <a:solidFill>
                  <a:srgbClr val="2774AE"/>
                </a:solidFill>
              </a:rPr>
              <a:t>(256 X 256)</a:t>
            </a:r>
            <a:r>
              <a:rPr lang="en-US" sz="1200" dirty="0">
                <a:solidFill>
                  <a:schemeClr val="tx1"/>
                </a:solidFill>
              </a:rPr>
              <a:t> =&gt; </a:t>
            </a:r>
            <a:r>
              <a:rPr lang="en-US" sz="1200" dirty="0">
                <a:solidFill>
                  <a:srgbClr val="2774AE"/>
                </a:solidFill>
              </a:rPr>
              <a:t>1 X 1648</a:t>
            </a:r>
          </a:p>
          <a:p>
            <a:r>
              <a:rPr lang="en-US" sz="1200" dirty="0">
                <a:solidFill>
                  <a:schemeClr val="tx1"/>
                </a:solidFill>
              </a:rPr>
              <a:t>K-means clustering with 2 clusters on reduced dimensions on the test set.</a:t>
            </a:r>
          </a:p>
          <a:p>
            <a:r>
              <a:rPr lang="en-US" sz="1200" dirty="0">
                <a:solidFill>
                  <a:schemeClr val="tx1"/>
                </a:solidFill>
              </a:rPr>
              <a:t>Chose appropriate cluster assignments using distance from </a:t>
            </a:r>
            <a:r>
              <a:rPr lang="en-US" sz="1200" dirty="0">
                <a:solidFill>
                  <a:srgbClr val="2774AE"/>
                </a:solidFill>
              </a:rPr>
              <a:t>cluster centroids</a:t>
            </a:r>
            <a:r>
              <a:rPr lang="en-US" sz="1200" dirty="0">
                <a:solidFill>
                  <a:schemeClr val="tx1"/>
                </a:solidFill>
              </a:rPr>
              <a:t>. </a:t>
            </a:r>
            <a:endParaRPr lang="en-US" sz="1200" dirty="0">
              <a:solidFill>
                <a:srgbClr val="2774AE"/>
              </a:solidFill>
            </a:endParaRPr>
          </a:p>
        </p:txBody>
      </p:sp>
      <p:pic>
        <p:nvPicPr>
          <p:cNvPr id="2" name="Picture 1">
            <a:extLst>
              <a:ext uri="{FF2B5EF4-FFF2-40B4-BE49-F238E27FC236}">
                <a16:creationId xmlns:a16="http://schemas.microsoft.com/office/drawing/2014/main" id="{C998A9FF-E12A-39FD-662B-FA29E6C92055}"/>
              </a:ext>
            </a:extLst>
          </p:cNvPr>
          <p:cNvPicPr>
            <a:picLocks noChangeAspect="1"/>
          </p:cNvPicPr>
          <p:nvPr/>
        </p:nvPicPr>
        <p:blipFill>
          <a:blip r:embed="rId3"/>
          <a:stretch>
            <a:fillRect/>
          </a:stretch>
        </p:blipFill>
        <p:spPr>
          <a:xfrm>
            <a:off x="2838268" y="2243212"/>
            <a:ext cx="2369820" cy="2430584"/>
          </a:xfrm>
          <a:prstGeom prst="rect">
            <a:avLst/>
          </a:prstGeom>
        </p:spPr>
      </p:pic>
      <p:sp>
        <p:nvSpPr>
          <p:cNvPr id="3" name="TextBox 2">
            <a:extLst>
              <a:ext uri="{FF2B5EF4-FFF2-40B4-BE49-F238E27FC236}">
                <a16:creationId xmlns:a16="http://schemas.microsoft.com/office/drawing/2014/main" id="{18019CB2-D2C2-DAE4-DF46-643269B22F0D}"/>
              </a:ext>
            </a:extLst>
          </p:cNvPr>
          <p:cNvSpPr txBox="1"/>
          <p:nvPr/>
        </p:nvSpPr>
        <p:spPr>
          <a:xfrm>
            <a:off x="5291015" y="3335393"/>
            <a:ext cx="1631857" cy="123111"/>
          </a:xfrm>
          <a:prstGeom prst="rect">
            <a:avLst/>
          </a:prstGeom>
          <a:noFill/>
        </p:spPr>
        <p:txBody>
          <a:bodyPr wrap="none" lIns="0" tIns="0" rIns="0" bIns="0" rtlCol="0">
            <a:spAutoFit/>
          </a:bodyPr>
          <a:lstStyle/>
          <a:p>
            <a:pPr algn="l"/>
            <a:r>
              <a:rPr lang="en-US" sz="800" b="1" i="1" dirty="0"/>
              <a:t>Train Data visualized using TSNE</a:t>
            </a:r>
          </a:p>
        </p:txBody>
      </p:sp>
    </p:spTree>
    <p:extLst>
      <p:ext uri="{BB962C8B-B14F-4D97-AF65-F5344CB8AC3E}">
        <p14:creationId xmlns:p14="http://schemas.microsoft.com/office/powerpoint/2010/main" val="836779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B0BE87-2EE2-0881-0F0C-B89434C3F5E9}"/>
              </a:ext>
            </a:extLst>
          </p:cNvPr>
          <p:cNvSpPr>
            <a:spLocks noGrp="1"/>
          </p:cNvSpPr>
          <p:nvPr>
            <p:ph type="dt" sz="half" idx="18"/>
          </p:nvPr>
        </p:nvSpPr>
        <p:spPr/>
        <p:txBody>
          <a:bodyPr/>
          <a:lstStyle/>
          <a:p>
            <a:fld id="{F7BF61F8-88B3-FE4F-8169-B5261E98FF9B}" type="datetime4">
              <a:rPr lang="en-US" smtClean="0"/>
              <a:t>November 26, 2022</a:t>
            </a:fld>
            <a:endParaRPr lang="en-US" dirty="0"/>
          </a:p>
        </p:txBody>
      </p:sp>
      <p:sp>
        <p:nvSpPr>
          <p:cNvPr id="5" name="Slide Number Placeholder 4">
            <a:extLst>
              <a:ext uri="{FF2B5EF4-FFF2-40B4-BE49-F238E27FC236}">
                <a16:creationId xmlns:a16="http://schemas.microsoft.com/office/drawing/2014/main" id="{3EC19AD8-276B-7FA9-5138-5B5C7B8BB331}"/>
              </a:ext>
            </a:extLst>
          </p:cNvPr>
          <p:cNvSpPr>
            <a:spLocks noGrp="1"/>
          </p:cNvSpPr>
          <p:nvPr>
            <p:ph type="sldNum" sz="quarter" idx="19"/>
          </p:nvPr>
        </p:nvSpPr>
        <p:spPr/>
        <p:txBody>
          <a:bodyPr/>
          <a:lstStyle/>
          <a:p>
            <a:fld id="{B6238B5B-F19C-E947-A0BC-87BD7983F871}" type="slidenum">
              <a:rPr lang="en-US" smtClean="0"/>
              <a:pPr/>
              <a:t>7</a:t>
            </a:fld>
            <a:endParaRPr lang="en-US" dirty="0"/>
          </a:p>
        </p:txBody>
      </p:sp>
      <p:sp>
        <p:nvSpPr>
          <p:cNvPr id="6" name="Title 5">
            <a:extLst>
              <a:ext uri="{FF2B5EF4-FFF2-40B4-BE49-F238E27FC236}">
                <a16:creationId xmlns:a16="http://schemas.microsoft.com/office/drawing/2014/main" id="{47253213-3A6D-CF0A-917A-654DC450012B}"/>
              </a:ext>
            </a:extLst>
          </p:cNvPr>
          <p:cNvSpPr>
            <a:spLocks noGrp="1"/>
          </p:cNvSpPr>
          <p:nvPr>
            <p:ph type="title"/>
          </p:nvPr>
        </p:nvSpPr>
        <p:spPr/>
        <p:txBody>
          <a:bodyPr/>
          <a:lstStyle/>
          <a:p>
            <a:r>
              <a:rPr lang="en-US" dirty="0"/>
              <a:t>Supervised Methods (ML)</a:t>
            </a:r>
          </a:p>
        </p:txBody>
      </p:sp>
      <p:sp>
        <p:nvSpPr>
          <p:cNvPr id="12" name="Text Placeholder 6">
            <a:extLst>
              <a:ext uri="{FF2B5EF4-FFF2-40B4-BE49-F238E27FC236}">
                <a16:creationId xmlns:a16="http://schemas.microsoft.com/office/drawing/2014/main" id="{15AC40A1-ACB3-E8CD-BF4D-8F346C32E394}"/>
              </a:ext>
            </a:extLst>
          </p:cNvPr>
          <p:cNvSpPr txBox="1">
            <a:spLocks/>
          </p:cNvSpPr>
          <p:nvPr/>
        </p:nvSpPr>
        <p:spPr>
          <a:xfrm>
            <a:off x="640079" y="1188720"/>
            <a:ext cx="7772400" cy="1139607"/>
          </a:xfrm>
          <a:prstGeom prst="rect">
            <a:avLst/>
          </a:prstGeom>
        </p:spPr>
        <p:txBody>
          <a:bodyPr vert="horz" lIns="365760" tIns="0" rIns="0" bIns="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0" indent="0">
              <a:buNone/>
            </a:pPr>
            <a:r>
              <a:rPr lang="en-US" sz="1200" b="1" dirty="0">
                <a:solidFill>
                  <a:schemeClr val="tx1"/>
                </a:solidFill>
              </a:rPr>
              <a:t>Two approaches are used</a:t>
            </a:r>
            <a:r>
              <a:rPr lang="en-US" sz="1200" dirty="0">
                <a:solidFill>
                  <a:schemeClr val="tx1"/>
                </a:solidFill>
              </a:rPr>
              <a:t>:</a:t>
            </a:r>
          </a:p>
          <a:p>
            <a:pPr marL="0" indent="0">
              <a:buNone/>
            </a:pPr>
            <a:r>
              <a:rPr lang="en-US" sz="1200" dirty="0">
                <a:solidFill>
                  <a:schemeClr val="tx1"/>
                </a:solidFill>
              </a:rPr>
              <a:t>Both involved breaking the image structure into flattened vectors keeping principal components</a:t>
            </a:r>
          </a:p>
          <a:p>
            <a:pPr marL="0" indent="0">
              <a:buNone/>
            </a:pPr>
            <a:endParaRPr lang="en-US" sz="1200" dirty="0">
              <a:solidFill>
                <a:schemeClr val="tx1"/>
              </a:solidFill>
            </a:endParaRPr>
          </a:p>
          <a:p>
            <a:pPr lvl="1"/>
            <a:r>
              <a:rPr lang="en-US" sz="1200" dirty="0">
                <a:solidFill>
                  <a:schemeClr val="tx1"/>
                </a:solidFill>
              </a:rPr>
              <a:t>Logistic Regression with </a:t>
            </a:r>
            <a:r>
              <a:rPr lang="en-US" sz="1200" dirty="0">
                <a:solidFill>
                  <a:srgbClr val="2774AE"/>
                </a:solidFill>
              </a:rPr>
              <a:t>l2</a:t>
            </a:r>
            <a:r>
              <a:rPr lang="en-US" sz="1200" dirty="0">
                <a:solidFill>
                  <a:schemeClr val="tx1"/>
                </a:solidFill>
              </a:rPr>
              <a:t> regularization of </a:t>
            </a:r>
            <a:r>
              <a:rPr lang="en-US" sz="1200" dirty="0">
                <a:solidFill>
                  <a:srgbClr val="2774AE"/>
                </a:solidFill>
              </a:rPr>
              <a:t>0.001</a:t>
            </a:r>
            <a:r>
              <a:rPr lang="en-US" sz="1200" dirty="0">
                <a:solidFill>
                  <a:schemeClr val="tx1"/>
                </a:solidFill>
              </a:rPr>
              <a:t>, with class weight balancing</a:t>
            </a:r>
          </a:p>
          <a:p>
            <a:pPr lvl="1"/>
            <a:r>
              <a:rPr lang="en-US" sz="1200" dirty="0">
                <a:solidFill>
                  <a:schemeClr val="tx1"/>
                </a:solidFill>
              </a:rPr>
              <a:t>Support vector classifier with </a:t>
            </a:r>
            <a:r>
              <a:rPr lang="en-US" sz="1200" dirty="0" err="1">
                <a:solidFill>
                  <a:srgbClr val="2774AE"/>
                </a:solidFill>
              </a:rPr>
              <a:t>rbf</a:t>
            </a:r>
            <a:r>
              <a:rPr lang="en-US" sz="1200" dirty="0">
                <a:solidFill>
                  <a:schemeClr val="tx1"/>
                </a:solidFill>
              </a:rPr>
              <a:t> </a:t>
            </a:r>
            <a:r>
              <a:rPr lang="en-US" sz="1200" dirty="0">
                <a:solidFill>
                  <a:srgbClr val="2774AE"/>
                </a:solidFill>
              </a:rPr>
              <a:t>kernel</a:t>
            </a:r>
            <a:r>
              <a:rPr lang="en-US" sz="1200" dirty="0">
                <a:solidFill>
                  <a:schemeClr val="tx1"/>
                </a:solidFill>
              </a:rPr>
              <a:t> and weight balancing</a:t>
            </a:r>
            <a:endParaRPr lang="en-US" sz="1200" dirty="0">
              <a:solidFill>
                <a:srgbClr val="2774AE"/>
              </a:solidFill>
            </a:endParaRPr>
          </a:p>
        </p:txBody>
      </p:sp>
      <p:sp>
        <p:nvSpPr>
          <p:cNvPr id="7" name="Text Placeholder 6">
            <a:extLst>
              <a:ext uri="{FF2B5EF4-FFF2-40B4-BE49-F238E27FC236}">
                <a16:creationId xmlns:a16="http://schemas.microsoft.com/office/drawing/2014/main" id="{7F61B6F9-7471-7EC3-A29F-8C4DF4D68086}"/>
              </a:ext>
            </a:extLst>
          </p:cNvPr>
          <p:cNvSpPr txBox="1">
            <a:spLocks/>
          </p:cNvSpPr>
          <p:nvPr/>
        </p:nvSpPr>
        <p:spPr>
          <a:xfrm>
            <a:off x="640079" y="2815174"/>
            <a:ext cx="7772400" cy="1305807"/>
          </a:xfrm>
          <a:prstGeom prst="rect">
            <a:avLst/>
          </a:prstGeom>
        </p:spPr>
        <p:txBody>
          <a:bodyPr vert="horz" lIns="365760" tIns="0" rIns="0" bIns="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0" indent="0">
              <a:buNone/>
            </a:pPr>
            <a:r>
              <a:rPr lang="en-US" sz="1200" b="1" dirty="0">
                <a:solidFill>
                  <a:schemeClr val="tx1"/>
                </a:solidFill>
              </a:rPr>
              <a:t>Limitations</a:t>
            </a:r>
            <a:r>
              <a:rPr lang="en-US" sz="1200" dirty="0">
                <a:solidFill>
                  <a:schemeClr val="tx1"/>
                </a:solidFill>
              </a:rPr>
              <a:t>:</a:t>
            </a:r>
          </a:p>
          <a:p>
            <a:pPr marL="0" indent="0">
              <a:buNone/>
            </a:pPr>
            <a:endParaRPr lang="en-US" sz="1200" dirty="0">
              <a:solidFill>
                <a:schemeClr val="tx1"/>
              </a:solidFill>
            </a:endParaRPr>
          </a:p>
          <a:p>
            <a:pPr lvl="1"/>
            <a:r>
              <a:rPr lang="en-US" sz="1200" dirty="0">
                <a:solidFill>
                  <a:schemeClr val="tx1"/>
                </a:solidFill>
              </a:rPr>
              <a:t>Linear decision boundary</a:t>
            </a:r>
          </a:p>
          <a:p>
            <a:pPr lvl="1"/>
            <a:r>
              <a:rPr lang="en-US" sz="1200" dirty="0">
                <a:solidFill>
                  <a:schemeClr val="tx1"/>
                </a:solidFill>
              </a:rPr>
              <a:t>Kernel based implementation not feasible for large number of samples or features</a:t>
            </a:r>
          </a:p>
          <a:p>
            <a:pPr lvl="1"/>
            <a:r>
              <a:rPr lang="en-US" sz="1200" dirty="0">
                <a:solidFill>
                  <a:schemeClr val="tx1"/>
                </a:solidFill>
              </a:rPr>
              <a:t>Spatial structure is lost during flattening</a:t>
            </a:r>
          </a:p>
          <a:p>
            <a:pPr lvl="1"/>
            <a:endParaRPr lang="en-US" sz="1200" dirty="0">
              <a:solidFill>
                <a:schemeClr val="tx1"/>
              </a:solidFill>
            </a:endParaRPr>
          </a:p>
        </p:txBody>
      </p:sp>
    </p:spTree>
    <p:extLst>
      <p:ext uri="{BB962C8B-B14F-4D97-AF65-F5344CB8AC3E}">
        <p14:creationId xmlns:p14="http://schemas.microsoft.com/office/powerpoint/2010/main" val="143187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B0BE87-2EE2-0881-0F0C-B89434C3F5E9}"/>
              </a:ext>
            </a:extLst>
          </p:cNvPr>
          <p:cNvSpPr>
            <a:spLocks noGrp="1"/>
          </p:cNvSpPr>
          <p:nvPr>
            <p:ph type="dt" sz="half" idx="18"/>
          </p:nvPr>
        </p:nvSpPr>
        <p:spPr/>
        <p:txBody>
          <a:bodyPr/>
          <a:lstStyle/>
          <a:p>
            <a:fld id="{F7BF61F8-88B3-FE4F-8169-B5261E98FF9B}" type="datetime4">
              <a:rPr lang="en-US" smtClean="0"/>
              <a:t>November 26, 2022</a:t>
            </a:fld>
            <a:endParaRPr lang="en-US" dirty="0"/>
          </a:p>
        </p:txBody>
      </p:sp>
      <p:sp>
        <p:nvSpPr>
          <p:cNvPr id="5" name="Slide Number Placeholder 4">
            <a:extLst>
              <a:ext uri="{FF2B5EF4-FFF2-40B4-BE49-F238E27FC236}">
                <a16:creationId xmlns:a16="http://schemas.microsoft.com/office/drawing/2014/main" id="{3EC19AD8-276B-7FA9-5138-5B5C7B8BB331}"/>
              </a:ext>
            </a:extLst>
          </p:cNvPr>
          <p:cNvSpPr>
            <a:spLocks noGrp="1"/>
          </p:cNvSpPr>
          <p:nvPr>
            <p:ph type="sldNum" sz="quarter" idx="19"/>
          </p:nvPr>
        </p:nvSpPr>
        <p:spPr/>
        <p:txBody>
          <a:bodyPr/>
          <a:lstStyle/>
          <a:p>
            <a:fld id="{B6238B5B-F19C-E947-A0BC-87BD7983F871}" type="slidenum">
              <a:rPr lang="en-US" smtClean="0"/>
              <a:pPr/>
              <a:t>8</a:t>
            </a:fld>
            <a:endParaRPr lang="en-US" dirty="0"/>
          </a:p>
        </p:txBody>
      </p:sp>
      <p:sp>
        <p:nvSpPr>
          <p:cNvPr id="6" name="Title 5">
            <a:extLst>
              <a:ext uri="{FF2B5EF4-FFF2-40B4-BE49-F238E27FC236}">
                <a16:creationId xmlns:a16="http://schemas.microsoft.com/office/drawing/2014/main" id="{47253213-3A6D-CF0A-917A-654DC450012B}"/>
              </a:ext>
            </a:extLst>
          </p:cNvPr>
          <p:cNvSpPr>
            <a:spLocks noGrp="1"/>
          </p:cNvSpPr>
          <p:nvPr>
            <p:ph type="title"/>
          </p:nvPr>
        </p:nvSpPr>
        <p:spPr/>
        <p:txBody>
          <a:bodyPr/>
          <a:lstStyle/>
          <a:p>
            <a:r>
              <a:rPr lang="en-US" dirty="0"/>
              <a:t>Supervised Methods (CNN)</a:t>
            </a:r>
          </a:p>
        </p:txBody>
      </p:sp>
      <p:sp>
        <p:nvSpPr>
          <p:cNvPr id="12" name="Text Placeholder 6">
            <a:extLst>
              <a:ext uri="{FF2B5EF4-FFF2-40B4-BE49-F238E27FC236}">
                <a16:creationId xmlns:a16="http://schemas.microsoft.com/office/drawing/2014/main" id="{15AC40A1-ACB3-E8CD-BF4D-8F346C32E394}"/>
              </a:ext>
            </a:extLst>
          </p:cNvPr>
          <p:cNvSpPr txBox="1">
            <a:spLocks/>
          </p:cNvSpPr>
          <p:nvPr/>
        </p:nvSpPr>
        <p:spPr>
          <a:xfrm>
            <a:off x="640079" y="1048043"/>
            <a:ext cx="7772400" cy="3314562"/>
          </a:xfrm>
          <a:prstGeom prst="rect">
            <a:avLst/>
          </a:prstGeom>
        </p:spPr>
        <p:txBody>
          <a:bodyPr vert="horz" lIns="365760" tIns="0" rIns="0" bIns="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0" indent="0">
              <a:buNone/>
            </a:pPr>
            <a:r>
              <a:rPr lang="en-US" sz="1200" dirty="0">
                <a:solidFill>
                  <a:schemeClr val="tx1"/>
                </a:solidFill>
              </a:rPr>
              <a:t>Two architectures are used:</a:t>
            </a:r>
          </a:p>
          <a:p>
            <a:pPr marL="226314" indent="-228600">
              <a:buFont typeface="+mj-lt"/>
              <a:buAutoNum type="arabicPeriod"/>
            </a:pPr>
            <a:r>
              <a:rPr lang="en-US" sz="1200" b="1" dirty="0" err="1">
                <a:solidFill>
                  <a:schemeClr val="tx1"/>
                </a:solidFill>
              </a:rPr>
              <a:t>LeNet</a:t>
            </a:r>
            <a:r>
              <a:rPr lang="en-US" sz="1200" b="1" dirty="0">
                <a:solidFill>
                  <a:schemeClr val="tx1"/>
                </a:solidFill>
              </a:rPr>
              <a:t> inspired:</a:t>
            </a:r>
          </a:p>
          <a:p>
            <a:pPr marL="274320" lvl="1" indent="0">
              <a:buNone/>
            </a:pPr>
            <a:r>
              <a:rPr lang="en-US" sz="1200" b="1" dirty="0">
                <a:solidFill>
                  <a:schemeClr val="tx1"/>
                </a:solidFill>
              </a:rPr>
              <a:t>     </a:t>
            </a:r>
            <a:r>
              <a:rPr lang="en-US" sz="1200" dirty="0">
                <a:solidFill>
                  <a:schemeClr val="tx1"/>
                </a:solidFill>
              </a:rPr>
              <a:t>- Added </a:t>
            </a:r>
            <a:r>
              <a:rPr lang="en-US" sz="1200" dirty="0" err="1">
                <a:solidFill>
                  <a:schemeClr val="tx1"/>
                </a:solidFill>
              </a:rPr>
              <a:t>BatchNorm</a:t>
            </a:r>
            <a:r>
              <a:rPr lang="en-US" sz="1200" dirty="0">
                <a:solidFill>
                  <a:schemeClr val="tx1"/>
                </a:solidFill>
              </a:rPr>
              <a:t> and Max Pool</a:t>
            </a:r>
          </a:p>
          <a:p>
            <a:pPr marL="274320" lvl="1" indent="0">
              <a:buNone/>
            </a:pPr>
            <a:r>
              <a:rPr lang="en-US" sz="1200" dirty="0">
                <a:solidFill>
                  <a:schemeClr val="tx1"/>
                </a:solidFill>
              </a:rPr>
              <a:t>     - 2D (3 x 3) conv filters used with 4 convolution layers (32, 64, 128, 128)</a:t>
            </a:r>
          </a:p>
          <a:p>
            <a:pPr marL="274320" lvl="1" indent="0">
              <a:buNone/>
            </a:pPr>
            <a:r>
              <a:rPr lang="en-US" sz="1200" dirty="0">
                <a:solidFill>
                  <a:schemeClr val="tx1"/>
                </a:solidFill>
              </a:rPr>
              <a:t>     - 3 Fully connected layers</a:t>
            </a:r>
          </a:p>
          <a:p>
            <a:pPr marL="274320" lvl="1" indent="0">
              <a:buNone/>
            </a:pPr>
            <a:r>
              <a:rPr lang="en-US" sz="1200" dirty="0">
                <a:solidFill>
                  <a:schemeClr val="tx1"/>
                </a:solidFill>
              </a:rPr>
              <a:t>     - 9,744,578 trainable parameters</a:t>
            </a:r>
          </a:p>
          <a:p>
            <a:pPr marL="274320" lvl="1" indent="0">
              <a:buNone/>
            </a:pPr>
            <a:r>
              <a:rPr lang="en-US" sz="1200" dirty="0">
                <a:solidFill>
                  <a:schemeClr val="tx1"/>
                </a:solidFill>
              </a:rPr>
              <a:t>     - Xavier and </a:t>
            </a:r>
            <a:r>
              <a:rPr lang="en-US" sz="1200" dirty="0" err="1">
                <a:solidFill>
                  <a:schemeClr val="tx1"/>
                </a:solidFill>
              </a:rPr>
              <a:t>Kaiming</a:t>
            </a:r>
            <a:r>
              <a:rPr lang="en-US" sz="1200" dirty="0">
                <a:solidFill>
                  <a:schemeClr val="tx1"/>
                </a:solidFill>
              </a:rPr>
              <a:t> </a:t>
            </a:r>
            <a:r>
              <a:rPr lang="en-US" sz="1200" dirty="0" err="1">
                <a:solidFill>
                  <a:schemeClr val="tx1"/>
                </a:solidFill>
              </a:rPr>
              <a:t>Initialisation</a:t>
            </a:r>
            <a:r>
              <a:rPr lang="en-US" sz="1200" dirty="0">
                <a:solidFill>
                  <a:schemeClr val="tx1"/>
                </a:solidFill>
              </a:rPr>
              <a:t> used</a:t>
            </a:r>
          </a:p>
          <a:p>
            <a:pPr marL="274320" lvl="1" indent="0">
              <a:buNone/>
            </a:pPr>
            <a:endParaRPr lang="en-US" sz="1200" dirty="0">
              <a:solidFill>
                <a:schemeClr val="tx1"/>
              </a:solidFill>
            </a:endParaRPr>
          </a:p>
          <a:p>
            <a:pPr marL="226314" indent="-228600">
              <a:buFont typeface="+mj-lt"/>
              <a:buAutoNum type="arabicPeriod"/>
            </a:pPr>
            <a:r>
              <a:rPr lang="en-US" sz="1200" b="1" dirty="0" err="1">
                <a:solidFill>
                  <a:schemeClr val="tx1"/>
                </a:solidFill>
              </a:rPr>
              <a:t>DenseNet</a:t>
            </a:r>
            <a:r>
              <a:rPr lang="en-US" sz="1200" b="1" dirty="0">
                <a:solidFill>
                  <a:schemeClr val="tx1"/>
                </a:solidFill>
              </a:rPr>
              <a:t> -121:</a:t>
            </a:r>
          </a:p>
          <a:p>
            <a:pPr marL="274320" lvl="1" indent="0">
              <a:buNone/>
            </a:pPr>
            <a:r>
              <a:rPr lang="en-US" sz="1200" b="1" dirty="0">
                <a:solidFill>
                  <a:schemeClr val="tx1"/>
                </a:solidFill>
              </a:rPr>
              <a:t>     </a:t>
            </a:r>
            <a:r>
              <a:rPr lang="en-US" sz="1200" dirty="0">
                <a:solidFill>
                  <a:schemeClr val="tx1"/>
                </a:solidFill>
              </a:rPr>
              <a:t>- Connects each layer to every other layer in feed-forward fashion using Dense Block</a:t>
            </a:r>
          </a:p>
          <a:p>
            <a:pPr marL="274320" lvl="1" indent="0">
              <a:buNone/>
            </a:pPr>
            <a:r>
              <a:rPr lang="en-US" sz="1200" dirty="0">
                <a:solidFill>
                  <a:schemeClr val="tx1"/>
                </a:solidFill>
              </a:rPr>
              <a:t>     - Has 4 such Dense blocks with [6,12,24,16] layers</a:t>
            </a:r>
          </a:p>
          <a:p>
            <a:pPr marL="274320" lvl="1" indent="0">
              <a:buNone/>
            </a:pPr>
            <a:r>
              <a:rPr lang="en-US" sz="1200" dirty="0">
                <a:solidFill>
                  <a:schemeClr val="tx1"/>
                </a:solidFill>
              </a:rPr>
              <a:t>     - Solves the problem of vanishing gradient in long networks</a:t>
            </a:r>
          </a:p>
          <a:p>
            <a:pPr marL="274320" lvl="1" indent="0">
              <a:buNone/>
            </a:pPr>
            <a:r>
              <a:rPr lang="en-US" sz="1200" dirty="0">
                <a:solidFill>
                  <a:schemeClr val="tx1"/>
                </a:solidFill>
              </a:rPr>
              <a:t>     - 6,955,906 trainable parameters</a:t>
            </a:r>
          </a:p>
          <a:p>
            <a:pPr marL="274320" lvl="1" indent="0">
              <a:buNone/>
            </a:pPr>
            <a:r>
              <a:rPr lang="en-US" sz="1200" dirty="0">
                <a:solidFill>
                  <a:schemeClr val="tx1"/>
                </a:solidFill>
              </a:rPr>
              <a:t>     - Pretrained weights from </a:t>
            </a:r>
            <a:r>
              <a:rPr lang="en-US" sz="1200" dirty="0" err="1">
                <a:solidFill>
                  <a:schemeClr val="tx1"/>
                </a:solidFill>
              </a:rPr>
              <a:t>Imagenet</a:t>
            </a:r>
            <a:r>
              <a:rPr lang="en-US" sz="1200" dirty="0">
                <a:solidFill>
                  <a:schemeClr val="tx1"/>
                </a:solidFill>
              </a:rPr>
              <a:t> used as </a:t>
            </a:r>
            <a:r>
              <a:rPr lang="en-US" sz="1200" dirty="0" err="1">
                <a:solidFill>
                  <a:schemeClr val="tx1"/>
                </a:solidFill>
              </a:rPr>
              <a:t>Initialisation</a:t>
            </a:r>
            <a:endParaRPr lang="en-US" sz="1200" dirty="0">
              <a:solidFill>
                <a:schemeClr val="tx1"/>
              </a:solidFill>
            </a:endParaRPr>
          </a:p>
          <a:p>
            <a:pPr marL="274320" lvl="1" indent="0">
              <a:buNone/>
            </a:pPr>
            <a:r>
              <a:rPr lang="en-US" sz="1200" dirty="0">
                <a:solidFill>
                  <a:schemeClr val="tx1"/>
                </a:solidFill>
              </a:rPr>
              <a:t>     - Used by </a:t>
            </a:r>
            <a:r>
              <a:rPr lang="en-US" sz="1200" dirty="0" err="1">
                <a:solidFill>
                  <a:schemeClr val="tx1"/>
                </a:solidFill>
              </a:rPr>
              <a:t>CheXNet</a:t>
            </a:r>
            <a:endParaRPr lang="en-US" sz="1200" dirty="0">
              <a:solidFill>
                <a:schemeClr val="tx1"/>
              </a:solidFill>
            </a:endParaRPr>
          </a:p>
        </p:txBody>
      </p:sp>
      <p:pic>
        <p:nvPicPr>
          <p:cNvPr id="9" name="Picture 8">
            <a:extLst>
              <a:ext uri="{FF2B5EF4-FFF2-40B4-BE49-F238E27FC236}">
                <a16:creationId xmlns:a16="http://schemas.microsoft.com/office/drawing/2014/main" id="{19062981-687B-1924-D4AA-F2848E9913FB}"/>
              </a:ext>
            </a:extLst>
          </p:cNvPr>
          <p:cNvPicPr>
            <a:picLocks noChangeAspect="1"/>
          </p:cNvPicPr>
          <p:nvPr/>
        </p:nvPicPr>
        <p:blipFill>
          <a:blip r:embed="rId3"/>
          <a:stretch>
            <a:fillRect/>
          </a:stretch>
        </p:blipFill>
        <p:spPr>
          <a:xfrm>
            <a:off x="5598780" y="3310330"/>
            <a:ext cx="1808754" cy="1342938"/>
          </a:xfrm>
          <a:prstGeom prst="rect">
            <a:avLst/>
          </a:prstGeom>
        </p:spPr>
      </p:pic>
    </p:spTree>
    <p:extLst>
      <p:ext uri="{BB962C8B-B14F-4D97-AF65-F5344CB8AC3E}">
        <p14:creationId xmlns:p14="http://schemas.microsoft.com/office/powerpoint/2010/main" val="407027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B0BE87-2EE2-0881-0F0C-B89434C3F5E9}"/>
              </a:ext>
            </a:extLst>
          </p:cNvPr>
          <p:cNvSpPr>
            <a:spLocks noGrp="1"/>
          </p:cNvSpPr>
          <p:nvPr>
            <p:ph type="dt" sz="half" idx="18"/>
          </p:nvPr>
        </p:nvSpPr>
        <p:spPr/>
        <p:txBody>
          <a:bodyPr/>
          <a:lstStyle/>
          <a:p>
            <a:fld id="{F7BF61F8-88B3-FE4F-8169-B5261E98FF9B}" type="datetime4">
              <a:rPr lang="en-US" smtClean="0"/>
              <a:t>November 26, 2022</a:t>
            </a:fld>
            <a:endParaRPr lang="en-US" dirty="0"/>
          </a:p>
        </p:txBody>
      </p:sp>
      <p:sp>
        <p:nvSpPr>
          <p:cNvPr id="5" name="Slide Number Placeholder 4">
            <a:extLst>
              <a:ext uri="{FF2B5EF4-FFF2-40B4-BE49-F238E27FC236}">
                <a16:creationId xmlns:a16="http://schemas.microsoft.com/office/drawing/2014/main" id="{3EC19AD8-276B-7FA9-5138-5B5C7B8BB331}"/>
              </a:ext>
            </a:extLst>
          </p:cNvPr>
          <p:cNvSpPr>
            <a:spLocks noGrp="1"/>
          </p:cNvSpPr>
          <p:nvPr>
            <p:ph type="sldNum" sz="quarter" idx="19"/>
          </p:nvPr>
        </p:nvSpPr>
        <p:spPr/>
        <p:txBody>
          <a:bodyPr/>
          <a:lstStyle/>
          <a:p>
            <a:fld id="{B6238B5B-F19C-E947-A0BC-87BD7983F871}" type="slidenum">
              <a:rPr lang="en-US" smtClean="0"/>
              <a:pPr/>
              <a:t>9</a:t>
            </a:fld>
            <a:endParaRPr lang="en-US" dirty="0"/>
          </a:p>
        </p:txBody>
      </p:sp>
      <p:sp>
        <p:nvSpPr>
          <p:cNvPr id="6" name="Title 5">
            <a:extLst>
              <a:ext uri="{FF2B5EF4-FFF2-40B4-BE49-F238E27FC236}">
                <a16:creationId xmlns:a16="http://schemas.microsoft.com/office/drawing/2014/main" id="{47253213-3A6D-CF0A-917A-654DC450012B}"/>
              </a:ext>
            </a:extLst>
          </p:cNvPr>
          <p:cNvSpPr>
            <a:spLocks noGrp="1"/>
          </p:cNvSpPr>
          <p:nvPr>
            <p:ph type="title"/>
          </p:nvPr>
        </p:nvSpPr>
        <p:spPr/>
        <p:txBody>
          <a:bodyPr/>
          <a:lstStyle/>
          <a:p>
            <a:r>
              <a:rPr lang="en-US" dirty="0"/>
              <a:t>Supervised Methods (Vision Transformers)</a:t>
            </a:r>
          </a:p>
        </p:txBody>
      </p:sp>
      <p:pic>
        <p:nvPicPr>
          <p:cNvPr id="7" name="Picture 6">
            <a:extLst>
              <a:ext uri="{FF2B5EF4-FFF2-40B4-BE49-F238E27FC236}">
                <a16:creationId xmlns:a16="http://schemas.microsoft.com/office/drawing/2014/main" id="{2239167E-DFE0-C291-C51C-8BF98A9807DE}"/>
              </a:ext>
            </a:extLst>
          </p:cNvPr>
          <p:cNvPicPr>
            <a:picLocks noChangeAspect="1"/>
          </p:cNvPicPr>
          <p:nvPr/>
        </p:nvPicPr>
        <p:blipFill>
          <a:blip r:embed="rId3"/>
          <a:stretch>
            <a:fillRect/>
          </a:stretch>
        </p:blipFill>
        <p:spPr>
          <a:xfrm>
            <a:off x="5820781" y="1215076"/>
            <a:ext cx="2774461" cy="1926709"/>
          </a:xfrm>
          <a:prstGeom prst="rect">
            <a:avLst/>
          </a:prstGeom>
        </p:spPr>
      </p:pic>
      <p:sp>
        <p:nvSpPr>
          <p:cNvPr id="10" name="Text Placeholder 6">
            <a:extLst>
              <a:ext uri="{FF2B5EF4-FFF2-40B4-BE49-F238E27FC236}">
                <a16:creationId xmlns:a16="http://schemas.microsoft.com/office/drawing/2014/main" id="{A25C0023-E620-FD1C-A708-5E7D75005856}"/>
              </a:ext>
            </a:extLst>
          </p:cNvPr>
          <p:cNvSpPr txBox="1">
            <a:spLocks/>
          </p:cNvSpPr>
          <p:nvPr/>
        </p:nvSpPr>
        <p:spPr>
          <a:xfrm>
            <a:off x="640079" y="1188720"/>
            <a:ext cx="5088598" cy="2776979"/>
          </a:xfrm>
          <a:prstGeom prst="rect">
            <a:avLst/>
          </a:prstGeom>
        </p:spPr>
        <p:txBody>
          <a:bodyPr vert="horz" wrap="square" lIns="365760" tIns="0" rIns="0" bIns="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1200" dirty="0">
                <a:solidFill>
                  <a:schemeClr val="tx1"/>
                </a:solidFill>
              </a:rPr>
              <a:t>Vision Transformers (</a:t>
            </a:r>
            <a:r>
              <a:rPr lang="en-US" sz="1200" dirty="0" err="1">
                <a:solidFill>
                  <a:schemeClr val="tx1"/>
                </a:solidFill>
              </a:rPr>
              <a:t>ViT</a:t>
            </a:r>
            <a:r>
              <a:rPr lang="en-US" sz="1200" dirty="0">
                <a:solidFill>
                  <a:schemeClr val="tx1"/>
                </a:solidFill>
              </a:rPr>
              <a:t>) use transformer architecture used in NLP tasks</a:t>
            </a:r>
          </a:p>
          <a:p>
            <a:r>
              <a:rPr lang="en-US" sz="1200" dirty="0">
                <a:solidFill>
                  <a:schemeClr val="tx1"/>
                </a:solidFill>
              </a:rPr>
              <a:t>Patches are analogous to words and embeddings are analogous to flattened patch vectors.</a:t>
            </a:r>
          </a:p>
          <a:p>
            <a:r>
              <a:rPr lang="en-US" sz="1200" dirty="0">
                <a:solidFill>
                  <a:schemeClr val="tx1"/>
                </a:solidFill>
              </a:rPr>
              <a:t>Everything else i.e. positional encodings and encoder blocks remain the same.</a:t>
            </a:r>
          </a:p>
          <a:p>
            <a:pPr marL="0" indent="0">
              <a:buNone/>
            </a:pPr>
            <a:r>
              <a:rPr lang="en-US" sz="1200" dirty="0">
                <a:solidFill>
                  <a:schemeClr val="tx1"/>
                </a:solidFill>
              </a:rPr>
              <a:t>    Architecture used:</a:t>
            </a:r>
          </a:p>
          <a:p>
            <a:pPr marL="228600" indent="-228600">
              <a:buFont typeface="+mj-lt"/>
              <a:buAutoNum type="arabicPeriod"/>
            </a:pPr>
            <a:r>
              <a:rPr lang="en-US" sz="1200" b="1" i="1" u="sng" dirty="0">
                <a:solidFill>
                  <a:schemeClr val="tx1"/>
                </a:solidFill>
              </a:rPr>
              <a:t>Deep </a:t>
            </a:r>
            <a:r>
              <a:rPr lang="en-US" sz="1200" b="1" i="1" u="sng" dirty="0" err="1">
                <a:solidFill>
                  <a:schemeClr val="tx1"/>
                </a:solidFill>
              </a:rPr>
              <a:t>ViT</a:t>
            </a:r>
            <a:r>
              <a:rPr lang="en-US" sz="1200" b="1" dirty="0">
                <a:solidFill>
                  <a:schemeClr val="tx1"/>
                </a:solidFill>
              </a:rPr>
              <a:t> </a:t>
            </a:r>
            <a:r>
              <a:rPr lang="en-US" sz="1200" dirty="0">
                <a:solidFill>
                  <a:schemeClr val="tx1"/>
                </a:solidFill>
              </a:rPr>
              <a:t>– </a:t>
            </a:r>
            <a:r>
              <a:rPr lang="en-US" sz="1200" i="1" dirty="0">
                <a:solidFill>
                  <a:schemeClr val="tx1"/>
                </a:solidFill>
              </a:rPr>
              <a:t>have more no. of layers &gt;= 12. (Parameters: 127,040,834)</a:t>
            </a:r>
          </a:p>
          <a:p>
            <a:pPr marL="228600" indent="-228600">
              <a:buFont typeface="+mj-lt"/>
              <a:buAutoNum type="arabicPeriod"/>
            </a:pPr>
            <a:r>
              <a:rPr lang="en-US" sz="1200" b="1" i="1" u="sng" dirty="0">
                <a:solidFill>
                  <a:schemeClr val="tx1"/>
                </a:solidFill>
              </a:rPr>
              <a:t>Compact Convolution Transformer (CCT) </a:t>
            </a:r>
            <a:r>
              <a:rPr lang="en-US" sz="1200" b="1" i="1" dirty="0">
                <a:solidFill>
                  <a:schemeClr val="tx1"/>
                </a:solidFill>
              </a:rPr>
              <a:t>– </a:t>
            </a:r>
            <a:r>
              <a:rPr lang="en-US" sz="1200" i="1" dirty="0">
                <a:solidFill>
                  <a:schemeClr val="tx1"/>
                </a:solidFill>
              </a:rPr>
              <a:t>Patches + convolution outputs are fed as input (Parameters: 26,845,123)</a:t>
            </a:r>
            <a:endParaRPr lang="en-US" sz="1200" b="1" i="1" dirty="0">
              <a:solidFill>
                <a:schemeClr val="tx1"/>
              </a:solidFill>
            </a:endParaRPr>
          </a:p>
          <a:p>
            <a:pPr marL="228600" indent="-228600">
              <a:buFont typeface="+mj-lt"/>
              <a:buAutoNum type="arabicPeriod"/>
            </a:pPr>
            <a:r>
              <a:rPr lang="en-US" sz="1200" b="1" i="1" u="sng" dirty="0">
                <a:solidFill>
                  <a:schemeClr val="tx1"/>
                </a:solidFill>
              </a:rPr>
              <a:t>Cross </a:t>
            </a:r>
            <a:r>
              <a:rPr lang="en-US" sz="1200" b="1" i="1" u="sng" dirty="0" err="1">
                <a:solidFill>
                  <a:schemeClr val="tx1"/>
                </a:solidFill>
              </a:rPr>
              <a:t>ViT</a:t>
            </a:r>
            <a:r>
              <a:rPr lang="en-US" sz="1200" b="1" i="1" u="sng" dirty="0">
                <a:solidFill>
                  <a:schemeClr val="tx1"/>
                </a:solidFill>
              </a:rPr>
              <a:t> </a:t>
            </a:r>
            <a:r>
              <a:rPr lang="en-US" sz="1200" i="1" dirty="0">
                <a:solidFill>
                  <a:schemeClr val="tx1"/>
                </a:solidFill>
              </a:rPr>
              <a:t>– Two transformers working on different scales of same image. (Parameters: 75,863,620)</a:t>
            </a:r>
            <a:endParaRPr lang="en-US" sz="1200" b="1" i="1" u="sng" dirty="0">
              <a:solidFill>
                <a:schemeClr val="tx1"/>
              </a:solidFill>
            </a:endParaRPr>
          </a:p>
        </p:txBody>
      </p:sp>
    </p:spTree>
    <p:extLst>
      <p:ext uri="{BB962C8B-B14F-4D97-AF65-F5344CB8AC3E}">
        <p14:creationId xmlns:p14="http://schemas.microsoft.com/office/powerpoint/2010/main" val="970078092"/>
      </p:ext>
    </p:extLst>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1" id="{3E04E8B8-11FA-E649-9371-C7E26FFEAA93}" vid="{F579B5EC-11F9-A448-A60F-FC626C1FC18E}"/>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E04E8B8-11FA-E649-9371-C7E26FFEAA93}" vid="{088CCEDB-8790-5B4F-BA1F-7A08D2F1B0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presentation-01-light</Template>
  <TotalTime>3173</TotalTime>
  <Words>2811</Words>
  <Application>Microsoft Macintosh PowerPoint</Application>
  <PresentationFormat>On-screen Show (16:9)</PresentationFormat>
  <Paragraphs>295</Paragraphs>
  <Slides>13</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Helvetica</vt:lpstr>
      <vt:lpstr>Helvetica Regular</vt:lpstr>
      <vt:lpstr>presentation-01-light</vt:lpstr>
      <vt:lpstr>presentation-01-dark</vt:lpstr>
      <vt:lpstr>PowerPoint Presentation</vt:lpstr>
      <vt:lpstr>Background</vt:lpstr>
      <vt:lpstr>Data</vt:lpstr>
      <vt:lpstr>Data Visualisation</vt:lpstr>
      <vt:lpstr>Goal</vt:lpstr>
      <vt:lpstr>Unsupervised Method</vt:lpstr>
      <vt:lpstr>Supervised Methods (ML)</vt:lpstr>
      <vt:lpstr>Supervised Methods (CNN)</vt:lpstr>
      <vt:lpstr>Supervised Methods (Vision Transformers)</vt:lpstr>
      <vt:lpstr>Evaluations - ML </vt:lpstr>
      <vt:lpstr>Evaluations - DL </vt:lpstr>
      <vt:lpstr>Evaluations - DL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Singh</dc:creator>
  <cp:lastModifiedBy>Gaurav Singh</cp:lastModifiedBy>
  <cp:revision>64</cp:revision>
  <dcterms:created xsi:type="dcterms:W3CDTF">2022-11-25T20:44:15Z</dcterms:created>
  <dcterms:modified xsi:type="dcterms:W3CDTF">2022-11-28T01:38:00Z</dcterms:modified>
</cp:coreProperties>
</file>