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4" r:id="rId1"/>
    <p:sldMasterId id="2147484318" r:id="rId2"/>
    <p:sldMasterId id="2147484321" r:id="rId3"/>
  </p:sldMasterIdLst>
  <p:sldIdLst>
    <p:sldId id="279" r:id="rId4"/>
    <p:sldId id="282" r:id="rId5"/>
    <p:sldId id="258" r:id="rId6"/>
    <p:sldId id="259" r:id="rId7"/>
    <p:sldId id="280" r:id="rId8"/>
    <p:sldId id="281" r:id="rId9"/>
    <p:sldId id="273" r:id="rId10"/>
    <p:sldId id="292" r:id="rId11"/>
    <p:sldId id="29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B8D88-A33F-4AF7-B447-34FAA39554ED}" v="2" dt="2024-09-10T19:42:46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80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76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05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6245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8412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209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3400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430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9506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543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10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9649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75595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0066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4581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243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82779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67579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4566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09893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9445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0962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35565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38759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864051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69447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9356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09479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223651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7908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6149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9124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46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577670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770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3809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65532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14744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5746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26551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19825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22398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64594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7829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9368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2229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257385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3624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2935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23988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882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06F5-0287-46C5-9A52-4BBD7CDDDA3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5913-B1C9-457A-82EE-DF2CDBDA4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114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0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68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02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3378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2817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B8A2">
            <a:alpha val="41176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1377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  <p:sldLayoutId id="2147484277" r:id="rId13"/>
    <p:sldLayoutId id="2147484278" r:id="rId14"/>
    <p:sldLayoutId id="2147484279" r:id="rId15"/>
    <p:sldLayoutId id="2147484280" r:id="rId16"/>
    <p:sldLayoutId id="2147484281" r:id="rId17"/>
    <p:sldLayoutId id="2147484282" r:id="rId18"/>
    <p:sldLayoutId id="2147484283" r:id="rId19"/>
    <p:sldLayoutId id="2147484284" r:id="rId20"/>
    <p:sldLayoutId id="2147484285" r:id="rId21"/>
    <p:sldLayoutId id="2147484286" r:id="rId22"/>
    <p:sldLayoutId id="2147484287" r:id="rId23"/>
    <p:sldLayoutId id="2147484288" r:id="rId24"/>
    <p:sldLayoutId id="2147484289" r:id="rId25"/>
    <p:sldLayoutId id="2147484290" r:id="rId26"/>
    <p:sldLayoutId id="2147484291" r:id="rId27"/>
    <p:sldLayoutId id="2147484292" r:id="rId28"/>
    <p:sldLayoutId id="2147484293" r:id="rId29"/>
    <p:sldLayoutId id="2147484294" r:id="rId30"/>
    <p:sldLayoutId id="2147484295" r:id="rId31"/>
    <p:sldLayoutId id="2147484296" r:id="rId32"/>
    <p:sldLayoutId id="2147484297" r:id="rId33"/>
    <p:sldLayoutId id="2147484298" r:id="rId34"/>
    <p:sldLayoutId id="2147484299" r:id="rId35"/>
    <p:sldLayoutId id="2147484300" r:id="rId36"/>
    <p:sldLayoutId id="2147484301" r:id="rId37"/>
    <p:sldLayoutId id="2147484302" r:id="rId38"/>
    <p:sldLayoutId id="2147484303" r:id="rId39"/>
    <p:sldLayoutId id="2147484304" r:id="rId40"/>
    <p:sldLayoutId id="2147484305" r:id="rId41"/>
    <p:sldLayoutId id="2147484306" r:id="rId42"/>
    <p:sldLayoutId id="2147484307" r:id="rId43"/>
    <p:sldLayoutId id="2147484308" r:id="rId44"/>
    <p:sldLayoutId id="2147484309" r:id="rId45"/>
    <p:sldLayoutId id="2147484310" r:id="rId46"/>
    <p:sldLayoutId id="2147484311" r:id="rId47"/>
    <p:sldLayoutId id="2147484312" r:id="rId48"/>
    <p:sldLayoutId id="2147484313" r:id="rId49"/>
    <p:sldLayoutId id="2147484314" r:id="rId50"/>
    <p:sldLayoutId id="2147484315" r:id="rId51"/>
    <p:sldLayoutId id="2147484316" r:id="rId5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B8A2">
            <a:alpha val="41176"/>
          </a:srgbClr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484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3" r:id="rId3"/>
    <p:sldLayoutId id="214748432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B8A2">
            <a:alpha val="41176"/>
          </a:srgbClr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51974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32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3E52-A87B-0B58-6D4D-26EC7CBF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9" y="1061413"/>
            <a:ext cx="11756571" cy="8096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IPL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b="1" i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B03CCB7-7D3D-5FE8-9943-12477CD04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5564" y="5246755"/>
            <a:ext cx="1814946" cy="434974"/>
          </a:xfrm>
        </p:spPr>
        <p:txBody>
          <a:bodyPr>
            <a:noAutofit/>
          </a:bodyPr>
          <a:lstStyle/>
          <a:p>
            <a:r>
              <a:rPr lang="en-US" sz="1800" dirty="0"/>
              <a:t>Created  by,</a:t>
            </a:r>
          </a:p>
        </p:txBody>
      </p:sp>
      <p:sp>
        <p:nvSpPr>
          <p:cNvPr id="10" name="Subtitle 8">
            <a:extLst>
              <a:ext uri="{FF2B5EF4-FFF2-40B4-BE49-F238E27FC236}">
                <a16:creationId xmlns:a16="http://schemas.microsoft.com/office/drawing/2014/main" id="{F9F48DEB-DDFA-19AB-FC90-A4D7E41905CB}"/>
              </a:ext>
            </a:extLst>
          </p:cNvPr>
          <p:cNvSpPr txBox="1">
            <a:spLocks/>
          </p:cNvSpPr>
          <p:nvPr/>
        </p:nvSpPr>
        <p:spPr>
          <a:xfrm>
            <a:off x="6906000" y="5579100"/>
            <a:ext cx="23396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</a:pPr>
            <a:r>
              <a:rPr lang="en-US" dirty="0">
                <a:solidFill>
                  <a:schemeClr val="dk2"/>
                </a:solidFill>
                <a:latin typeface="Montserrat"/>
                <a:sym typeface="Montserrat"/>
              </a:rPr>
              <a:t>Gaurav Agrawal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CF37B-5B30-631F-8A4E-9B708E600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45" y="2289978"/>
            <a:ext cx="2841237" cy="2908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83465D-4456-CE13-C778-1FD02DDB5F08}"/>
              </a:ext>
            </a:extLst>
          </p:cNvPr>
          <p:cNvSpPr txBox="1"/>
          <p:nvPr/>
        </p:nvSpPr>
        <p:spPr>
          <a:xfrm>
            <a:off x="4682838" y="3020295"/>
            <a:ext cx="6107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Data-Driven Decision Making for Auction Strategy for RCB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7811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CBD8A9-ECAA-1857-202F-3A6C8620FFCF}"/>
              </a:ext>
            </a:extLst>
          </p:cNvPr>
          <p:cNvSpPr txBox="1"/>
          <p:nvPr/>
        </p:nvSpPr>
        <p:spPr>
          <a:xfrm>
            <a:off x="2628899" y="561749"/>
            <a:ext cx="8576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Home-Ground Advantage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36713-36DB-8BF7-7A27-A5B4540F2A32}"/>
              </a:ext>
            </a:extLst>
          </p:cNvPr>
          <p:cNvSpPr txBox="1"/>
          <p:nvPr/>
        </p:nvSpPr>
        <p:spPr>
          <a:xfrm>
            <a:off x="591456" y="1892938"/>
            <a:ext cx="11266056" cy="391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IN" sz="1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Batting First Improvement:</a:t>
            </a:r>
            <a:br>
              <a:rPr lang="en-IN" sz="1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IN" sz="15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Powerplay (1-6 overs):</a:t>
            </a:r>
            <a:r>
              <a:rPr lang="en-IN" sz="1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Aim for a quick 75+ runs in the powerplay while ensuring crucial wickets are not lost.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IN" sz="15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Middle Overs (7-14 overs</a:t>
            </a:r>
            <a:r>
              <a:rPr lang="en-IN" sz="1500" u="sng" dirty="0">
                <a:latin typeface="Arial" panose="020B0604020202020204" pitchFamily="34" charset="0"/>
                <a:ea typeface="Times New Roman" panose="02020603050405020304" pitchFamily="18" charset="0"/>
              </a:rPr>
              <a:t>):</a:t>
            </a:r>
            <a:r>
              <a:rPr lang="en-IN" sz="1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Target a steady 60+ runs during the middle overs to build momentum for the final attack.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IN" sz="15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Death Overs (16-20 overs):</a:t>
            </a:r>
            <a:r>
              <a:rPr lang="en-IN" sz="1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Focus on power hitting to accelerate and reach a total of around 200 runs, setting a competitive target.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IN" sz="1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IN" sz="1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Toss Decisions:</a:t>
            </a:r>
            <a:br>
              <a:rPr lang="en-IN" sz="1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IN" sz="1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favourable conditions (such as dry pitches or when there is dew), prioritize fielding first to gain an early advantage and put pressure on the opposing team to set a target. When batting first, ensure the conditions are optimal for a high-scoring total.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IN" sz="1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IN" sz="1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Improving Fielding First Win Percentage: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opponent weaknesses in defending targets, focusing on bowling strategies to exploit top-order and chasing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 death-over fielding and key boundary positions for high-pressure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Restrict big partnerships by rotating bowlers and applying constant fielding pressure. </a:t>
            </a:r>
          </a:p>
          <a:p>
            <a:pPr fontAlgn="base">
              <a:lnSpc>
                <a:spcPct val="115000"/>
              </a:lnSpc>
            </a:pP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7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370069B-57AE-220A-DA70-68A2B7F8CD9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75657" y="1858370"/>
            <a:ext cx="4537034" cy="327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Struggles in 2008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Improvement in 2009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Steady Performance (2010-2013)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Decline in 2014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Recovery (2015-2016)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49188F-D90C-54B4-D1D7-C665D04C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42123"/>
            <a:ext cx="5144218" cy="30960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A045AF-0336-EF60-BD48-77D790BD0A4A}"/>
              </a:ext>
            </a:extLst>
          </p:cNvPr>
          <p:cNvSpPr txBox="1"/>
          <p:nvPr/>
        </p:nvSpPr>
        <p:spPr>
          <a:xfrm>
            <a:off x="3747655" y="534135"/>
            <a:ext cx="46966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Team Performance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34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CBD8A9-ECAA-1857-202F-3A6C8620FFCF}"/>
              </a:ext>
            </a:extLst>
          </p:cNvPr>
          <p:cNvSpPr txBox="1"/>
          <p:nvPr/>
        </p:nvSpPr>
        <p:spPr>
          <a:xfrm>
            <a:off x="3088635" y="582821"/>
            <a:ext cx="60147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Season-wise Runs Scored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76AF1-8143-C44C-F9C3-277CFEDA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1" y="2135384"/>
            <a:ext cx="5144218" cy="311511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4AAA026-CE88-3397-F115-1F8926F3F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759" y="1957861"/>
            <a:ext cx="4151086" cy="329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Steady Growth (2008-2013)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Drop in 2014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Recovery (2015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Record High (2016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Consistency (2011-2013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701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CBD8A9-ECAA-1857-202F-3A6C8620FFCF}"/>
              </a:ext>
            </a:extLst>
          </p:cNvPr>
          <p:cNvSpPr txBox="1"/>
          <p:nvPr/>
        </p:nvSpPr>
        <p:spPr>
          <a:xfrm>
            <a:off x="2881280" y="630517"/>
            <a:ext cx="67342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Season-wise Wickets Taken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BB0CC-347B-D81F-194B-C90CC6E4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0474"/>
            <a:ext cx="5275668" cy="316736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D0A153E-790E-9977-4E54-89DA5A05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812" y="1801919"/>
            <a:ext cx="4557486" cy="325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Initial Improvement (2008-2010)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Consistency (2010-2012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Peak (2013)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Dip in 2014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Recovery and Stability (2015-2016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043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CBD8A9-ECAA-1857-202F-3A6C8620FFCF}"/>
              </a:ext>
            </a:extLst>
          </p:cNvPr>
          <p:cNvSpPr txBox="1"/>
          <p:nvPr/>
        </p:nvSpPr>
        <p:spPr>
          <a:xfrm>
            <a:off x="4014106" y="523649"/>
            <a:ext cx="41637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Boundary Counts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E8930-4A2D-2953-C1CD-B3652758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24" y="2014880"/>
            <a:ext cx="5221175" cy="331821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33CF9D9-5BE6-41F0-D089-D843E7CED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07" y="1816738"/>
            <a:ext cx="4163787" cy="327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Improvement (2008-2011)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Power-Hitting Focus (2012)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Peak Performance (2016)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Dip in 2014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Strong Finish (2015-2016)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0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CBD8A9-ECAA-1857-202F-3A6C8620FFCF}"/>
              </a:ext>
            </a:extLst>
          </p:cNvPr>
          <p:cNvSpPr txBox="1"/>
          <p:nvPr/>
        </p:nvSpPr>
        <p:spPr>
          <a:xfrm>
            <a:off x="3427144" y="505273"/>
            <a:ext cx="5337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Strategies for Auction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C5BF4-5DDC-B3B6-2F21-98DAED557933}"/>
              </a:ext>
            </a:extLst>
          </p:cNvPr>
          <p:cNvSpPr txBox="1"/>
          <p:nvPr/>
        </p:nvSpPr>
        <p:spPr>
          <a:xfrm>
            <a:off x="334240" y="1779986"/>
            <a:ext cx="11234305" cy="5081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Retain Proven Match-Winners: 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players who have consistently delivered impactful performances, especially in critical moments. Prioritize individuals who can win games single-handedly with bat or ball.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Squad Flexibility: 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versatile players who can adapt to different roles, such as all-rounders who can contribute in both batting and bowling departments.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Bowling Weaknesses: 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Strengthen the bowling attack, particularly with reliable death bowlers. </a:t>
            </a:r>
            <a:r>
              <a:rPr lang="en-IN" sz="15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 data to identify bowlers who excel under pressure and in high-scoring conditions.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 the Middle Order: 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middle-order batsmen who can anchor the innings, stabilize after early setbacks, and accelerate during the final overs. Focus on experienced finishers.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Emerging Talent: 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young, promising players from domestic circuits or T20 leagues who can bring fresh energy to the squad. Look for potential future stars to groom.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 Experience and Youth: 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a healthy mix of seasoned players and dynamic youngsters. Experienced </a:t>
            </a: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players provide leadership, while younger players bring agility and long-term potential.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6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CBD8A9-ECAA-1857-202F-3A6C8620FFCF}"/>
              </a:ext>
            </a:extLst>
          </p:cNvPr>
          <p:cNvSpPr txBox="1"/>
          <p:nvPr/>
        </p:nvSpPr>
        <p:spPr>
          <a:xfrm>
            <a:off x="3420216" y="505273"/>
            <a:ext cx="53515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Conclusion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F30AD0-F37B-5295-361F-4E7C6746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82208"/>
              </p:ext>
            </p:extLst>
          </p:nvPr>
        </p:nvGraphicFramePr>
        <p:xfrm>
          <a:off x="1136071" y="1460918"/>
          <a:ext cx="6622476" cy="431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619">
                  <a:extLst>
                    <a:ext uri="{9D8B030D-6E8A-4147-A177-3AD203B41FA5}">
                      <a16:colId xmlns:a16="http://schemas.microsoft.com/office/drawing/2014/main" val="494269771"/>
                    </a:ext>
                  </a:extLst>
                </a:gridCol>
                <a:gridCol w="1655619">
                  <a:extLst>
                    <a:ext uri="{9D8B030D-6E8A-4147-A177-3AD203B41FA5}">
                      <a16:colId xmlns:a16="http://schemas.microsoft.com/office/drawing/2014/main" val="1750425114"/>
                    </a:ext>
                  </a:extLst>
                </a:gridCol>
                <a:gridCol w="1655619">
                  <a:extLst>
                    <a:ext uri="{9D8B030D-6E8A-4147-A177-3AD203B41FA5}">
                      <a16:colId xmlns:a16="http://schemas.microsoft.com/office/drawing/2014/main" val="3904716633"/>
                    </a:ext>
                  </a:extLst>
                </a:gridCol>
                <a:gridCol w="1655619">
                  <a:extLst>
                    <a:ext uri="{9D8B030D-6E8A-4147-A177-3AD203B41FA5}">
                      <a16:colId xmlns:a16="http://schemas.microsoft.com/office/drawing/2014/main" val="991992400"/>
                    </a:ext>
                  </a:extLst>
                </a:gridCol>
              </a:tblGrid>
              <a:tr h="688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Exceptionally Consistent Batsmen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1" i="0" u="none" strike="noStrike" kern="0" cap="none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Arial"/>
                        </a:rPr>
                        <a:t>Exceptionally Consistent Bowlers</a:t>
                      </a:r>
                      <a:endParaRPr lang="en-IN" sz="1600" b="1" i="0" u="none" strike="noStrike" kern="0" cap="none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1" i="0" u="none" strike="noStrike" kern="0" cap="none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Arial"/>
                        </a:rPr>
                        <a:t>Highly effective All-Rounders</a:t>
                      </a:r>
                      <a:endParaRPr lang="en-IN" sz="1600" b="1" i="0" u="none" strike="noStrike" kern="0" cap="none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1" i="0" u="none" strike="noStrike" kern="0" cap="none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Arial"/>
                        </a:rPr>
                        <a:t>Young Talents</a:t>
                      </a:r>
                      <a:endParaRPr lang="en-IN" sz="1600" b="1" i="0" u="none" strike="noStrike" kern="0" cap="none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380070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 Kohli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SL Malinga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 Russell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SV Samson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46439048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MEK Hussey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SP Narine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DJ Bravo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 Patel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4114805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 Dhoni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Sandeep Sharma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DR Smith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VH Zol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436188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 Marsh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DJ Bravo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 Morkel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SS Iyer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319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AB de Villiers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Aravind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 Pollard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DJ Hooda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058273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JP Duminy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Arial"/>
                        </a:rPr>
                        <a:t>YS Chahal</a:t>
                      </a:r>
                      <a:endParaRPr lang="en-IN" sz="1600" b="0" i="0" u="none" strike="noStrike" kern="0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 Henriques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 </a:t>
                      </a:r>
                      <a:r>
                        <a:rPr lang="en-IN" sz="1600" kern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Suchith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5086121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KP Pietersen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 Jadeja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SN Khan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8534912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 Gayle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SR Watson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Ishan Kishan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1240882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Arial"/>
                        </a:rPr>
                        <a:t>DA Miller</a:t>
                      </a:r>
                      <a:endParaRPr lang="en-IN" sz="1600" b="0" i="0" u="none" strike="noStrike" kern="0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Yuvraj Singh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NS Naik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6618366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RR Pant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5539238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KC Cariappa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47932853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Kaushik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8243099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Kuldeep Yadav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930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5038B3-6E5F-84F5-3576-C0734CDA3899}"/>
              </a:ext>
            </a:extLst>
          </p:cNvPr>
          <p:cNvSpPr txBox="1"/>
          <p:nvPr/>
        </p:nvSpPr>
        <p:spPr>
          <a:xfrm>
            <a:off x="8163791" y="2408503"/>
            <a:ext cx="36541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600" dirty="0"/>
              <a:t>Based on the analysis above, </a:t>
            </a:r>
          </a:p>
          <a:p>
            <a:pPr fontAlgn="base"/>
            <a:r>
              <a:rPr lang="en-US" sz="1600" dirty="0"/>
              <a:t>RCB can target </a:t>
            </a:r>
          </a:p>
          <a:p>
            <a:pPr fontAlgn="base"/>
            <a:r>
              <a:rPr lang="en-US" sz="1600" dirty="0"/>
              <a:t>2-3 consistent batsmen, </a:t>
            </a:r>
          </a:p>
          <a:p>
            <a:pPr fontAlgn="base"/>
            <a:r>
              <a:rPr lang="en-US" sz="1600" dirty="0"/>
              <a:t>2-3 bowlers, and </a:t>
            </a:r>
          </a:p>
          <a:p>
            <a:pPr fontAlgn="base"/>
            <a:r>
              <a:rPr lang="en-US" sz="1600" dirty="0"/>
              <a:t>3-4 all-rounders for the Mega Auction.</a:t>
            </a:r>
          </a:p>
          <a:p>
            <a:pPr fontAlgn="base"/>
            <a:r>
              <a:rPr lang="en-US" sz="1600" dirty="0"/>
              <a:t> </a:t>
            </a:r>
          </a:p>
          <a:p>
            <a:pPr fontAlgn="base"/>
            <a:r>
              <a:rPr lang="en-US" sz="1600" b="1" dirty="0"/>
              <a:t>Additionally</a:t>
            </a:r>
            <a:r>
              <a:rPr lang="en-US" sz="1600" dirty="0"/>
              <a:t>, investing in 1-2 Indian youngsters will strengthen the squad for long-term success while aligning with the team’s competitive goals.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3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CBD8A9-ECAA-1857-202F-3A6C8620FFCF}"/>
              </a:ext>
            </a:extLst>
          </p:cNvPr>
          <p:cNvSpPr txBox="1"/>
          <p:nvPr/>
        </p:nvSpPr>
        <p:spPr>
          <a:xfrm>
            <a:off x="3420216" y="505273"/>
            <a:ext cx="53515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Strategies for Auction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C5BF4-5DDC-B3B6-2F21-98DAED557933}"/>
              </a:ext>
            </a:extLst>
          </p:cNvPr>
          <p:cNvSpPr txBox="1"/>
          <p:nvPr/>
        </p:nvSpPr>
        <p:spPr>
          <a:xfrm>
            <a:off x="334240" y="1779986"/>
            <a:ext cx="11400560" cy="453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Home-Ground Advantage: 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players who thrive in high-scoring venues like M. </a:t>
            </a:r>
            <a:r>
              <a:rPr lang="en-IN" sz="15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Chinnaswamy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Stadium. For example, power-hitters and bowlers with excellent control in challenging conditions.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Stability: 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core team that can perform together over multiple seasons, ensuring continuity and better team dynamics.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Net Run Rate(NRR): </a:t>
            </a:r>
            <a:r>
              <a:rPr lang="en-IN" sz="15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Aggressive Batting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Set ambitious targets in each phase to increase total scores and positively impact NRR.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Scoring Rate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Avoid periods of low scoring; encourage calculated risks to keep the scoreboard moving.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Fielding Efficiency - Minimize runs conceded through strong fielding, leading to dot balls and wickets that lower the opposition's scoring rate.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Chasing Targets</a:t>
            </a:r>
            <a:r>
              <a:rPr lang="en-IN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Develop clear plans based on required run rates, adapting approaches as needed to chase efficiently without losing too many wickets.</a:t>
            </a:r>
          </a:p>
          <a:p>
            <a:pPr>
              <a:lnSpc>
                <a:spcPct val="107000"/>
              </a:lnSpc>
              <a:spcAft>
                <a:spcPts val="150"/>
              </a:spcAft>
            </a:pPr>
            <a:endParaRPr lang="en-IN" sz="1500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b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Big-Game Performers: </a:t>
            </a:r>
            <a:r>
              <a:rPr lang="en-IN" sz="15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for players with a strong track record in playoffs and high-pressure matches to enhance </a:t>
            </a:r>
          </a:p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en-IN" sz="15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squad’s ability to perform when it matters most.</a:t>
            </a:r>
          </a:p>
          <a:p>
            <a:pPr>
              <a:lnSpc>
                <a:spcPct val="107000"/>
              </a:lnSpc>
              <a:spcAft>
                <a:spcPts val="150"/>
              </a:spcAft>
            </a:pP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3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69CE73-A7AB-8893-7F81-B10FF17D0AB3}"/>
              </a:ext>
            </a:extLst>
          </p:cNvPr>
          <p:cNvSpPr txBox="1"/>
          <p:nvPr/>
        </p:nvSpPr>
        <p:spPr>
          <a:xfrm>
            <a:off x="5105401" y="2253496"/>
            <a:ext cx="59851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/>
              <a:t>Problem Statement -&gt;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RCB needs to identify th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top-performing, reliable, and cost-effective players for the 2017 mega auction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 Provide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strategies to optimize player selection and investments.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800" b="1" dirty="0"/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dirty="0"/>
              <a:t>Objective -&gt; </a:t>
            </a:r>
            <a:r>
              <a:rPr lang="en-US" sz="1800" dirty="0"/>
              <a:t>Analyze player performance data to identify key contributors who can strengthen RCB's squad. This includes evaluating consistency, match-winning impact and reliability across batting, bowling, and all-rounder roles.</a:t>
            </a:r>
            <a:endParaRPr lang="en-IN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86131-C72B-EB1D-92D3-51387520A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02" y="2365828"/>
            <a:ext cx="4137432" cy="2844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28EB85-0EA8-4DA8-2D01-169E3D999695}"/>
              </a:ext>
            </a:extLst>
          </p:cNvPr>
          <p:cNvSpPr txBox="1"/>
          <p:nvPr/>
        </p:nvSpPr>
        <p:spPr>
          <a:xfrm>
            <a:off x="1261094" y="831548"/>
            <a:ext cx="9989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5200"/>
            </a:pPr>
            <a:r>
              <a:rPr lang="en-US" sz="4800" b="1" i="1" u="sng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Vidaloka"/>
              </a:rPr>
              <a:t>Winning with Data: RCB Auction Goals</a:t>
            </a:r>
            <a:endParaRPr lang="en-IN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2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3E52-A87B-0B58-6D4D-26EC7CBF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22065"/>
            <a:ext cx="10398328" cy="928853"/>
          </a:xfrm>
        </p:spPr>
        <p:txBody>
          <a:bodyPr/>
          <a:lstStyle/>
          <a:p>
            <a:r>
              <a:rPr lang="en-US" sz="44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– Identifying Players and Strategies</a:t>
            </a:r>
            <a:endParaRPr lang="en-IN" sz="4400" b="1" i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8D710-3359-34C2-7F4D-1CF67BE6813C}"/>
              </a:ext>
            </a:extLst>
          </p:cNvPr>
          <p:cNvSpPr txBox="1"/>
          <p:nvPr/>
        </p:nvSpPr>
        <p:spPr>
          <a:xfrm>
            <a:off x="762001" y="2150918"/>
            <a:ext cx="5106812" cy="383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413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</a:pPr>
            <a:endParaRPr lang="en-US"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413" lvl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Performance Indicators (KPIs)</a:t>
            </a:r>
          </a:p>
          <a:p>
            <a:pPr marL="457200" lvl="0" indent="-33178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Noto Sans Symbols"/>
              <a:buChar char="●"/>
            </a:pPr>
            <a:r>
              <a:rPr lang="en-US" sz="2000" b="1" dirty="0"/>
              <a:t>Batting and Bowling Averages</a:t>
            </a:r>
          </a:p>
          <a:p>
            <a:pPr marL="457200" lvl="0" indent="-33178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Noto Sans Symbols"/>
              <a:buChar char="●"/>
            </a:pPr>
            <a:r>
              <a:rPr lang="en-US" sz="2000" b="1" dirty="0">
                <a:sym typeface="Calibri"/>
              </a:rPr>
              <a:t>Strike Rates and Economy Rates</a:t>
            </a:r>
          </a:p>
          <a:p>
            <a:pPr marL="457200" lvl="0" indent="-33178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Noto Sans Symbols"/>
              <a:buChar char="●"/>
            </a:pPr>
            <a:r>
              <a:rPr lang="en-US" sz="2000" b="1" dirty="0">
                <a:sym typeface="Calibri"/>
              </a:rPr>
              <a:t>Consistency in Batting and Bowling</a:t>
            </a:r>
          </a:p>
          <a:p>
            <a:pPr marL="457200" indent="-331787">
              <a:lnSpc>
                <a:spcPct val="70000"/>
              </a:lnSpc>
              <a:spcBef>
                <a:spcPts val="1000"/>
              </a:spcBef>
              <a:buSzPts val="1625"/>
              <a:buFont typeface="Noto Sans Symbols"/>
              <a:buChar char="●"/>
            </a:pPr>
            <a:r>
              <a:rPr lang="en-US" sz="2000" b="1" dirty="0"/>
              <a:t>Boundaries Scored</a:t>
            </a:r>
          </a:p>
          <a:p>
            <a:pPr marL="457200" indent="-331787">
              <a:lnSpc>
                <a:spcPct val="70000"/>
              </a:lnSpc>
              <a:spcBef>
                <a:spcPts val="1000"/>
              </a:spcBef>
              <a:buSzPts val="1625"/>
              <a:buFont typeface="Noto Sans Symbols"/>
              <a:buChar char="●"/>
            </a:pPr>
            <a:r>
              <a:rPr lang="en-US" sz="2000" b="1" dirty="0"/>
              <a:t>Versatility in Batting and Bowling</a:t>
            </a:r>
            <a:endParaRPr lang="en-US" sz="2000" b="1" dirty="0">
              <a:sym typeface="Calibri"/>
            </a:endParaRPr>
          </a:p>
          <a:p>
            <a:pPr marL="457200" indent="-331787">
              <a:lnSpc>
                <a:spcPct val="70000"/>
              </a:lnSpc>
              <a:spcBef>
                <a:spcPts val="1000"/>
              </a:spcBef>
              <a:buSzPts val="1625"/>
              <a:buFont typeface="Noto Sans Symbols"/>
              <a:buChar char="●"/>
            </a:pPr>
            <a:r>
              <a:rPr lang="en-US" sz="2000" b="1" dirty="0">
                <a:sym typeface="Calibri"/>
              </a:rPr>
              <a:t>Home-Ground Advantage</a:t>
            </a:r>
          </a:p>
          <a:p>
            <a:pPr marL="457200" indent="-331787">
              <a:lnSpc>
                <a:spcPct val="70000"/>
              </a:lnSpc>
              <a:spcBef>
                <a:spcPts val="1000"/>
              </a:spcBef>
              <a:buSzPts val="1625"/>
              <a:buFont typeface="Noto Sans Symbols"/>
              <a:buChar char="●"/>
            </a:pPr>
            <a:r>
              <a:rPr lang="en-US" sz="2000" b="1" dirty="0"/>
              <a:t>Team Performance</a:t>
            </a:r>
            <a:endParaRPr lang="en-US" sz="2000" b="1" dirty="0">
              <a:sym typeface="Calibri"/>
            </a:endParaRPr>
          </a:p>
          <a:p>
            <a:pPr marL="457200" indent="-331787">
              <a:lnSpc>
                <a:spcPct val="70000"/>
              </a:lnSpc>
              <a:spcBef>
                <a:spcPts val="1000"/>
              </a:spcBef>
              <a:buSzPts val="1625"/>
              <a:buFont typeface="Noto Sans Symbols"/>
              <a:buChar char="●"/>
            </a:pPr>
            <a:r>
              <a:rPr lang="en-US" sz="2000" b="1" dirty="0"/>
              <a:t>Season-wise Runs and Wickets.</a:t>
            </a:r>
          </a:p>
          <a:p>
            <a:pPr marL="457200" indent="-331787">
              <a:lnSpc>
                <a:spcPct val="70000"/>
              </a:lnSpc>
              <a:spcBef>
                <a:spcPts val="1000"/>
              </a:spcBef>
              <a:buSzPts val="1625"/>
              <a:buFont typeface="Noto Sans Symbols"/>
              <a:buChar char="●"/>
            </a:pPr>
            <a:r>
              <a:rPr lang="en-US" sz="2000" b="1" dirty="0"/>
              <a:t>Age Factor</a:t>
            </a:r>
          </a:p>
        </p:txBody>
      </p:sp>
      <p:pic>
        <p:nvPicPr>
          <p:cNvPr id="2050" name="Picture 2" descr="&lt;div class=&quot;paragraphs&quot;&gt;&lt;p&gt;With most teams planning to restructure their squads, the demand for several marquee players in the auction pool is set to rise.&lt;br&gt;&lt;br&gt;Source: NDTV Profit&lt;/p&gt;&lt;/div&gt;">
            <a:extLst>
              <a:ext uri="{FF2B5EF4-FFF2-40B4-BE49-F238E27FC236}">
                <a16:creationId xmlns:a16="http://schemas.microsoft.com/office/drawing/2014/main" id="{545FBC1D-77CB-F6D0-46C9-BA001FB55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88" y="2593153"/>
            <a:ext cx="4765067" cy="26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5E56B9-FAC4-2BF0-2E5A-C249017D24D9}"/>
              </a:ext>
            </a:extLst>
          </p:cNvPr>
          <p:cNvSpPr txBox="1"/>
          <p:nvPr/>
        </p:nvSpPr>
        <p:spPr>
          <a:xfrm>
            <a:off x="1801091" y="667541"/>
            <a:ext cx="85898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5200"/>
            </a:pPr>
            <a:r>
              <a:rPr lang="en-US" sz="4400" b="1" i="1" u="sng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Vidaloka"/>
              </a:rPr>
              <a:t>Data Overview</a:t>
            </a:r>
            <a:endParaRPr lang="en-IN" sz="4400" b="1" i="1" u="sng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Vidalok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F031-2EB3-0DF7-09BE-A2E51D46DE72}"/>
              </a:ext>
            </a:extLst>
          </p:cNvPr>
          <p:cNvSpPr txBox="1"/>
          <p:nvPr/>
        </p:nvSpPr>
        <p:spPr>
          <a:xfrm>
            <a:off x="445734" y="1857015"/>
            <a:ext cx="5593773" cy="371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Ball by Ball</a:t>
            </a:r>
            <a:endParaRPr lang="en-US" b="0" dirty="0">
              <a:effectLst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Match_id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 cricket match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an over in a cricket match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Ball_id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 ball in an over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Innings_No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innings number in a cricket match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Team_Batting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team batting in a particular innings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Team_Bowling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team bowling in a particular innings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Striker_Batting_Position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batting position of the striker batsman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Striker: The batsman currently on strike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Non_Striker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batsman currently at the non-striker's end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Bowler: The bowler bowling the current delivery</a:t>
            </a:r>
          </a:p>
          <a:p>
            <a:br>
              <a:rPr lang="en-US" b="0" dirty="0">
                <a:effectLst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46EA9-D83B-5BF3-28BC-889681E109A5}"/>
              </a:ext>
            </a:extLst>
          </p:cNvPr>
          <p:cNvSpPr txBox="1"/>
          <p:nvPr/>
        </p:nvSpPr>
        <p:spPr>
          <a:xfrm>
            <a:off x="6286497" y="1857015"/>
            <a:ext cx="5459769" cy="356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Batting style</a:t>
            </a:r>
            <a:endParaRPr lang="en-US" b="0" dirty="0">
              <a:effectLst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Batting_id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 batsman's batting record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Batting_hand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batting hand (right or left) of a batsman</a:t>
            </a:r>
          </a:p>
          <a:p>
            <a:pPr marL="45720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Bowling style</a:t>
            </a:r>
            <a:endParaRPr lang="en-US" b="0" dirty="0">
              <a:effectLst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Bowling_id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 bowler's bowling record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Bowling_skill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bowling skill (e.g., right-arm fast, left-arm spin) of a bowler</a:t>
            </a:r>
          </a:p>
          <a:p>
            <a:pPr marL="45720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City</a:t>
            </a:r>
            <a:endParaRPr lang="en-US" b="0" dirty="0">
              <a:effectLst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City_id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 city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City_Name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name of a city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Country_id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 country</a:t>
            </a:r>
          </a:p>
        </p:txBody>
      </p:sp>
    </p:spTree>
    <p:extLst>
      <p:ext uri="{BB962C8B-B14F-4D97-AF65-F5344CB8AC3E}">
        <p14:creationId xmlns:p14="http://schemas.microsoft.com/office/powerpoint/2010/main" val="51770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5E56B9-FAC4-2BF0-2E5A-C249017D24D9}"/>
              </a:ext>
            </a:extLst>
          </p:cNvPr>
          <p:cNvSpPr txBox="1"/>
          <p:nvPr/>
        </p:nvSpPr>
        <p:spPr>
          <a:xfrm>
            <a:off x="1786157" y="592350"/>
            <a:ext cx="85898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5200"/>
            </a:pPr>
            <a:r>
              <a:rPr lang="en-US" sz="4400" b="1" i="1" u="sng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Vidaloka"/>
              </a:rPr>
              <a:t>Data Overview</a:t>
            </a:r>
            <a:endParaRPr lang="en-IN" sz="4400" b="1" i="1" u="sng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Vidalok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43729-AB7C-F279-0FA5-723E5044DADE}"/>
              </a:ext>
            </a:extLst>
          </p:cNvPr>
          <p:cNvSpPr txBox="1"/>
          <p:nvPr/>
        </p:nvSpPr>
        <p:spPr>
          <a:xfrm>
            <a:off x="363682" y="1651517"/>
            <a:ext cx="5219700" cy="4143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 Type</a:t>
            </a:r>
            <a:endParaRPr lang="en-US" b="0" dirty="0">
              <a:effectLst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Extra_Type_Id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the type of extra runs scored in a cricket match.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Extra_Runs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number of extra runs scored in a particular delivery.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Innings_No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innings number in a cricket match.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an instance of extra runs scored.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Extra_Name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name or description of the type of extra runs scored (e.g., byes, leg byes,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wides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no-balls).</a:t>
            </a:r>
          </a:p>
          <a:p>
            <a:pPr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Season</a:t>
            </a:r>
            <a:endParaRPr lang="en-US" b="0" dirty="0">
              <a:effectLst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Season_Id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 particular season or tournament.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Venue_Id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the venue or stadium where the match is played..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66C56-BF8F-FA4C-A400-8423A71DDAE5}"/>
              </a:ext>
            </a:extLst>
          </p:cNvPr>
          <p:cNvSpPr txBox="1"/>
          <p:nvPr/>
        </p:nvSpPr>
        <p:spPr>
          <a:xfrm>
            <a:off x="6081066" y="1651517"/>
            <a:ext cx="5459769" cy="4686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Win_By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Win_Type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type of win (e.g., runs, wickets) achieved by the winning team.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Win_Margin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margin of victory (e.g., runs or wickets) for the winning team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Outcome</a:t>
            </a:r>
            <a:endParaRPr lang="en-US" sz="1200" b="0" dirty="0">
              <a:effectLst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Outcome_type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type of outcome or result of the match (e.g., win, loss, tie, no result).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Match_Winner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team that won the match.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Man_of_the_Match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player awarded the Man of the Match award.</a:t>
            </a:r>
          </a:p>
          <a:p>
            <a:pPr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Out_Type</a:t>
            </a:r>
            <a:endParaRPr lang="en-US" sz="1200" b="0" dirty="0">
              <a:effectLst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Out_Id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the type of dismissal or way a batsman got out.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Out_Name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name or description of the type of dismissal (e.g., caught, bowled,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lbw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run out).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Outcome_Id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the outcome or result of a match.</a:t>
            </a:r>
          </a:p>
          <a:p>
            <a:pPr>
              <a:lnSpc>
                <a:spcPct val="125000"/>
              </a:lnSpc>
            </a:pPr>
            <a:br>
              <a:rPr lang="en-US" sz="1200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3257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5E56B9-FAC4-2BF0-2E5A-C249017D24D9}"/>
              </a:ext>
            </a:extLst>
          </p:cNvPr>
          <p:cNvSpPr txBox="1"/>
          <p:nvPr/>
        </p:nvSpPr>
        <p:spPr>
          <a:xfrm>
            <a:off x="1801091" y="591969"/>
            <a:ext cx="85898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5200"/>
            </a:pPr>
            <a:r>
              <a:rPr lang="en-US" sz="4400" b="1" i="1" u="sng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Vidaloka"/>
              </a:rPr>
              <a:t>Data Overview</a:t>
            </a:r>
            <a:endParaRPr lang="en-IN" sz="4400" b="1" i="1" u="sng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Vidalok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0BE61-ADF6-3F52-8264-126730937D63}"/>
              </a:ext>
            </a:extLst>
          </p:cNvPr>
          <p:cNvSpPr txBox="1"/>
          <p:nvPr/>
        </p:nvSpPr>
        <p:spPr>
          <a:xfrm>
            <a:off x="377536" y="1757104"/>
            <a:ext cx="5621482" cy="4378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rtl="0">
              <a:spcBef>
                <a:spcPts val="0"/>
              </a:spcBef>
              <a:spcAft>
                <a:spcPts val="60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Rolee</a:t>
            </a:r>
            <a:endParaRPr lang="en-US" b="0" dirty="0">
              <a:effectLst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 player's role or skills (e.g., batsman, bowler, all-rounder).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Role_Desc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Description of a player's role or skills.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Man_of_the_Series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player awarded the Man of the Series award for a particular tournament.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Orange_cap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player awarded the Orange Cap (for most runs scored) in a particular tournament.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Purple_cap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player awarded the Purple Cap (for most wickets taken) in a particular tournament.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Team</a:t>
            </a:r>
            <a:endParaRPr lang="en-US" b="0" dirty="0">
              <a:effectLst/>
            </a:endParaRP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 team.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Team_Name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name of a team.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008D5-E716-03AF-3DF1-AC177F0F791F}"/>
              </a:ext>
            </a:extLst>
          </p:cNvPr>
          <p:cNvSpPr txBox="1"/>
          <p:nvPr/>
        </p:nvSpPr>
        <p:spPr>
          <a:xfrm>
            <a:off x="6192984" y="1757104"/>
            <a:ext cx="5763489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</a:rPr>
              <a:t>        Umpire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Umpire_id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an umpire officiating the match.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Umpire_name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name of an umpire.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Umpire_country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country or nationality of an umpire.</a:t>
            </a:r>
          </a:p>
          <a:p>
            <a:pPr indent="457200" rtl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</a:rPr>
              <a:t>Toss Decision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Toss_Name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name or description of the toss (e.g., heads or tails).</a:t>
            </a:r>
          </a:p>
          <a:p>
            <a:pPr indent="457200" rtl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</a:rPr>
              <a:t>Player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Player_Id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a player.</a:t>
            </a:r>
          </a:p>
          <a:p>
            <a:pPr rtl="0" fontAlgn="base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Player_Name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name of a player.</a:t>
            </a: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00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CBD8A9-ECAA-1857-202F-3A6C8620FFCF}"/>
              </a:ext>
            </a:extLst>
          </p:cNvPr>
          <p:cNvSpPr txBox="1"/>
          <p:nvPr/>
        </p:nvSpPr>
        <p:spPr>
          <a:xfrm>
            <a:off x="2628899" y="561749"/>
            <a:ext cx="75819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Consistent Players (Bat &amp; Bowl)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36713-36DB-8BF7-7A27-A5B4540F2A32}"/>
              </a:ext>
            </a:extLst>
          </p:cNvPr>
          <p:cNvSpPr txBox="1"/>
          <p:nvPr/>
        </p:nvSpPr>
        <p:spPr>
          <a:xfrm>
            <a:off x="2420589" y="1854166"/>
            <a:ext cx="7188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These lists highlight players who were exceptionally consistent through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</a:rPr>
              <a:t>out their previous seasons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Their consistency is measured by the below factors.</a:t>
            </a:r>
          </a:p>
          <a:p>
            <a:pPr fontAlgn="base"/>
            <a:endParaRPr lang="en-IN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fontAlgn="base"/>
            <a:endParaRPr lang="en-IN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Exceptionally Consistent Batsmen 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 of seasons played &gt; 3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 Runs scored &gt; 800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Batting Average &gt; 35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pPr algn="ctr" fontAlgn="base"/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Exceptionally Consistent Bowlers 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 of seasons played &gt; 3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 Wickets taken &gt; 35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Bowling Average &gt; 23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C9D5E9-3D77-BAE8-BCA7-8B60C98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73" y="1634348"/>
            <a:ext cx="1295581" cy="46869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EA10F1-B541-CD3D-130A-366C69E29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099" y="1634348"/>
            <a:ext cx="145752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CBD8A9-ECAA-1857-202F-3A6C8620FFCF}"/>
              </a:ext>
            </a:extLst>
          </p:cNvPr>
          <p:cNvSpPr txBox="1"/>
          <p:nvPr/>
        </p:nvSpPr>
        <p:spPr>
          <a:xfrm>
            <a:off x="2628899" y="561749"/>
            <a:ext cx="75819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Versatile Players (All-Rounders)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36713-36DB-8BF7-7A27-A5B4540F2A32}"/>
              </a:ext>
            </a:extLst>
          </p:cNvPr>
          <p:cNvSpPr txBox="1"/>
          <p:nvPr/>
        </p:nvSpPr>
        <p:spPr>
          <a:xfrm>
            <a:off x="3976255" y="1892938"/>
            <a:ext cx="7188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West Indies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lead in producing the highest number of all-rounders. Following closely are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Australia 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India.</a:t>
            </a:r>
            <a:endParaRPr lang="en-IN" sz="18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fontAlgn="base"/>
            <a:endParaRPr lang="en-IN" sz="18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fontAlgn="base"/>
            <a:endParaRPr lang="en-IN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Effectiveness in Batting is measured by: 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Number of seasons played &gt; 3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 runs scored &gt; 500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ctr" fontAlgn="base"/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Effectiveness in Bowling is measured by: 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Number of seasons played &gt; 3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 wickets taken &gt; 20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Bowling_average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&lt; 30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IN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87772B-94DD-DC5D-38E8-1D8B461A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70" y="1634348"/>
            <a:ext cx="2090403" cy="44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7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CBD8A9-ECAA-1857-202F-3A6C8620FFCF}"/>
              </a:ext>
            </a:extLst>
          </p:cNvPr>
          <p:cNvSpPr txBox="1"/>
          <p:nvPr/>
        </p:nvSpPr>
        <p:spPr>
          <a:xfrm>
            <a:off x="2628899" y="561749"/>
            <a:ext cx="8576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u="sng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Home-Ground Advantage</a:t>
            </a:r>
            <a:endParaRPr lang="en-IN" sz="4400" b="1" i="1" u="sng"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BA9E719-B6D5-CD13-4C3C-48F1096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total count of restaurants, filterable by country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216B0-8D07-F195-3BF6-8E970D9B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963" y="2274547"/>
            <a:ext cx="4629796" cy="2800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B36713-36DB-8BF7-7A27-A5B4540F2A32}"/>
              </a:ext>
            </a:extLst>
          </p:cNvPr>
          <p:cNvSpPr txBox="1"/>
          <p:nvPr/>
        </p:nvSpPr>
        <p:spPr>
          <a:xfrm>
            <a:off x="413327" y="2104345"/>
            <a:ext cx="6324600" cy="357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Strength in Chasing: 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RCB performs better when fielding first with a high winning average of 7 wickets.</a:t>
            </a:r>
          </a:p>
          <a:p>
            <a:pPr fontAlgn="base">
              <a:lnSpc>
                <a:spcPct val="115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Weaker Defending: 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win percentage while batting first is consistently lower with again high winning average of 57 runs.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Strategy Optimization: </a:t>
            </a: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Focus on fielding first to capitalize on RCB’s strength in defending targets..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0117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Business Slides XL by Slidesgo</Template>
  <TotalTime>9162</TotalTime>
  <Words>2002</Words>
  <Application>Microsoft Office PowerPoint</Application>
  <PresentationFormat>Widescreen</PresentationFormat>
  <Paragraphs>248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Arial</vt:lpstr>
      <vt:lpstr>Calibri</vt:lpstr>
      <vt:lpstr>Crimson Text</vt:lpstr>
      <vt:lpstr>Josefin Sans</vt:lpstr>
      <vt:lpstr>Lato</vt:lpstr>
      <vt:lpstr>Mako</vt:lpstr>
      <vt:lpstr>Merriweather Light</vt:lpstr>
      <vt:lpstr>Montserrat</vt:lpstr>
      <vt:lpstr>Noto Sans Symbols</vt:lpstr>
      <vt:lpstr>Open Sans</vt:lpstr>
      <vt:lpstr>Open Sans SemiBold</vt:lpstr>
      <vt:lpstr>Proxima Nova</vt:lpstr>
      <vt:lpstr>Proxima Nova Semibold</vt:lpstr>
      <vt:lpstr>Russo One</vt:lpstr>
      <vt:lpstr>Times New Roman</vt:lpstr>
      <vt:lpstr>Vidaloka</vt:lpstr>
      <vt:lpstr>Minimalist Business Slides XL by Slidesgo</vt:lpstr>
      <vt:lpstr>Slidesgo Final Pages</vt:lpstr>
      <vt:lpstr>1_Slidesgo Final Pages</vt:lpstr>
      <vt:lpstr>IPL Data Analysis</vt:lpstr>
      <vt:lpstr>PowerPoint Presentation</vt:lpstr>
      <vt:lpstr>Analysis – Identifying Players and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Data Analysis</dc:title>
  <dc:creator>Gaurav Agrawal</dc:creator>
  <cp:lastModifiedBy>Gaurav Agrawal</cp:lastModifiedBy>
  <cp:revision>55</cp:revision>
  <dcterms:created xsi:type="dcterms:W3CDTF">2024-08-13T12:15:53Z</dcterms:created>
  <dcterms:modified xsi:type="dcterms:W3CDTF">2025-01-02T07:38:54Z</dcterms:modified>
</cp:coreProperties>
</file>