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9"/>
  </p:notesMasterIdLst>
  <p:handoutMasterIdLst>
    <p:handoutMasterId r:id="rId10"/>
  </p:handoutMasterIdLst>
  <p:sldIdLst>
    <p:sldId id="369" r:id="rId2"/>
    <p:sldId id="363" r:id="rId3"/>
    <p:sldId id="364" r:id="rId4"/>
    <p:sldId id="365" r:id="rId5"/>
    <p:sldId id="366" r:id="rId6"/>
    <p:sldId id="368" r:id="rId7"/>
    <p:sldId id="367" r:id="rId8"/>
  </p:sldIdLst>
  <p:sldSz cx="12192000" cy="6858000"/>
  <p:notesSz cx="6950075" cy="9236075"/>
  <p:custShowLst>
    <p:custShow name="Format Guide Workshop" id="0">
      <p:sldLst/>
    </p:custShow>
  </p:custShowLst>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51" d="100"/>
          <a:sy n="51" d="100"/>
        </p:scale>
        <p:origin x="835" y="2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8/19/2023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8/19/2023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BD77-82DC-A162-3F23-F7DF4144E51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04385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75F3-289E-A817-73A9-F2B979FCF800}"/>
              </a:ext>
            </a:extLst>
          </p:cNvPr>
          <p:cNvSpPr>
            <a:spLocks noGrp="1"/>
          </p:cNvSpPr>
          <p:nvPr>
            <p:ph type="title"/>
          </p:nvPr>
        </p:nvSpPr>
        <p:spPr/>
        <p:txBody>
          <a:bodyPr/>
          <a:lstStyle/>
          <a:p>
            <a:r>
              <a:rPr lang="en-IN" b="1" i="0">
                <a:effectLst/>
                <a:latin typeface="Söhne"/>
              </a:rPr>
              <a:t>Model Performance</a:t>
            </a:r>
            <a:br>
              <a:rPr lang="en-IN" b="0" i="0">
                <a:effectLst/>
                <a:latin typeface="Söhne"/>
              </a:rPr>
            </a:br>
            <a:endParaRPr lang="en-IN" dirty="0"/>
          </a:p>
        </p:txBody>
      </p:sp>
      <p:sp>
        <p:nvSpPr>
          <p:cNvPr id="3" name="TextBox 2">
            <a:extLst>
              <a:ext uri="{FF2B5EF4-FFF2-40B4-BE49-F238E27FC236}">
                <a16:creationId xmlns:a16="http://schemas.microsoft.com/office/drawing/2014/main" id="{585F1ECE-66CB-95BE-3425-562BC7342745}"/>
              </a:ext>
            </a:extLst>
          </p:cNvPr>
          <p:cNvSpPr txBox="1"/>
          <p:nvPr/>
        </p:nvSpPr>
        <p:spPr>
          <a:xfrm>
            <a:off x="4661942" y="1251679"/>
            <a:ext cx="6026046" cy="41522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Random Forest outperformed Logistic Regression in terms of precision, recall, and overall accuracy.</a:t>
            </a:r>
          </a:p>
          <a:p>
            <a:pPr marL="285750" indent="-285750">
              <a:buFont typeface="Arial" panose="020B0604020202020204" pitchFamily="34" charset="0"/>
              <a:buChar char="•"/>
            </a:pPr>
            <a:r>
              <a:rPr lang="en-US" dirty="0">
                <a:solidFill>
                  <a:srgbClr val="575757"/>
                </a:solidFill>
              </a:rPr>
              <a:t>Achieved an accuracy of 91.7% with Random Forest.</a:t>
            </a:r>
          </a:p>
          <a:p>
            <a:pPr marL="285750" indent="-285750">
              <a:buFont typeface="Arial" panose="020B0604020202020204" pitchFamily="34" charset="0"/>
              <a:buChar char="•"/>
            </a:pPr>
            <a:r>
              <a:rPr lang="en-US" dirty="0">
                <a:solidFill>
                  <a:srgbClr val="575757"/>
                </a:solidFill>
              </a:rPr>
              <a:t>Area Under Curve (AUC) with Random Forest: 0.68.</a:t>
            </a:r>
            <a:endParaRPr lang="en-IN" dirty="0" err="1">
              <a:solidFill>
                <a:srgbClr val="575757"/>
              </a:solidFill>
            </a:endParaRPr>
          </a:p>
        </p:txBody>
      </p:sp>
    </p:spTree>
    <p:extLst>
      <p:ext uri="{BB962C8B-B14F-4D97-AF65-F5344CB8AC3E}">
        <p14:creationId xmlns:p14="http://schemas.microsoft.com/office/powerpoint/2010/main" val="1734762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E86F-A71D-2C91-30A5-97191A8EBF9D}"/>
              </a:ext>
            </a:extLst>
          </p:cNvPr>
          <p:cNvSpPr>
            <a:spLocks noGrp="1"/>
          </p:cNvSpPr>
          <p:nvPr>
            <p:ph type="title"/>
          </p:nvPr>
        </p:nvSpPr>
        <p:spPr>
          <a:xfrm>
            <a:off x="629999" y="2764203"/>
            <a:ext cx="2742787" cy="1687876"/>
          </a:xfrm>
        </p:spPr>
        <p:txBody>
          <a:bodyPr/>
          <a:lstStyle/>
          <a:p>
            <a:r>
              <a:rPr lang="en-IN" b="1" i="0">
                <a:effectLst/>
                <a:latin typeface="Söhne"/>
              </a:rPr>
              <a:t>Impact on Revenue &amp; Strategic Implementation</a:t>
            </a:r>
            <a:br>
              <a:rPr lang="en-IN" b="0" i="0">
                <a:effectLst/>
                <a:latin typeface="Söhne"/>
              </a:rPr>
            </a:br>
            <a:br>
              <a:rPr lang="en-IN" b="0" i="0">
                <a:effectLst/>
                <a:latin typeface="Söhne"/>
              </a:rPr>
            </a:br>
            <a:endParaRPr lang="en-IN" dirty="0"/>
          </a:p>
        </p:txBody>
      </p:sp>
      <p:sp>
        <p:nvSpPr>
          <p:cNvPr id="12" name="TextBox 11">
            <a:extLst>
              <a:ext uri="{FF2B5EF4-FFF2-40B4-BE49-F238E27FC236}">
                <a16:creationId xmlns:a16="http://schemas.microsoft.com/office/drawing/2014/main" id="{BE743983-2F42-6BB2-DA25-810B4436D638}"/>
              </a:ext>
            </a:extLst>
          </p:cNvPr>
          <p:cNvSpPr txBox="1"/>
          <p:nvPr/>
        </p:nvSpPr>
        <p:spPr>
          <a:xfrm>
            <a:off x="5246557" y="1319134"/>
            <a:ext cx="5321509" cy="38524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rgbClr val="575757"/>
              </a:solidFill>
            </a:endParaRPr>
          </a:p>
          <a:p>
            <a:pPr marL="285750" indent="-285750">
              <a:buFont typeface="Arial" panose="020B0604020202020204" pitchFamily="34" charset="0"/>
              <a:buChar char="•"/>
            </a:pPr>
            <a:r>
              <a:rPr lang="en-US" dirty="0">
                <a:solidFill>
                  <a:srgbClr val="575757"/>
                </a:solidFill>
              </a:rPr>
              <a:t>Revenue Retention: With the current strategy, we are offering discounts to a broad spectrum of potential churners. However, if we misidentify a loyal customer as a churner and offer a discount, we unnecessarily lose revenue.</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a:solidFill>
                  <a:srgbClr val="575757"/>
                </a:solidFill>
              </a:rPr>
              <a:t>Targeted Discounts: By prioritizing high-value customers identified by the model, </a:t>
            </a:r>
            <a:r>
              <a:rPr lang="en-US" dirty="0" err="1">
                <a:solidFill>
                  <a:srgbClr val="575757"/>
                </a:solidFill>
              </a:rPr>
              <a:t>PowerCo</a:t>
            </a:r>
            <a:r>
              <a:rPr lang="en-US" dirty="0">
                <a:solidFill>
                  <a:srgbClr val="575757"/>
                </a:solidFill>
              </a:rPr>
              <a:t> can optimize its revenue. Not every customer who is likely to churn needs to be retained. If retaining a customer is more costly than them churning (due to low profitability), it's a wise business decision to let them go.</a:t>
            </a:r>
            <a:endParaRPr lang="en-IN" dirty="0" err="1">
              <a:solidFill>
                <a:srgbClr val="575757"/>
              </a:solidFill>
            </a:endParaRPr>
          </a:p>
        </p:txBody>
      </p:sp>
    </p:spTree>
    <p:extLst>
      <p:ext uri="{BB962C8B-B14F-4D97-AF65-F5344CB8AC3E}">
        <p14:creationId xmlns:p14="http://schemas.microsoft.com/office/powerpoint/2010/main" val="3893183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1CF0-FCA7-21A9-5CF2-4EBC0E32458B}"/>
              </a:ext>
            </a:extLst>
          </p:cNvPr>
          <p:cNvSpPr>
            <a:spLocks noGrp="1"/>
          </p:cNvSpPr>
          <p:nvPr>
            <p:ph type="title"/>
          </p:nvPr>
        </p:nvSpPr>
        <p:spPr/>
        <p:txBody>
          <a:bodyPr/>
          <a:lstStyle/>
          <a:p>
            <a:r>
              <a:rPr lang="en-IN" b="1" i="0" dirty="0">
                <a:effectLst/>
                <a:latin typeface="Söhne"/>
              </a:rPr>
              <a:t>Feature Importance</a:t>
            </a:r>
            <a:br>
              <a:rPr lang="en-IN" b="0" i="0" dirty="0">
                <a:effectLst/>
                <a:latin typeface="Söhne"/>
              </a:rPr>
            </a:br>
            <a:endParaRPr lang="en-IN" dirty="0"/>
          </a:p>
        </p:txBody>
      </p:sp>
      <p:sp>
        <p:nvSpPr>
          <p:cNvPr id="3" name="TextBox 2">
            <a:extLst>
              <a:ext uri="{FF2B5EF4-FFF2-40B4-BE49-F238E27FC236}">
                <a16:creationId xmlns:a16="http://schemas.microsoft.com/office/drawing/2014/main" id="{C129E742-CBB1-295D-E39A-C49F39B4F9E2}"/>
              </a:ext>
            </a:extLst>
          </p:cNvPr>
          <p:cNvSpPr txBox="1"/>
          <p:nvPr/>
        </p:nvSpPr>
        <p:spPr>
          <a:xfrm>
            <a:off x="5261548" y="1847537"/>
            <a:ext cx="5141626" cy="31629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Consumption Over 12 Months: This indicates how active a customer is. If there's a drop, it can be an early sign of dissatisfaction or looking for alternatives.</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a:solidFill>
                  <a:srgbClr val="575757"/>
                </a:solidFill>
              </a:rPr>
              <a:t>Forecasted Meter Rent: A reflection of a customer's expected activity. If this is low, it might indicate a potential churn.</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a:solidFill>
                  <a:srgbClr val="575757"/>
                </a:solidFill>
              </a:rPr>
              <a:t>Net Margin: While it wasn't the top feature, a high net margin customer churning is a significant loss. This suggests that profitability should play a crucial role in retention strategies.</a:t>
            </a:r>
            <a:endParaRPr lang="en-IN" dirty="0" err="1">
              <a:solidFill>
                <a:srgbClr val="575757"/>
              </a:solidFill>
            </a:endParaRPr>
          </a:p>
        </p:txBody>
      </p:sp>
    </p:spTree>
    <p:extLst>
      <p:ext uri="{BB962C8B-B14F-4D97-AF65-F5344CB8AC3E}">
        <p14:creationId xmlns:p14="http://schemas.microsoft.com/office/powerpoint/2010/main" val="2616813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93ED-D8A9-CC0A-88F7-33D9CF7F88D6}"/>
              </a:ext>
            </a:extLst>
          </p:cNvPr>
          <p:cNvSpPr>
            <a:spLocks noGrp="1"/>
          </p:cNvSpPr>
          <p:nvPr>
            <p:ph type="title"/>
          </p:nvPr>
        </p:nvSpPr>
        <p:spPr>
          <a:xfrm>
            <a:off x="390158" y="2771844"/>
            <a:ext cx="3177502" cy="1314311"/>
          </a:xfrm>
        </p:spPr>
        <p:txBody>
          <a:bodyPr/>
          <a:lstStyle/>
          <a:p>
            <a:r>
              <a:rPr lang="en-IN" b="1" i="0" dirty="0">
                <a:effectLst/>
                <a:latin typeface="Söhne"/>
              </a:rPr>
              <a:t>Recommendations</a:t>
            </a:r>
            <a:br>
              <a:rPr lang="en-IN" b="0" i="0" dirty="0">
                <a:effectLst/>
                <a:latin typeface="Söhne"/>
              </a:rPr>
            </a:br>
            <a:endParaRPr lang="en-IN" dirty="0"/>
          </a:p>
        </p:txBody>
      </p:sp>
      <p:sp>
        <p:nvSpPr>
          <p:cNvPr id="5" name="TextBox 4">
            <a:extLst>
              <a:ext uri="{FF2B5EF4-FFF2-40B4-BE49-F238E27FC236}">
                <a16:creationId xmlns:a16="http://schemas.microsoft.com/office/drawing/2014/main" id="{C0C1BE0D-5BBB-E513-89DA-7BAB5CC467D3}"/>
              </a:ext>
            </a:extLst>
          </p:cNvPr>
          <p:cNvSpPr txBox="1"/>
          <p:nvPr/>
        </p:nvSpPr>
        <p:spPr>
          <a:xfrm>
            <a:off x="5006713" y="1628305"/>
            <a:ext cx="5486401" cy="360138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Implement the Random Forest model for predictive analytics.</a:t>
            </a:r>
          </a:p>
          <a:p>
            <a:pPr marL="285750" indent="-285750">
              <a:buFont typeface="Arial" panose="020B0604020202020204" pitchFamily="34" charset="0"/>
              <a:buChar char="•"/>
            </a:pPr>
            <a:r>
              <a:rPr lang="en-US" dirty="0">
                <a:solidFill>
                  <a:srgbClr val="575757"/>
                </a:solidFill>
              </a:rPr>
              <a:t>Design targeted customer retention strategies based on consumption patterns and net margins.</a:t>
            </a:r>
          </a:p>
          <a:p>
            <a:pPr marL="285750" indent="-285750">
              <a:buFont typeface="Arial" panose="020B0604020202020204" pitchFamily="34" charset="0"/>
              <a:buChar char="•"/>
            </a:pPr>
            <a:r>
              <a:rPr lang="en-US" dirty="0">
                <a:solidFill>
                  <a:srgbClr val="575757"/>
                </a:solidFill>
              </a:rPr>
              <a:t>Assess the effectiveness of offering discounts to high-risk churners, especially the high-value customers.</a:t>
            </a:r>
          </a:p>
          <a:p>
            <a:pPr marL="285750" indent="-285750">
              <a:buFont typeface="Arial" panose="020B0604020202020204" pitchFamily="34" charset="0"/>
              <a:buChar char="•"/>
            </a:pPr>
            <a:r>
              <a:rPr lang="en-US" dirty="0">
                <a:solidFill>
                  <a:srgbClr val="575757"/>
                </a:solidFill>
              </a:rPr>
              <a:t>Continue refining and training the model with more data for enhanced accuracy.</a:t>
            </a:r>
            <a:endParaRPr lang="en-IN" dirty="0" err="1">
              <a:solidFill>
                <a:srgbClr val="575757"/>
              </a:solidFill>
            </a:endParaRPr>
          </a:p>
        </p:txBody>
      </p:sp>
    </p:spTree>
    <p:extLst>
      <p:ext uri="{BB962C8B-B14F-4D97-AF65-F5344CB8AC3E}">
        <p14:creationId xmlns:p14="http://schemas.microsoft.com/office/powerpoint/2010/main" val="3645481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8487-2202-395F-9E2F-C94BF84F0124}"/>
              </a:ext>
            </a:extLst>
          </p:cNvPr>
          <p:cNvSpPr>
            <a:spLocks noGrp="1"/>
          </p:cNvSpPr>
          <p:nvPr>
            <p:ph type="title"/>
          </p:nvPr>
        </p:nvSpPr>
        <p:spPr/>
        <p:txBody>
          <a:bodyPr/>
          <a:lstStyle/>
          <a:p>
            <a:r>
              <a:rPr lang="en-IN" b="1" i="0" dirty="0">
                <a:effectLst/>
                <a:latin typeface="Söhne"/>
              </a:rPr>
              <a:t>Potential Areas of Improvement</a:t>
            </a:r>
            <a:br>
              <a:rPr lang="en-IN" b="0" i="0" dirty="0">
                <a:effectLst/>
                <a:latin typeface="Söhne"/>
              </a:rPr>
            </a:br>
            <a:endParaRPr lang="en-IN" dirty="0"/>
          </a:p>
        </p:txBody>
      </p:sp>
      <p:sp>
        <p:nvSpPr>
          <p:cNvPr id="3" name="TextBox 2">
            <a:extLst>
              <a:ext uri="{FF2B5EF4-FFF2-40B4-BE49-F238E27FC236}">
                <a16:creationId xmlns:a16="http://schemas.microsoft.com/office/drawing/2014/main" id="{47E92BC9-DD52-4B2B-B587-FA031F9F0C8E}"/>
              </a:ext>
            </a:extLst>
          </p:cNvPr>
          <p:cNvSpPr txBox="1"/>
          <p:nvPr/>
        </p:nvSpPr>
        <p:spPr>
          <a:xfrm>
            <a:off x="5096656" y="1349115"/>
            <a:ext cx="5636301" cy="41522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Model Calibration: The model, especially the logistic regression, needs better calibration for its probabilities. Techniques like Platt scaling or isotonic regression can refine the model's probability predictions.</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a:solidFill>
                  <a:srgbClr val="575757"/>
                </a:solidFill>
              </a:rPr>
              <a:t>Oversampling: The imbalance in the dataset, where non-churners greatly outnumber churners, can lead to biased predictions. We used SMOTE to handle this, but further refinement in oversampling techniques can improve model performance.</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a:solidFill>
                  <a:srgbClr val="575757"/>
                </a:solidFill>
              </a:rPr>
              <a:t>Feature Engineering: Additional features, like customer feedback scores, duration of association, or even regional economic conditions, can be integrated for a comprehensive model.</a:t>
            </a:r>
            <a:endParaRPr lang="en-IN" dirty="0" err="1">
              <a:solidFill>
                <a:srgbClr val="575757"/>
              </a:solidFill>
            </a:endParaRPr>
          </a:p>
        </p:txBody>
      </p:sp>
    </p:spTree>
    <p:extLst>
      <p:ext uri="{BB962C8B-B14F-4D97-AF65-F5344CB8AC3E}">
        <p14:creationId xmlns:p14="http://schemas.microsoft.com/office/powerpoint/2010/main" val="3223245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BD97-18E8-53F0-F649-0180466EE2AF}"/>
              </a:ext>
            </a:extLst>
          </p:cNvPr>
          <p:cNvSpPr>
            <a:spLocks noGrp="1"/>
          </p:cNvSpPr>
          <p:nvPr>
            <p:ph type="title"/>
          </p:nvPr>
        </p:nvSpPr>
        <p:spPr/>
        <p:txBody>
          <a:bodyPr/>
          <a:lstStyle/>
          <a:p>
            <a:r>
              <a:rPr lang="en-IN" b="1" i="0" dirty="0">
                <a:effectLst/>
                <a:latin typeface="Söhne"/>
              </a:rPr>
              <a:t>Key Takeaway</a:t>
            </a:r>
            <a:br>
              <a:rPr lang="en-IN" b="0" i="0" dirty="0">
                <a:effectLst/>
                <a:latin typeface="Söhne"/>
              </a:rPr>
            </a:br>
            <a:endParaRPr lang="en-IN" dirty="0"/>
          </a:p>
        </p:txBody>
      </p:sp>
      <p:sp>
        <p:nvSpPr>
          <p:cNvPr id="3" name="TextBox 2">
            <a:extLst>
              <a:ext uri="{FF2B5EF4-FFF2-40B4-BE49-F238E27FC236}">
                <a16:creationId xmlns:a16="http://schemas.microsoft.com/office/drawing/2014/main" id="{798EA803-26FD-8D0D-057D-93ADF6EB1ADB}"/>
              </a:ext>
            </a:extLst>
          </p:cNvPr>
          <p:cNvSpPr txBox="1"/>
          <p:nvPr/>
        </p:nvSpPr>
        <p:spPr>
          <a:xfrm>
            <a:off x="5336499" y="1757596"/>
            <a:ext cx="5141626" cy="33428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By implementing the churn model, </a:t>
            </a:r>
            <a:r>
              <a:rPr lang="en-US" dirty="0" err="1">
                <a:solidFill>
                  <a:srgbClr val="575757"/>
                </a:solidFill>
              </a:rPr>
              <a:t>PowerCo</a:t>
            </a:r>
            <a:r>
              <a:rPr lang="en-US" dirty="0">
                <a:solidFill>
                  <a:srgbClr val="575757"/>
                </a:solidFill>
              </a:rPr>
              <a:t> can proactively address potential churners, prioritize high-value customers, and make informed decisions to optimize revenue and customer satisfaction.</a:t>
            </a:r>
            <a:endParaRPr lang="en-IN" dirty="0" err="1">
              <a:solidFill>
                <a:srgbClr val="575757"/>
              </a:solidFill>
            </a:endParaRPr>
          </a:p>
        </p:txBody>
      </p:sp>
    </p:spTree>
    <p:extLst>
      <p:ext uri="{BB962C8B-B14F-4D97-AF65-F5344CB8AC3E}">
        <p14:creationId xmlns:p14="http://schemas.microsoft.com/office/powerpoint/2010/main" val="247025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TotalTime>
  <Words>426</Words>
  <Application>Microsoft Office PowerPoint</Application>
  <PresentationFormat>Widescreen</PresentationFormat>
  <Paragraphs>28</Paragraphs>
  <Slides>7</Slides>
  <Notes>0</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ariant>
        <vt:lpstr>Custom Shows</vt:lpstr>
      </vt:variant>
      <vt:variant>
        <vt:i4>1</vt:i4>
      </vt:variant>
    </vt:vector>
  </HeadingPairs>
  <TitlesOfParts>
    <vt:vector size="13" baseType="lpstr">
      <vt:lpstr>Arial</vt:lpstr>
      <vt:lpstr>Söhne</vt:lpstr>
      <vt:lpstr>Trebuchet MS</vt:lpstr>
      <vt:lpstr>BCG Grid 16:9</vt:lpstr>
      <vt:lpstr>think-cell Slide</vt:lpstr>
      <vt:lpstr>PowerPoint Presentation</vt:lpstr>
      <vt:lpstr>Model Performance </vt:lpstr>
      <vt:lpstr>Impact on Revenue &amp; Strategic Implementation  </vt:lpstr>
      <vt:lpstr>Feature Importance </vt:lpstr>
      <vt:lpstr>Recommendations </vt:lpstr>
      <vt:lpstr>Potential Areas of Improvement </vt:lpstr>
      <vt:lpstr>Key Takeaway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Sourabh Anand</cp:lastModifiedBy>
  <cp:revision>451</cp:revision>
  <cp:lastPrinted>2016-04-06T18:59:25Z</cp:lastPrinted>
  <dcterms:created xsi:type="dcterms:W3CDTF">2016-11-04T11:46:04Z</dcterms:created>
  <dcterms:modified xsi:type="dcterms:W3CDTF">2023-08-19T18:16:34Z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