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3" r:id="rId3"/>
    <p:sldId id="258" r:id="rId4"/>
    <p:sldId id="262"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A44"/>
    <a:srgbClr val="43B02A"/>
    <a:srgbClr val="86BC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69" autoAdjust="0"/>
    <p:restoredTop sz="94660"/>
  </p:normalViewPr>
  <p:slideViewPr>
    <p:cSldViewPr snapToGrid="0">
      <p:cViewPr varScale="1">
        <p:scale>
          <a:sx n="111" d="100"/>
          <a:sy n="111" d="100"/>
        </p:scale>
        <p:origin x="48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al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81"/>
            <a:ext cx="11162349" cy="4752975"/>
          </a:xfrm>
          <a:prstGeom prst="rect">
            <a:avLst/>
          </a:prstGeom>
        </p:spPr>
        <p:txBody>
          <a:bodyPr>
            <a:noAutofit/>
          </a:bodyPr>
          <a:lstStyle>
            <a:lvl1pPr>
              <a:spcBef>
                <a:spcPts val="1000"/>
              </a:spcBef>
              <a:defRPr sz="10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smtClean="0"/>
              <a:t>Edit Master text styles</a:t>
            </a:r>
            <a:endParaRPr lang="en-US" noProof="0" dirty="0" smtClean="0"/>
          </a:p>
        </p:txBody>
      </p:sp>
      <p:sp>
        <p:nvSpPr>
          <p:cNvPr id="7" name="Text Placeholder 8"/>
          <p:cNvSpPr>
            <a:spLocks noGrp="1"/>
          </p:cNvSpPr>
          <p:nvPr>
            <p:ph type="body" sz="quarter" idx="13" hasCustomPrompt="1"/>
          </p:nvPr>
        </p:nvSpPr>
        <p:spPr>
          <a:xfrm>
            <a:off x="426720" y="661126"/>
            <a:ext cx="11340000" cy="279892"/>
          </a:xfrm>
          <a:prstGeom prst="rect">
            <a:avLst/>
          </a:prstGeom>
        </p:spPr>
        <p:txBody>
          <a:bodyPr lIns="0" tIns="0" rIns="0" bIns="0">
            <a:noAutofit/>
          </a:bodyPr>
          <a:lstStyle>
            <a:lvl1pPr marL="0" indent="0">
              <a:buNone/>
              <a:defRPr sz="1400" b="0">
                <a:solidFill>
                  <a:srgbClr val="575757"/>
                </a:solidFill>
              </a:defRPr>
            </a:lvl1pPr>
          </a:lstStyle>
          <a:p>
            <a:pPr lvl="0"/>
            <a:r>
              <a:rPr lang="en-US" noProof="0" dirty="0"/>
              <a:t>Click to add </a:t>
            </a:r>
            <a:r>
              <a:rPr lang="en-US" noProof="0" dirty="0" smtClean="0"/>
              <a:t>subtitle</a:t>
            </a:r>
            <a:endParaRPr lang="en-US" noProof="0" dirty="0"/>
          </a:p>
        </p:txBody>
      </p:sp>
      <p:sp>
        <p:nvSpPr>
          <p:cNvPr id="2" name="Title 1"/>
          <p:cNvSpPr>
            <a:spLocks noGrp="1"/>
          </p:cNvSpPr>
          <p:nvPr>
            <p:ph type="title"/>
          </p:nvPr>
        </p:nvSpPr>
        <p:spPr>
          <a:xfrm>
            <a:off x="426542" y="327026"/>
            <a:ext cx="11340000" cy="303187"/>
          </a:xfrm>
        </p:spPr>
        <p:txBody>
          <a:bodyPr/>
          <a:lstStyle/>
          <a:p>
            <a:r>
              <a:rPr lang="en-US" dirty="0" smtClean="0"/>
              <a:t>Click to edit Master title style</a:t>
            </a:r>
            <a:endParaRPr lang="en-AU" dirty="0"/>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vmlDrawing" Target="../drawings/vmlDrawing1.vml"/><Relationship Id="rId5" Type="http://schemas.openxmlformats.org/officeDocument/2006/relationships/image" Target="../media/image2.jpeg"/><Relationship Id="rId4" Type="http://schemas.openxmlformats.org/officeDocument/2006/relationships/image" Target="../media/image1.emf"/><Relationship Id="rId3"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119" y="1597"/>
          <a:ext cx="2116" cy="1587"/>
        </p:xfrm>
        <a:graphic>
          <a:graphicData uri="http://schemas.openxmlformats.org/presentationml/2006/ole">
            <mc:AlternateContent xmlns:mc="http://schemas.openxmlformats.org/markup-compatibility/2006">
              <mc:Choice xmlns:v="urn:schemas-microsoft-com:vml" Requires="v">
                <p:oleObj spid="_x0000_s1051" name="think-cell Slide" r:id="rId3" imgW="12700" imgH="12700" progId="TCLayout.ActiveDocument.1">
                  <p:embed/>
                </p:oleObj>
              </mc:Choice>
              <mc:Fallback>
                <p:oleObj name="think-cell Slide" r:id="rId3" imgW="12700" imgH="12700" progId="TCLayout.ActiveDocument.1">
                  <p:embed/>
                  <p:pic>
                    <p:nvPicPr>
                      <p:cNvPr id="0" name="Object 3" hidden="1"/>
                      <p:cNvPicPr/>
                      <p:nvPr/>
                    </p:nvPicPr>
                    <p:blipFill>
                      <a:blip r:embed="rId4"/>
                      <a:stretch>
                        <a:fillRect/>
                      </a:stretch>
                    </p:blipFill>
                    <p:spPr>
                      <a:xfrm>
                        <a:off x="2119" y="1597"/>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dirty="0" smtClean="0"/>
              <a:t>Click to edit Master title style</a:t>
            </a:r>
            <a:endParaRPr lang="en-US" noProof="0" dirty="0"/>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Autofit/>
          </a:bodyPr>
          <a:lstStyle/>
          <a:p>
            <a:pPr lvl="0"/>
            <a:r>
              <a:rPr lang="en-US" noProof="0" dirty="0" smtClean="0"/>
              <a:t>Edit Master text styles</a:t>
            </a:r>
            <a:endParaRPr lang="en-US" noProof="0" dirty="0" smtClean="0"/>
          </a:p>
          <a:p>
            <a:pPr lvl="1"/>
            <a:r>
              <a:rPr lang="en-US" noProof="0" dirty="0" smtClean="0"/>
              <a:t>Second level</a:t>
            </a:r>
            <a:endParaRPr lang="en-US" noProof="0" dirty="0" smtClean="0"/>
          </a:p>
          <a:p>
            <a:pPr lvl="2"/>
            <a:r>
              <a:rPr lang="en-US" noProof="0" dirty="0" smtClean="0"/>
              <a:t>Third level</a:t>
            </a:r>
            <a:endParaRPr lang="en-US" noProof="0" dirty="0" smtClean="0"/>
          </a:p>
          <a:p>
            <a:pPr lvl="3"/>
            <a:r>
              <a:rPr lang="en-US" noProof="0" dirty="0" smtClean="0"/>
              <a:t>Fourth level</a:t>
            </a:r>
            <a:endParaRPr lang="en-US" noProof="0" dirty="0" smtClean="0"/>
          </a:p>
          <a:p>
            <a:pPr lvl="4"/>
            <a:r>
              <a:rPr lang="en-US" noProof="0" dirty="0" smtClean="0"/>
              <a:t>Fifth level</a:t>
            </a:r>
            <a:endParaRPr lang="en-US" noProof="0" dirty="0"/>
          </a:p>
        </p:txBody>
      </p:sp>
      <p:cxnSp>
        <p:nvCxnSpPr>
          <p:cNvPr id="9" name="Shape 68"/>
          <p:cNvCxnSpPr/>
          <p:nvPr userDrawn="1"/>
        </p:nvCxnSpPr>
        <p:spPr>
          <a:xfrm>
            <a:off x="426000" y="6475709"/>
            <a:ext cx="11340000" cy="0"/>
          </a:xfrm>
          <a:prstGeom prst="straightConnector1">
            <a:avLst/>
          </a:prstGeom>
          <a:noFill/>
          <a:ln w="12700" cap="flat" cmpd="sng">
            <a:solidFill>
              <a:srgbClr val="53565A"/>
            </a:solidFill>
            <a:prstDash val="solid"/>
            <a:round/>
            <a:headEnd type="none" w="lg" len="lg"/>
            <a:tailEnd type="none" w="lg" len="lg"/>
          </a:ln>
        </p:spPr>
      </p:cxnSp>
      <p:pic>
        <p:nvPicPr>
          <p:cNvPr id="10" name="Picture 9"/>
          <p:cNvPicPr>
            <a:picLocks noChangeAspect="1"/>
          </p:cNvPicPr>
          <p:nvPr userDrawn="1"/>
        </p:nvPicPr>
        <p:blipFill rotWithShape="1">
          <a:blip r:embed="rId5" cstate="print">
            <a:extLst>
              <a:ext uri="{28A0092B-C50C-407E-A947-70E740481C1C}">
                <a14:useLocalDpi xmlns:a14="http://schemas.microsoft.com/office/drawing/2010/main" val="0"/>
              </a:ext>
            </a:extLst>
          </a:blip>
          <a:srcRect l="8765" t="24297" r="8992" b="20741"/>
          <a:stretch>
            <a:fillRect/>
          </a:stretch>
        </p:blipFill>
        <p:spPr>
          <a:xfrm>
            <a:off x="10625287" y="6509735"/>
            <a:ext cx="1140713" cy="310040"/>
          </a:xfrm>
          <a:prstGeom prst="rect">
            <a:avLst/>
          </a:prstGeom>
        </p:spPr>
      </p:pic>
      <p:sp>
        <p:nvSpPr>
          <p:cNvPr id="11" name="Rectangle 2"/>
          <p:cNvSpPr/>
          <p:nvPr userDrawn="1"/>
        </p:nvSpPr>
        <p:spPr bwMode="auto">
          <a:xfrm>
            <a:off x="426000" y="6603200"/>
            <a:ext cx="1566134" cy="123111"/>
          </a:xfrm>
          <a:prstGeom prst="rect">
            <a:avLst/>
          </a:prstGeom>
          <a:noFill/>
          <a:ln>
            <a:noFill/>
          </a:ln>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fld id="{C58DF478-B544-4ED8-9ED4-6A2648E2D233}" type="slidenum">
              <a:rPr kumimoji="0" lang="en-US" sz="800" b="0" i="0" u="none" strike="noStrike" kern="1200" cap="none" spc="0" normalizeH="0" baseline="0" noProof="0" smtClean="0">
                <a:ln>
                  <a:noFill/>
                </a:ln>
                <a:solidFill>
                  <a:srgbClr val="787878">
                    <a:lumMod val="60000"/>
                    <a:lumOff val="40000"/>
                  </a:srgbClr>
                </a:solidFill>
                <a:effectLst/>
                <a:uLnTx/>
                <a:uFillTx/>
                <a:latin typeface="Open Sans" charset="0"/>
                <a:ea typeface="Open Sans" charset="0"/>
                <a:cs typeface="Open Sans" charset="0"/>
              </a:rPr>
            </a:fld>
            <a:r>
              <a:rPr kumimoji="0" lang="en-US"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sym typeface="Frutiger Next Pro Light" charset="0"/>
              </a:rPr>
              <a:t> |  </a:t>
            </a:r>
            <a:r>
              <a:rPr kumimoji="0" lang="en-US" sz="800" b="0" i="0" u="none" strike="noStrike" kern="1200" cap="none" spc="0" normalizeH="0" baseline="0" noProof="0" dirty="0" smtClean="0">
                <a:ln>
                  <a:noFill/>
                </a:ln>
                <a:solidFill>
                  <a:srgbClr val="787878">
                    <a:lumMod val="60000"/>
                    <a:lumOff val="40000"/>
                  </a:srgbClr>
                </a:solidFill>
                <a:effectLst/>
                <a:uLnTx/>
                <a:uFillTx/>
                <a:latin typeface="Open Sans" charset="0"/>
                <a:ea typeface="Open Sans" charset="0"/>
                <a:cs typeface="Open Sans" charset="0"/>
                <a:sym typeface="Frutiger Next Pro Light" charset="0"/>
              </a:rPr>
              <a:t>Deloitte Consulting | Cloud</a:t>
            </a:r>
            <a:endParaRPr kumimoji="0" lang="en-US" sz="800" b="0" i="0" u="none" strike="noStrike" kern="1200" cap="none" spc="0" normalizeH="0" baseline="0" noProof="0" dirty="0" smtClean="0">
              <a:ln>
                <a:noFill/>
              </a:ln>
              <a:solidFill>
                <a:srgbClr val="787878">
                  <a:lumMod val="60000"/>
                  <a:lumOff val="40000"/>
                </a:srgbClr>
              </a:solidFill>
              <a:effectLst/>
              <a:uLnTx/>
              <a:uFillTx/>
              <a:latin typeface="Open Sans" charset="0"/>
              <a:ea typeface="Open Sans" charset="0"/>
              <a:cs typeface="Open Sans" charset="0"/>
              <a:sym typeface="Frutiger Next Pro Light" charset="0"/>
            </a:endParaRPr>
          </a:p>
        </p:txBody>
      </p:sp>
      <p:cxnSp>
        <p:nvCxnSpPr>
          <p:cNvPr id="15" name="Straight Connector 14"/>
          <p:cNvCxnSpPr/>
          <p:nvPr userDrawn="1"/>
        </p:nvCxnSpPr>
        <p:spPr>
          <a:xfrm flipV="1">
            <a:off x="426000" y="940281"/>
            <a:ext cx="11340000" cy="25879"/>
          </a:xfrm>
          <a:prstGeom prst="line">
            <a:avLst/>
          </a:prstGeom>
          <a:ln w="28575">
            <a:solidFill>
              <a:srgbClr val="86BC25"/>
            </a:solidFill>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5353809" y="6527336"/>
            <a:ext cx="1484382" cy="271869"/>
          </a:xfrm>
          <a:prstGeom prst="rect">
            <a:avLst/>
          </a:prstGeom>
          <a:noFill/>
          <a:ln>
            <a:noFill/>
          </a:ln>
        </p:spPr>
        <p:txBody>
          <a:bodyPr wrap="none" lIns="0" tIns="0" rIns="0" bIns="0">
            <a:spAutoFit/>
          </a:bodyPr>
          <a:lstStyle/>
          <a:p>
            <a:pPr marL="0" marR="0" lvl="0" indent="0" algn="ctr" defTabSz="914400" rtl="0" eaLnBrk="1" fontAlgn="auto" latinLnBrk="0" hangingPunct="1">
              <a:lnSpc>
                <a:spcPct val="100000"/>
              </a:lnSpc>
              <a:spcBef>
                <a:spcPts val="0"/>
              </a:spcBef>
              <a:spcAft>
                <a:spcPts val="200"/>
              </a:spcAft>
              <a:buClrTx/>
              <a:buSzTx/>
              <a:buFontTx/>
              <a:buNone/>
              <a:defRPr/>
            </a:pPr>
            <a:r>
              <a:rPr kumimoji="0" lang="en-AU" sz="800" b="1" i="0" u="none" strike="noStrike" kern="1200" cap="none" spc="0" normalizeH="0" baseline="0" noProof="0" dirty="0" smtClean="0">
                <a:ln>
                  <a:noFill/>
                </a:ln>
                <a:solidFill>
                  <a:srgbClr val="787878">
                    <a:lumMod val="60000"/>
                    <a:lumOff val="40000"/>
                  </a:srgbClr>
                </a:solidFill>
                <a:effectLst/>
                <a:uLnTx/>
                <a:uFillTx/>
                <a:latin typeface="Open Sans" charset="0"/>
                <a:ea typeface="Open Sans" charset="0"/>
                <a:cs typeface="Open Sans" charset="0"/>
              </a:rPr>
              <a:t>Deloitte &amp; Inside Sherpa </a:t>
            </a:r>
            <a:endParaRPr kumimoji="0" lang="en-AU" sz="800" b="1" i="0" u="none" strike="noStrike" kern="1200" cap="none" spc="0" normalizeH="0" baseline="0" noProof="0" dirty="0" smtClean="0">
              <a:ln>
                <a:noFill/>
              </a:ln>
              <a:solidFill>
                <a:srgbClr val="787878">
                  <a:lumMod val="60000"/>
                  <a:lumOff val="40000"/>
                </a:srgbClr>
              </a:solidFill>
              <a:effectLst/>
              <a:uLnTx/>
              <a:uFillTx/>
              <a:latin typeface="Open Sans" charset="0"/>
              <a:ea typeface="Open Sans" charset="0"/>
              <a:cs typeface="Open Sans" charset="0"/>
            </a:endParaRPr>
          </a:p>
          <a:p>
            <a:pPr marL="0" marR="0" lvl="0" indent="0" algn="ctr" defTabSz="914400" rtl="0" eaLnBrk="1" fontAlgn="auto" latinLnBrk="0" hangingPunct="1">
              <a:lnSpc>
                <a:spcPct val="100000"/>
              </a:lnSpc>
              <a:spcBef>
                <a:spcPts val="0"/>
              </a:spcBef>
              <a:spcAft>
                <a:spcPts val="200"/>
              </a:spcAft>
              <a:buClrTx/>
              <a:buSzTx/>
              <a:buFontTx/>
              <a:buNone/>
              <a:defRPr/>
            </a:pPr>
            <a:r>
              <a:rPr kumimoji="0" lang="en-AU" sz="800" b="0" i="0" u="none" strike="noStrike" kern="1200" cap="none" spc="0" normalizeH="0" baseline="0" noProof="0" dirty="0" smtClean="0">
                <a:ln>
                  <a:noFill/>
                </a:ln>
                <a:solidFill>
                  <a:srgbClr val="787878">
                    <a:lumMod val="60000"/>
                    <a:lumOff val="40000"/>
                  </a:srgbClr>
                </a:solidFill>
                <a:effectLst/>
                <a:uLnTx/>
                <a:uFillTx/>
                <a:latin typeface="Open Sans" charset="0"/>
                <a:ea typeface="Open Sans" charset="0"/>
                <a:cs typeface="Open Sans" charset="0"/>
              </a:rPr>
              <a:t>TS&amp;A Cloud – Digital Internship</a:t>
            </a:r>
            <a:endParaRPr kumimoji="0" lang="en-AU"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endParaRPr>
          </a:p>
        </p:txBody>
      </p:sp>
    </p:spTree>
  </p:cSld>
  <p:clrMap bg1="lt1" tx1="dk1" bg2="lt2" tx2="dk2" accent1="accent1" accent2="accent2" accent3="accent3" accent4="accent4" accent5="accent5" accent6="accent6" hlink="hlink" folHlink="folHlink"/>
  <p:sldLayoutIdLst>
    <p:sldLayoutId id="2147483649" r:id="rId1"/>
  </p:sldLayoutIdLst>
  <p:transition>
    <p:fade/>
  </p:transition>
  <p:timing>
    <p:tnLst>
      <p:par>
        <p:cTn id="1" dur="indefinite" restart="never" nodeType="tmRoot"/>
      </p:par>
    </p:tnLst>
  </p:timing>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a:buNone/>
        <a:defRPr lang="en-US" sz="1000" b="1" kern="1200" dirty="0" smtClean="0">
          <a:solidFill>
            <a:schemeClr val="tx1"/>
          </a:solidFill>
          <a:latin typeface="+mn-lt"/>
          <a:ea typeface="+mn-ea"/>
          <a:cs typeface="+mn-cs"/>
        </a:defRPr>
      </a:lvl2pPr>
      <a:lvl3pPr marL="176530" indent="-17653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235" indent="-17653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765" indent="-176530" algn="l" defTabSz="798195"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6542" y="327026"/>
            <a:ext cx="11340000" cy="303187"/>
          </a:xfrm>
        </p:spPr>
        <p:txBody>
          <a:bodyPr/>
          <a:lstStyle/>
          <a:p>
            <a:r>
              <a:rPr lang="en-US" altLang="en-AU" dirty="0">
                <a:solidFill>
                  <a:srgbClr val="86BC25"/>
                </a:solidFill>
              </a:rPr>
              <a:t>			</a:t>
            </a:r>
            <a:r>
              <a:rPr lang="en-US" altLang="en-AU" b="1" dirty="0">
                <a:solidFill>
                  <a:schemeClr val="tx1"/>
                </a:solidFill>
                <a:effectLst>
                  <a:outerShdw blurRad="38100" dist="19050" dir="2700000" algn="tl" rotWithShape="0">
                    <a:schemeClr val="dk1">
                      <a:alpha val="40000"/>
                    </a:schemeClr>
                  </a:outerShdw>
                </a:effectLst>
              </a:rPr>
              <a:t>Deloitte Technology Consulting Virtual Internship</a:t>
            </a:r>
            <a:endParaRPr lang="en-US" altLang="en-AU" b="1" dirty="0">
              <a:solidFill>
                <a:schemeClr val="tx1"/>
              </a:solidFill>
              <a:effectLst>
                <a:outerShdw blurRad="38100" dist="19050" dir="2700000" algn="tl" rotWithShape="0">
                  <a:schemeClr val="dk1">
                    <a:alpha val="40000"/>
                  </a:schemeClr>
                </a:outerShdw>
              </a:effectLst>
            </a:endParaRPr>
          </a:p>
        </p:txBody>
      </p:sp>
      <p:sp>
        <p:nvSpPr>
          <p:cNvPr id="5" name="Text Box 4"/>
          <p:cNvSpPr txBox="1"/>
          <p:nvPr/>
        </p:nvSpPr>
        <p:spPr>
          <a:xfrm>
            <a:off x="1684020" y="1904365"/>
            <a:ext cx="9248140" cy="276860"/>
          </a:xfrm>
          <a:prstGeom prst="rect">
            <a:avLst/>
          </a:prstGeom>
          <a:noFill/>
        </p:spPr>
        <p:txBody>
          <a:bodyPr wrap="square" lIns="0" tIns="0" rIns="0" bIns="0" rtlCol="0">
            <a:spAutoFit/>
          </a:bodyPr>
          <a:p>
            <a:pPr indent="0">
              <a:spcBef>
                <a:spcPts val="600"/>
              </a:spcBef>
              <a:buSzPct val="100000"/>
              <a:buFont typeface="Arial" panose="020B0604020202020204"/>
              <a:buNone/>
            </a:pPr>
            <a:r>
              <a:rPr lang="en-US" dirty="0" smtClean="0">
                <a:solidFill>
                  <a:schemeClr val="accent1"/>
                </a:solidFill>
                <a:effectLst>
                  <a:outerShdw blurRad="38100" dist="25400" dir="5400000" algn="ctr" rotWithShape="0">
                    <a:srgbClr val="6E747A">
                      <a:alpha val="43000"/>
                    </a:srgbClr>
                  </a:outerShdw>
                </a:effectLst>
              </a:rPr>
              <a:t>   </a:t>
            </a:r>
            <a:r>
              <a:rPr lang="en-US" b="1" dirty="0" smtClean="0">
                <a:solidFill>
                  <a:schemeClr val="tx1"/>
                </a:solidFill>
                <a:effectLst>
                  <a:outerShdw blurRad="38100" dist="19050" dir="2700000" algn="tl" rotWithShape="0">
                    <a:schemeClr val="dk1">
                      <a:alpha val="40000"/>
                    </a:schemeClr>
                  </a:outerShdw>
                </a:effectLst>
              </a:rPr>
              <a:t>Topic </a:t>
            </a:r>
            <a:r>
              <a:rPr lang="en-US" dirty="0" smtClean="0">
                <a:solidFill>
                  <a:schemeClr val="accent1"/>
                </a:solidFill>
                <a:effectLst>
                  <a:outerShdw blurRad="38100" dist="25400" dir="5400000" algn="ctr" rotWithShape="0">
                    <a:srgbClr val="6E747A">
                      <a:alpha val="43000"/>
                    </a:srgbClr>
                  </a:outerShdw>
                </a:effectLst>
              </a:rPr>
              <a:t>: Cloud Feasibility</a:t>
            </a:r>
            <a:endParaRPr lang="en-US" dirty="0" smtClean="0">
              <a:solidFill>
                <a:schemeClr val="accent1"/>
              </a:solidFill>
              <a:effectLst>
                <a:outerShdw blurRad="38100" dist="25400" dir="5400000" algn="ctr" rotWithShape="0">
                  <a:srgbClr val="6E747A">
                    <a:alpha val="43000"/>
                  </a:srgbClr>
                </a:outerShdw>
              </a:effectLst>
            </a:endParaRPr>
          </a:p>
        </p:txBody>
      </p:sp>
      <p:sp>
        <p:nvSpPr>
          <p:cNvPr id="6" name="Text Box 5"/>
          <p:cNvSpPr txBox="1"/>
          <p:nvPr/>
        </p:nvSpPr>
        <p:spPr>
          <a:xfrm>
            <a:off x="1472565" y="2390775"/>
            <a:ext cx="9248140" cy="276860"/>
          </a:xfrm>
          <a:prstGeom prst="rect">
            <a:avLst/>
          </a:prstGeom>
          <a:noFill/>
        </p:spPr>
        <p:txBody>
          <a:bodyPr wrap="square" lIns="0" tIns="0" rIns="0" bIns="0" rtlCol="0">
            <a:spAutoFit/>
            <a:scene3d>
              <a:camera prst="orthographicFront"/>
              <a:lightRig rig="threePt" dir="t"/>
            </a:scene3d>
          </a:bodyPr>
          <a:p>
            <a:pPr indent="0">
              <a:spcBef>
                <a:spcPts val="600"/>
              </a:spcBef>
              <a:buSzPct val="100000"/>
              <a:buFont typeface="Arial" panose="020B0604020202020204"/>
              <a:buNone/>
            </a:pPr>
            <a:r>
              <a:rPr lang="en-US" dirty="0" smtClean="0">
                <a:solidFill>
                  <a:schemeClr val="accent1"/>
                </a:solidFill>
                <a:effectLst>
                  <a:outerShdw blurRad="38100" dist="25400" dir="5400000" algn="ctr" rotWithShape="0">
                    <a:srgbClr val="6E747A">
                      <a:alpha val="43000"/>
                    </a:srgbClr>
                  </a:outerShdw>
                </a:effectLst>
              </a:rPr>
              <a:t>			</a:t>
            </a:r>
            <a:endParaRPr lang="en-US" dirty="0" smtClean="0">
              <a:solidFill>
                <a:schemeClr val="accent1"/>
              </a:solidFill>
              <a:effectLst>
                <a:outerShdw blurRad="38100" dist="25400" dir="5400000" algn="ctr" rotWithShape="0">
                  <a:srgbClr val="6E747A">
                    <a:alpha val="43000"/>
                  </a:srgbClr>
                </a:outerShdw>
              </a:effectLst>
            </a:endParaRPr>
          </a:p>
        </p:txBody>
      </p:sp>
      <p:sp>
        <p:nvSpPr>
          <p:cNvPr id="7" name="Text Box 6"/>
          <p:cNvSpPr txBox="1"/>
          <p:nvPr/>
        </p:nvSpPr>
        <p:spPr>
          <a:xfrm>
            <a:off x="1857375" y="2667635"/>
            <a:ext cx="9427845" cy="984885"/>
          </a:xfrm>
          <a:prstGeom prst="rect">
            <a:avLst/>
          </a:prstGeom>
          <a:noFill/>
        </p:spPr>
        <p:txBody>
          <a:bodyPr wrap="square" lIns="0" tIns="0" rIns="0" bIns="0" rtlCol="0">
            <a:spAutoFit/>
          </a:bodyPr>
          <a:p>
            <a:pPr indent="0">
              <a:spcBef>
                <a:spcPts val="600"/>
              </a:spcBef>
              <a:buSzPct val="100000"/>
              <a:buFont typeface="Arial" panose="020B0604020202020204"/>
              <a:buNone/>
            </a:pPr>
            <a:r>
              <a:rPr lang="en-US" b="1" dirty="0" smtClean="0">
                <a:solidFill>
                  <a:schemeClr val="tx1"/>
                </a:solidFill>
                <a:effectLst>
                  <a:outerShdw blurRad="38100" dist="19050" dir="2700000" algn="tl" rotWithShape="0">
                    <a:schemeClr val="dk1">
                      <a:alpha val="40000"/>
                    </a:schemeClr>
                  </a:outerShdw>
                </a:effectLst>
              </a:rPr>
              <a:t>Contents :</a:t>
            </a:r>
            <a:r>
              <a:rPr lang="en-US" dirty="0" smtClean="0">
                <a:solidFill>
                  <a:schemeClr val="accent1"/>
                </a:solidFill>
                <a:effectLst>
                  <a:outerShdw blurRad="38100" dist="25400" dir="5400000" algn="ctr" rotWithShape="0">
                    <a:srgbClr val="6E747A">
                      <a:alpha val="43000"/>
                    </a:srgbClr>
                  </a:outerShdw>
                </a:effectLst>
              </a:rPr>
              <a:t>	1. Benefits Of Cloud.</a:t>
            </a:r>
            <a:endParaRPr lang="en-US" dirty="0" smtClean="0">
              <a:solidFill>
                <a:schemeClr val="accent1"/>
              </a:solidFill>
              <a:effectLst>
                <a:outerShdw blurRad="38100" dist="25400" dir="5400000" algn="ctr" rotWithShape="0">
                  <a:srgbClr val="6E747A">
                    <a:alpha val="43000"/>
                  </a:srgbClr>
                </a:outerShdw>
              </a:effectLst>
            </a:endParaRPr>
          </a:p>
          <a:p>
            <a:pPr indent="0">
              <a:spcBef>
                <a:spcPts val="600"/>
              </a:spcBef>
              <a:buSzPct val="100000"/>
              <a:buFont typeface="Arial" panose="020B0604020202020204"/>
              <a:buNone/>
            </a:pPr>
            <a:r>
              <a:rPr lang="en-US" dirty="0" smtClean="0">
                <a:solidFill>
                  <a:schemeClr val="accent1"/>
                </a:solidFill>
                <a:effectLst>
                  <a:outerShdw blurRad="38100" dist="25400" dir="5400000" algn="ctr" rotWithShape="0">
                    <a:srgbClr val="6E747A">
                      <a:alpha val="43000"/>
                    </a:srgbClr>
                  </a:outerShdw>
                </a:effectLst>
              </a:rPr>
              <a:t>		2. Cloud Risks And Considerations.</a:t>
            </a:r>
            <a:endParaRPr lang="en-US" dirty="0" smtClean="0">
              <a:solidFill>
                <a:schemeClr val="accent1"/>
              </a:solidFill>
              <a:effectLst>
                <a:outerShdw blurRad="38100" dist="25400" dir="5400000" algn="ctr" rotWithShape="0">
                  <a:srgbClr val="6E747A">
                    <a:alpha val="43000"/>
                  </a:srgbClr>
                </a:outerShdw>
              </a:effectLst>
            </a:endParaRPr>
          </a:p>
          <a:p>
            <a:pPr indent="0">
              <a:spcBef>
                <a:spcPts val="600"/>
              </a:spcBef>
              <a:buSzPct val="100000"/>
              <a:buFont typeface="Arial" panose="020B0604020202020204"/>
              <a:buNone/>
            </a:pPr>
            <a:endParaRPr lang="en-US" dirty="0" smtClean="0">
              <a:solidFill>
                <a:schemeClr val="accent1"/>
              </a:solidFill>
              <a:effectLst>
                <a:outerShdw blurRad="38100" dist="25400" dir="5400000" algn="ctr" rotWithShape="0">
                  <a:srgbClr val="6E747A">
                    <a:alpha val="43000"/>
                  </a:srgbClr>
                </a:outerShdw>
              </a:effectLst>
            </a:endParaRPr>
          </a:p>
        </p:txBody>
      </p:sp>
      <p:sp>
        <p:nvSpPr>
          <p:cNvPr id="8" name="Text Box 7"/>
          <p:cNvSpPr txBox="1"/>
          <p:nvPr/>
        </p:nvSpPr>
        <p:spPr>
          <a:xfrm>
            <a:off x="444500" y="5226685"/>
            <a:ext cx="4060825" cy="276860"/>
          </a:xfrm>
          <a:prstGeom prst="rect">
            <a:avLst/>
          </a:prstGeom>
          <a:noFill/>
        </p:spPr>
        <p:txBody>
          <a:bodyPr wrap="square" lIns="0" tIns="0" rIns="0" bIns="0" rtlCol="0">
            <a:spAutoFit/>
          </a:bodyPr>
          <a:p>
            <a:pPr indent="0">
              <a:spcBef>
                <a:spcPts val="600"/>
              </a:spcBef>
              <a:buSzPct val="100000"/>
              <a:buFont typeface="Arial" panose="020B0604020202020204"/>
              <a:buNone/>
            </a:pPr>
            <a:r>
              <a:rPr lang="en-US" dirty="0" smtClean="0">
                <a:solidFill>
                  <a:schemeClr val="tx1"/>
                </a:solidFill>
                <a:effectLst>
                  <a:outerShdw blurRad="38100" dist="19050" dir="2700000" algn="tl" rotWithShape="0">
                    <a:schemeClr val="dk1">
                      <a:alpha val="40000"/>
                    </a:schemeClr>
                  </a:outerShdw>
                </a:effectLst>
              </a:rPr>
              <a:t>Presented By : </a:t>
            </a:r>
            <a:r>
              <a:rPr lang="en-US" dirty="0" smtClean="0">
                <a:solidFill>
                  <a:schemeClr val="accent1"/>
                </a:solidFill>
                <a:effectLst>
                  <a:outerShdw blurRad="38100" dist="25400" dir="5400000" algn="ctr" rotWithShape="0">
                    <a:srgbClr val="6E747A">
                      <a:alpha val="43000"/>
                    </a:srgbClr>
                  </a:outerShdw>
                </a:effectLst>
              </a:rPr>
              <a:t>Gaurav Kumar</a:t>
            </a:r>
            <a:endParaRPr lang="en-US" dirty="0" smtClean="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6542" y="547371"/>
            <a:ext cx="11340000" cy="303187"/>
          </a:xfrm>
        </p:spPr>
        <p:txBody>
          <a:bodyPr/>
          <a:lstStyle/>
          <a:p>
            <a:r>
              <a:rPr lang="en-US" altLang="en-AU" b="1" dirty="0">
                <a:ln/>
                <a:solidFill>
                  <a:schemeClr val="tx1"/>
                </a:solidFill>
                <a:effectLst>
                  <a:outerShdw blurRad="38100" dist="19050" dir="2700000" algn="tl" rotWithShape="0">
                    <a:schemeClr val="dk1">
                      <a:alpha val="40000"/>
                    </a:schemeClr>
                  </a:outerShdw>
                </a:effectLst>
              </a:rPr>
              <a:t>Benefits of Cloud</a:t>
            </a:r>
            <a:endParaRPr lang="en-US" altLang="en-AU" b="1" dirty="0">
              <a:ln/>
              <a:solidFill>
                <a:schemeClr val="tx1"/>
              </a:solidFill>
              <a:effectLst>
                <a:outerShdw blurRad="38100" dist="19050" dir="2700000" algn="tl" rotWithShape="0">
                  <a:schemeClr val="dk1">
                    <a:alpha val="40000"/>
                  </a:schemeClr>
                </a:outerShdw>
              </a:effectLst>
            </a:endParaRPr>
          </a:p>
        </p:txBody>
      </p:sp>
      <p:sp>
        <p:nvSpPr>
          <p:cNvPr id="6" name="Text Placeholder 3"/>
          <p:cNvSpPr txBox="1"/>
          <p:nvPr/>
        </p:nvSpPr>
        <p:spPr>
          <a:xfrm>
            <a:off x="426720" y="975995"/>
            <a:ext cx="11339830" cy="5962015"/>
          </a:xfrm>
          <a:prstGeom prst="rect">
            <a:avLst/>
          </a:prstGeom>
        </p:spPr>
        <p:txBody>
          <a:bodyPr l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spcBef>
                <a:spcPts val="0"/>
              </a:spcBef>
              <a:spcAft>
                <a:spcPts val="400"/>
              </a:spcAft>
              <a:buFont typeface="+mj-lt"/>
              <a:buAutoNum type="arabicPeriod"/>
              <a:defRPr/>
            </a:pPr>
            <a:r>
              <a:rPr lang="en-US" sz="1200" b="1" u="sng" dirty="0">
                <a:solidFill>
                  <a:srgbClr val="86BC25"/>
                </a:solidFill>
                <a:ea typeface="Chronicle Display Black" charset="0"/>
                <a:cs typeface="Segoe UI Semilight" panose="020B0402040204020203" pitchFamily="34" charset="0"/>
              </a:rPr>
              <a:t>Reduced IT costs </a:t>
            </a:r>
            <a:r>
              <a:rPr lang="en-US" sz="1200" b="1" dirty="0">
                <a:solidFill>
                  <a:srgbClr val="86BC25"/>
                </a:solidFill>
                <a:ea typeface="Chronicle Display Black" charset="0"/>
                <a:cs typeface="Segoe UI Semilight" panose="020B0402040204020203" pitchFamily="34" charset="0"/>
              </a:rPr>
              <a:t>: Moving to cloud computing may reduce the cost of managing and maintaining your IT systems. Rather than purchasing expensive systems and equipment for your business, you can reduce your costs by using the resources of your cloud computing service provider. You may be able to reduce your operating costs because:</a:t>
            </a:r>
            <a:endParaRPr lang="en-US" sz="1200" b="1" dirty="0">
              <a:solidFill>
                <a:srgbClr val="86BC25"/>
              </a:solidFill>
              <a:ea typeface="Chronicle Display Black" charset="0"/>
              <a:cs typeface="Segoe UI Semilight" panose="020B0402040204020203" pitchFamily="34" charset="0"/>
            </a:endParaRPr>
          </a:p>
          <a:p>
            <a:pPr marL="0" indent="0">
              <a:lnSpc>
                <a:spcPct val="130000"/>
              </a:lnSpc>
              <a:spcBef>
                <a:spcPts val="0"/>
              </a:spcBef>
              <a:spcAft>
                <a:spcPts val="400"/>
              </a:spcAft>
              <a:buFont typeface="+mj-lt"/>
              <a:buNone/>
              <a:defRPr/>
            </a:pPr>
            <a:r>
              <a:rPr lang="en-US" sz="1200" b="1" dirty="0">
                <a:solidFill>
                  <a:srgbClr val="86BC25"/>
                </a:solidFill>
                <a:ea typeface="Chronicle Display Black" charset="0"/>
                <a:cs typeface="Segoe UI Semilight" panose="020B0402040204020203" pitchFamily="34" charset="0"/>
              </a:rPr>
              <a:t>    i&gt; the cost of system upgrades, new hardware and software may be included in your contract</a:t>
            </a:r>
            <a:endParaRPr lang="en-US" sz="1200" b="1" dirty="0">
              <a:solidFill>
                <a:srgbClr val="86BC25"/>
              </a:solidFill>
              <a:ea typeface="Chronicle Display Black" charset="0"/>
              <a:cs typeface="Segoe UI Semilight" panose="020B0402040204020203" pitchFamily="34" charset="0"/>
            </a:endParaRPr>
          </a:p>
          <a:p>
            <a:pPr marL="0" indent="0">
              <a:lnSpc>
                <a:spcPct val="130000"/>
              </a:lnSpc>
              <a:spcBef>
                <a:spcPts val="0"/>
              </a:spcBef>
              <a:spcAft>
                <a:spcPts val="400"/>
              </a:spcAft>
              <a:buFont typeface="+mj-lt"/>
              <a:buNone/>
              <a:defRPr/>
            </a:pPr>
            <a:r>
              <a:rPr lang="en-US" sz="1200" b="1" dirty="0">
                <a:solidFill>
                  <a:srgbClr val="86BC25"/>
                </a:solidFill>
                <a:ea typeface="Chronicle Display Black" charset="0"/>
                <a:cs typeface="Segoe UI Semilight" panose="020B0402040204020203" pitchFamily="34" charset="0"/>
              </a:rPr>
              <a:t>    ii&gt; you no longer need to pay wages for expert staff</a:t>
            </a:r>
            <a:endParaRPr lang="en-US" sz="1200" b="1" dirty="0">
              <a:solidFill>
                <a:srgbClr val="86BC25"/>
              </a:solidFill>
              <a:ea typeface="Chronicle Display Black" charset="0"/>
              <a:cs typeface="Segoe UI Semilight" panose="020B0402040204020203" pitchFamily="34" charset="0"/>
            </a:endParaRPr>
          </a:p>
          <a:p>
            <a:pPr marL="0" indent="0">
              <a:lnSpc>
                <a:spcPct val="130000"/>
              </a:lnSpc>
              <a:spcBef>
                <a:spcPts val="0"/>
              </a:spcBef>
              <a:spcAft>
                <a:spcPts val="400"/>
              </a:spcAft>
              <a:buFont typeface="+mj-lt"/>
              <a:buNone/>
              <a:defRPr/>
            </a:pPr>
            <a:r>
              <a:rPr lang="en-US" sz="1200" b="1" dirty="0">
                <a:solidFill>
                  <a:srgbClr val="86BC25"/>
                </a:solidFill>
                <a:ea typeface="Chronicle Display Black" charset="0"/>
                <a:cs typeface="Segoe UI Semilight" panose="020B0402040204020203" pitchFamily="34" charset="0"/>
              </a:rPr>
              <a:t>    iii&gt; your energy consumption costs may be reduced</a:t>
            </a:r>
            <a:endParaRPr lang="en-US" sz="1200" b="1" dirty="0">
              <a:solidFill>
                <a:srgbClr val="86BC25"/>
              </a:solidFill>
              <a:ea typeface="Chronicle Display Black" charset="0"/>
              <a:cs typeface="Segoe UI Semilight" panose="020B0402040204020203" pitchFamily="34" charset="0"/>
            </a:endParaRPr>
          </a:p>
          <a:p>
            <a:pPr marL="0" indent="0">
              <a:lnSpc>
                <a:spcPct val="130000"/>
              </a:lnSpc>
              <a:spcBef>
                <a:spcPts val="0"/>
              </a:spcBef>
              <a:spcAft>
                <a:spcPts val="400"/>
              </a:spcAft>
              <a:buFont typeface="+mj-lt"/>
              <a:buNone/>
              <a:defRPr/>
            </a:pPr>
            <a:r>
              <a:rPr lang="en-US" sz="1200" b="1" dirty="0">
                <a:solidFill>
                  <a:srgbClr val="86BC25"/>
                </a:solidFill>
                <a:ea typeface="Chronicle Display Black" charset="0"/>
                <a:cs typeface="Segoe UI Semilight" panose="020B0402040204020203" pitchFamily="34" charset="0"/>
              </a:rPr>
              <a:t>    iv&gt; there are fewer time delays.</a:t>
            </a:r>
            <a:endParaRPr lang="en-US" sz="1200" b="1" dirty="0">
              <a:solidFill>
                <a:srgbClr val="86BC25"/>
              </a:solidFill>
              <a:ea typeface="Chronicle Display Black" charset="0"/>
              <a:cs typeface="Segoe UI Semilight" panose="020B0402040204020203" pitchFamily="34" charset="0"/>
            </a:endParaRPr>
          </a:p>
          <a:p>
            <a:pPr marL="0" indent="0">
              <a:lnSpc>
                <a:spcPct val="130000"/>
              </a:lnSpc>
              <a:spcBef>
                <a:spcPts val="0"/>
              </a:spcBef>
              <a:spcAft>
                <a:spcPts val="400"/>
              </a:spcAft>
              <a:buFont typeface="+mj-lt"/>
              <a:buNone/>
              <a:defRPr/>
            </a:pPr>
            <a:endParaRPr lang="en-US" sz="1200" b="1" dirty="0">
              <a:solidFill>
                <a:srgbClr val="86BC25"/>
              </a:solidFill>
              <a:ea typeface="Chronicle Display Black" charset="0"/>
              <a:cs typeface="Segoe UI Semilight" panose="020B0402040204020203" pitchFamily="34" charset="0"/>
            </a:endParaRPr>
          </a:p>
          <a:p>
            <a:pPr marL="0" indent="0">
              <a:lnSpc>
                <a:spcPct val="130000"/>
              </a:lnSpc>
              <a:spcBef>
                <a:spcPts val="0"/>
              </a:spcBef>
              <a:spcAft>
                <a:spcPts val="400"/>
              </a:spcAft>
              <a:buFont typeface="+mj-lt"/>
              <a:buNone/>
              <a:defRPr/>
            </a:pPr>
            <a:r>
              <a:rPr lang="en-US" sz="1200" b="1" dirty="0">
                <a:solidFill>
                  <a:srgbClr val="86BC25"/>
                </a:solidFill>
                <a:ea typeface="Chronicle Display Black" charset="0"/>
                <a:cs typeface="Segoe UI Semilight" panose="020B0402040204020203" pitchFamily="34" charset="0"/>
              </a:rPr>
              <a:t>2. </a:t>
            </a:r>
            <a:r>
              <a:rPr lang="en-US" sz="1200" b="1" u="sng" dirty="0">
                <a:solidFill>
                  <a:srgbClr val="86BC25"/>
                </a:solidFill>
                <a:ea typeface="Chronicle Display Black" charset="0"/>
                <a:cs typeface="Segoe UI Semilight" panose="020B0402040204020203" pitchFamily="34" charset="0"/>
              </a:rPr>
              <a:t>Scalability </a:t>
            </a:r>
            <a:r>
              <a:rPr lang="en-US" sz="1200" b="1" dirty="0">
                <a:solidFill>
                  <a:srgbClr val="86BC25"/>
                </a:solidFill>
                <a:ea typeface="Chronicle Display Black" charset="0"/>
                <a:cs typeface="Segoe UI Semilight" panose="020B0402040204020203" pitchFamily="34" charset="0"/>
              </a:rPr>
              <a:t>: Your business can scale up or scale down your operation and storage needs quickly to suit your situation, allowing flexibility as your needs change. Rather than purchasing and installing expensive upgrades yourself, your cloud computer service provider can handle this for you. Using the cloud frees up your time so you can get on with running your business.</a:t>
            </a:r>
            <a:endParaRPr lang="en-US" sz="1200" b="1" dirty="0">
              <a:solidFill>
                <a:srgbClr val="86BC25"/>
              </a:solidFill>
              <a:ea typeface="Chronicle Display Black" charset="0"/>
              <a:cs typeface="Segoe UI Semilight" panose="020B0402040204020203" pitchFamily="34" charset="0"/>
            </a:endParaRPr>
          </a:p>
          <a:p>
            <a:pPr marL="0" indent="0">
              <a:lnSpc>
                <a:spcPct val="130000"/>
              </a:lnSpc>
              <a:spcBef>
                <a:spcPts val="0"/>
              </a:spcBef>
              <a:spcAft>
                <a:spcPts val="400"/>
              </a:spcAft>
              <a:buFont typeface="+mj-lt"/>
              <a:buNone/>
              <a:defRPr/>
            </a:pPr>
            <a:endParaRPr lang="en-US" sz="1200" b="1" dirty="0">
              <a:solidFill>
                <a:srgbClr val="86BC25"/>
              </a:solidFill>
              <a:ea typeface="Chronicle Display Black" charset="0"/>
              <a:cs typeface="Segoe UI Semilight" panose="020B0402040204020203" pitchFamily="34" charset="0"/>
            </a:endParaRPr>
          </a:p>
          <a:p>
            <a:pPr marL="0" indent="0">
              <a:lnSpc>
                <a:spcPct val="130000"/>
              </a:lnSpc>
              <a:spcBef>
                <a:spcPts val="0"/>
              </a:spcBef>
              <a:spcAft>
                <a:spcPts val="400"/>
              </a:spcAft>
              <a:buFont typeface="+mj-lt"/>
              <a:buNone/>
              <a:defRPr/>
            </a:pPr>
            <a:r>
              <a:rPr lang="en-US" sz="1200" b="1" dirty="0">
                <a:solidFill>
                  <a:srgbClr val="86BC25"/>
                </a:solidFill>
                <a:ea typeface="Chronicle Display Black" charset="0"/>
                <a:cs typeface="Segoe UI Semilight" panose="020B0402040204020203" pitchFamily="34" charset="0"/>
              </a:rPr>
              <a:t>3. </a:t>
            </a:r>
            <a:r>
              <a:rPr lang="en-US" sz="1200" b="1" u="sng" dirty="0">
                <a:solidFill>
                  <a:srgbClr val="86BC25"/>
                </a:solidFill>
                <a:ea typeface="Chronicle Display Black" charset="0"/>
                <a:cs typeface="Segoe UI Semilight" panose="020B0402040204020203" pitchFamily="34" charset="0"/>
              </a:rPr>
              <a:t>Business continuity</a:t>
            </a:r>
            <a:r>
              <a:rPr lang="en-US" sz="1200" b="1" dirty="0">
                <a:solidFill>
                  <a:srgbClr val="86BC25"/>
                </a:solidFill>
                <a:ea typeface="Chronicle Display Black" charset="0"/>
                <a:cs typeface="Segoe UI Semilight" panose="020B0402040204020203" pitchFamily="34" charset="0"/>
              </a:rPr>
              <a:t> : Protecting your data and systems is an important part of business continuity planning. Whether you experience a natural disaster, power failure or other crisis, having your data stored in the cloud ensures it is backed up and protected in a secure and safe location. Being able to access your data again quickly allows you to conduct business as usual, minimising any downtime and loss of productivity.</a:t>
            </a:r>
            <a:endParaRPr lang="en-US" sz="1200" b="1" dirty="0">
              <a:solidFill>
                <a:srgbClr val="86BC25"/>
              </a:solidFill>
              <a:ea typeface="Chronicle Display Black" charset="0"/>
              <a:cs typeface="Segoe UI Semilight" panose="020B0402040204020203" pitchFamily="34" charset="0"/>
            </a:endParaRPr>
          </a:p>
          <a:p>
            <a:pPr marL="0" indent="0">
              <a:lnSpc>
                <a:spcPct val="130000"/>
              </a:lnSpc>
              <a:spcBef>
                <a:spcPts val="0"/>
              </a:spcBef>
              <a:spcAft>
                <a:spcPts val="400"/>
              </a:spcAft>
              <a:buFont typeface="+mj-lt"/>
              <a:buNone/>
              <a:defRPr/>
            </a:pPr>
            <a:endParaRPr lang="en-US" sz="1200" b="1" dirty="0">
              <a:solidFill>
                <a:srgbClr val="86BC25"/>
              </a:solidFill>
              <a:ea typeface="Chronicle Display Black" charset="0"/>
              <a:cs typeface="Segoe UI Semilight" panose="020B0402040204020203" pitchFamily="34" charset="0"/>
            </a:endParaRPr>
          </a:p>
          <a:p>
            <a:pPr marL="0" indent="0">
              <a:lnSpc>
                <a:spcPct val="130000"/>
              </a:lnSpc>
              <a:spcBef>
                <a:spcPts val="0"/>
              </a:spcBef>
              <a:spcAft>
                <a:spcPts val="400"/>
              </a:spcAft>
              <a:buFont typeface="+mj-lt"/>
              <a:buNone/>
              <a:defRPr/>
            </a:pPr>
            <a:r>
              <a:rPr lang="en-US" sz="1200" b="1" dirty="0">
                <a:solidFill>
                  <a:srgbClr val="86BC25"/>
                </a:solidFill>
                <a:ea typeface="Chronicle Display Black" charset="0"/>
                <a:cs typeface="Segoe UI Semilight" panose="020B0402040204020203" pitchFamily="34" charset="0"/>
              </a:rPr>
              <a:t>4.</a:t>
            </a:r>
            <a:r>
              <a:rPr lang="en-US" sz="1200" b="1" u="sng" dirty="0">
                <a:solidFill>
                  <a:srgbClr val="86BC25"/>
                </a:solidFill>
                <a:ea typeface="Chronicle Display Black" charset="0"/>
                <a:cs typeface="Segoe UI Semilight" panose="020B0402040204020203" pitchFamily="34" charset="0"/>
              </a:rPr>
              <a:t> Collaboration efficiency</a:t>
            </a:r>
            <a:r>
              <a:rPr lang="en-US" sz="1200" b="1" dirty="0">
                <a:solidFill>
                  <a:srgbClr val="86BC25"/>
                </a:solidFill>
                <a:ea typeface="Chronicle Display Black" charset="0"/>
                <a:cs typeface="Segoe UI Semilight" panose="020B0402040204020203" pitchFamily="34" charset="0"/>
              </a:rPr>
              <a:t> : Collaboration in a cloud environment gives your business the ability to communicate and share more easily outside of the traditional methods. If you are working on a project across different locations, you could use cloud computing to give employees, contractors and third parties access to the same files. You could also choose a cloud computing model that makes it easy for you to share your records with your advisers (e.g. a quick and secure way to share accounting records with your accountant or financial adviser).</a:t>
            </a:r>
            <a:endParaRPr lang="en-US" sz="1200" b="1" dirty="0">
              <a:solidFill>
                <a:srgbClr val="86BC25"/>
              </a:solidFill>
              <a:ea typeface="Chronicle Display Black" charset="0"/>
              <a:cs typeface="Segoe UI Semilight" panose="020B0402040204020203" pitchFamily="34" charset="0"/>
            </a:endParaRPr>
          </a:p>
          <a:p>
            <a:pPr marL="0" indent="0">
              <a:lnSpc>
                <a:spcPct val="130000"/>
              </a:lnSpc>
              <a:spcBef>
                <a:spcPts val="0"/>
              </a:spcBef>
              <a:spcAft>
                <a:spcPts val="400"/>
              </a:spcAft>
              <a:buFont typeface="+mj-lt"/>
              <a:buNone/>
              <a:defRPr/>
            </a:pPr>
            <a:endParaRPr lang="en-US" sz="1050" dirty="0">
              <a:solidFill>
                <a:srgbClr val="000000"/>
              </a:solidFill>
              <a:cs typeface="Segoe UI Semilight" panose="020B04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6542" y="547371"/>
            <a:ext cx="11340000" cy="303187"/>
          </a:xfrm>
        </p:spPr>
        <p:txBody>
          <a:bodyPr/>
          <a:lstStyle/>
          <a:p>
            <a:r>
              <a:rPr lang="en-US" altLang="en-AU" b="1" dirty="0">
                <a:solidFill>
                  <a:schemeClr val="tx1"/>
                </a:solidFill>
                <a:effectLst>
                  <a:outerShdw blurRad="38100" dist="19050" dir="2700000" algn="tl" rotWithShape="0">
                    <a:schemeClr val="dk1">
                      <a:alpha val="40000"/>
                    </a:schemeClr>
                  </a:outerShdw>
                </a:effectLst>
              </a:rPr>
              <a:t>Benefits of Cloud</a:t>
            </a:r>
            <a:endParaRPr lang="en-US" altLang="en-AU" b="1" dirty="0">
              <a:solidFill>
                <a:schemeClr val="tx1"/>
              </a:solidFill>
              <a:effectLst>
                <a:outerShdw blurRad="38100" dist="19050" dir="2700000" algn="tl" rotWithShape="0">
                  <a:schemeClr val="dk1">
                    <a:alpha val="40000"/>
                  </a:schemeClr>
                </a:outerShdw>
              </a:effectLst>
            </a:endParaRPr>
          </a:p>
        </p:txBody>
      </p:sp>
      <p:sp>
        <p:nvSpPr>
          <p:cNvPr id="3" name="Text Placeholder 3"/>
          <p:cNvSpPr txBox="1"/>
          <p:nvPr/>
        </p:nvSpPr>
        <p:spPr>
          <a:xfrm>
            <a:off x="426720" y="975995"/>
            <a:ext cx="11339830" cy="5962015"/>
          </a:xfrm>
          <a:prstGeom prst="rect">
            <a:avLst/>
          </a:prstGeom>
        </p:spPr>
        <p:txBody>
          <a:bodyPr l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spcAft>
                <a:spcPts val="400"/>
              </a:spcAft>
              <a:buFont typeface="+mj-lt"/>
              <a:buNone/>
              <a:defRPr/>
            </a:pPr>
            <a:r>
              <a:rPr lang="en-US" sz="1400" dirty="0">
                <a:ln/>
                <a:solidFill>
                  <a:schemeClr val="accent1"/>
                </a:solidFill>
                <a:effectLst>
                  <a:outerShdw blurRad="38100" dist="25400" dir="5400000" algn="ctr" rotWithShape="0">
                    <a:srgbClr val="6E747A">
                      <a:alpha val="43000"/>
                    </a:srgbClr>
                  </a:outerShdw>
                </a:effectLst>
                <a:cs typeface="Segoe UI Semilight" panose="020B0402040204020203" pitchFamily="34" charset="0"/>
              </a:rPr>
              <a:t>4</a:t>
            </a:r>
            <a:r>
              <a:rPr lang="en-US" sz="1200" dirty="0">
                <a:solidFill>
                  <a:srgbClr val="000000"/>
                </a:solidFill>
                <a:cs typeface="Segoe UI Semilight" panose="020B0402040204020203" pitchFamily="34" charset="0"/>
              </a:rPr>
              <a:t>. </a:t>
            </a:r>
            <a:r>
              <a:rPr lang="en-US" sz="1200" b="1" u="sng" dirty="0">
                <a:ln/>
                <a:solidFill>
                  <a:schemeClr val="accent1"/>
                </a:solidFill>
                <a:effectLst>
                  <a:outerShdw blurRad="38100" dist="25400" dir="5400000" algn="ctr" rotWithShape="0">
                    <a:srgbClr val="6E747A">
                      <a:alpha val="43000"/>
                    </a:srgbClr>
                  </a:outerShdw>
                </a:effectLst>
                <a:cs typeface="Segoe UI Semilight" panose="020B0402040204020203" pitchFamily="34" charset="0"/>
              </a:rPr>
              <a:t>Flexibility of work practices</a:t>
            </a:r>
            <a:r>
              <a:rPr lang="en-US" sz="1200" u="sng" dirty="0">
                <a:ln/>
                <a:solidFill>
                  <a:schemeClr val="accent1"/>
                </a:solidFill>
                <a:effectLst>
                  <a:outerShdw blurRad="38100" dist="25400" dir="5400000" algn="ctr" rotWithShape="0">
                    <a:srgbClr val="6E747A">
                      <a:alpha val="43000"/>
                    </a:srgbClr>
                  </a:outerShdw>
                </a:effectLst>
                <a:cs typeface="Segoe UI Semilight" panose="020B0402040204020203" pitchFamily="34" charset="0"/>
              </a:rPr>
              <a:t> </a:t>
            </a:r>
            <a:r>
              <a:rPr lang="en-US" sz="1200" dirty="0">
                <a:ln/>
                <a:solidFill>
                  <a:schemeClr val="accent1"/>
                </a:solidFill>
                <a:effectLst>
                  <a:outerShdw blurRad="38100" dist="25400" dir="5400000" algn="ctr" rotWithShape="0">
                    <a:srgbClr val="6E747A">
                      <a:alpha val="43000"/>
                    </a:srgbClr>
                  </a:outerShdw>
                </a:effectLst>
                <a:cs typeface="Segoe UI Semilight" panose="020B0402040204020203" pitchFamily="34" charset="0"/>
              </a:rPr>
              <a:t>: Cloud computing allows employees to be more flexible in their work practices. For example, you have the ability to access data from home, on holiday, or via the commute to and from work (providing you have an internet connection). If you need access to your data while you are off-site, you can connect to your virtual office, quickly and easily.</a:t>
            </a:r>
            <a:endParaRPr lang="en-US" sz="1200" dirty="0">
              <a:ln/>
              <a:solidFill>
                <a:schemeClr val="accent1"/>
              </a:solidFill>
              <a:effectLst>
                <a:outerShdw blurRad="38100" dist="25400" dir="5400000" algn="ctr" rotWithShape="0">
                  <a:srgbClr val="6E747A">
                    <a:alpha val="43000"/>
                  </a:srgbClr>
                </a:outerShdw>
              </a:effectLst>
              <a:cs typeface="Segoe UI Semilight" panose="020B0402040204020203" pitchFamily="34" charset="0"/>
            </a:endParaRPr>
          </a:p>
          <a:p>
            <a:pPr marL="0" indent="0">
              <a:lnSpc>
                <a:spcPct val="130000"/>
              </a:lnSpc>
              <a:spcBef>
                <a:spcPts val="0"/>
              </a:spcBef>
              <a:spcAft>
                <a:spcPts val="400"/>
              </a:spcAft>
              <a:buFont typeface="+mj-lt"/>
              <a:buNone/>
              <a:defRPr/>
            </a:pPr>
            <a:endParaRPr lang="en-US" sz="1200" dirty="0">
              <a:ln/>
              <a:solidFill>
                <a:schemeClr val="accent1"/>
              </a:solidFill>
              <a:effectLst>
                <a:outerShdw blurRad="38100" dist="25400" dir="5400000" algn="ctr" rotWithShape="0">
                  <a:srgbClr val="6E747A">
                    <a:alpha val="43000"/>
                  </a:srgbClr>
                </a:outerShdw>
              </a:effectLst>
              <a:cs typeface="Segoe UI Semilight" panose="020B0402040204020203" pitchFamily="34" charset="0"/>
            </a:endParaRPr>
          </a:p>
          <a:p>
            <a:pPr marL="0" indent="0">
              <a:lnSpc>
                <a:spcPct val="130000"/>
              </a:lnSpc>
              <a:spcBef>
                <a:spcPts val="0"/>
              </a:spcBef>
              <a:spcAft>
                <a:spcPts val="400"/>
              </a:spcAft>
              <a:buFont typeface="+mj-lt"/>
              <a:buNone/>
              <a:defRPr/>
            </a:pPr>
            <a:r>
              <a:rPr lang="en-US" sz="1200" dirty="0">
                <a:ln/>
                <a:solidFill>
                  <a:schemeClr val="accent1"/>
                </a:solidFill>
                <a:effectLst>
                  <a:outerShdw blurRad="38100" dist="25400" dir="5400000" algn="ctr" rotWithShape="0">
                    <a:srgbClr val="6E747A">
                      <a:alpha val="43000"/>
                    </a:srgbClr>
                  </a:outerShdw>
                </a:effectLst>
                <a:cs typeface="Segoe UI Semilight" panose="020B0402040204020203" pitchFamily="34" charset="0"/>
              </a:rPr>
              <a:t>5. </a:t>
            </a:r>
            <a:r>
              <a:rPr lang="en-US" sz="1200" b="1" u="sng" dirty="0">
                <a:ln/>
                <a:solidFill>
                  <a:schemeClr val="accent1"/>
                </a:solidFill>
                <a:effectLst>
                  <a:outerShdw blurRad="38100" dist="25400" dir="5400000" algn="ctr" rotWithShape="0">
                    <a:srgbClr val="6E747A">
                      <a:alpha val="43000"/>
                    </a:srgbClr>
                  </a:outerShdw>
                </a:effectLst>
                <a:cs typeface="Segoe UI Semilight" panose="020B0402040204020203" pitchFamily="34" charset="0"/>
              </a:rPr>
              <a:t>Access to automatic updates </a:t>
            </a:r>
            <a:r>
              <a:rPr lang="en-US" sz="1200" dirty="0">
                <a:ln/>
                <a:solidFill>
                  <a:schemeClr val="accent1"/>
                </a:solidFill>
                <a:effectLst>
                  <a:outerShdw blurRad="38100" dist="25400" dir="5400000" algn="ctr" rotWithShape="0">
                    <a:srgbClr val="6E747A">
                      <a:alpha val="43000"/>
                    </a:srgbClr>
                  </a:outerShdw>
                </a:effectLst>
                <a:cs typeface="Segoe UI Semilight" panose="020B0402040204020203" pitchFamily="34" charset="0"/>
              </a:rPr>
              <a:t>: Access to automatic updates for your IT requirements may be included in your service fee. Depending on your cloud computing service provider, your system will regularly be updated with the latest technology. This could include up-to-date versions of software, as well as upgrades to servers and computer processing power.</a:t>
            </a:r>
            <a:endParaRPr lang="en-US" sz="1200" dirty="0">
              <a:ln/>
              <a:solidFill>
                <a:schemeClr val="accent1"/>
              </a:solidFill>
              <a:effectLst>
                <a:outerShdw blurRad="38100" dist="25400" dir="5400000" algn="ctr" rotWithShape="0">
                  <a:srgbClr val="6E747A">
                    <a:alpha val="43000"/>
                  </a:srgbClr>
                </a:outerShdw>
              </a:effectLst>
              <a:cs typeface="Segoe UI Semilight" panose="020B04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6542" y="547371"/>
            <a:ext cx="11340000" cy="303187"/>
          </a:xfrm>
        </p:spPr>
        <p:txBody>
          <a:bodyPr/>
          <a:lstStyle/>
          <a:p>
            <a:r>
              <a:rPr lang="en-US" b="1" dirty="0" smtClean="0">
                <a:ln/>
                <a:solidFill>
                  <a:schemeClr val="tx1"/>
                </a:solidFill>
                <a:effectLst>
                  <a:outerShdw blurRad="38100" dist="19050" dir="2700000" algn="tl" rotWithShape="0">
                    <a:schemeClr val="dk1">
                      <a:alpha val="40000"/>
                    </a:schemeClr>
                  </a:outerShdw>
                </a:effectLst>
                <a:sym typeface="+mn-ea"/>
              </a:rPr>
              <a:t>Cloud Risks And Considerations</a:t>
            </a:r>
            <a:endParaRPr lang="en-US" altLang="en-AU" b="1" dirty="0" smtClean="0">
              <a:ln/>
              <a:solidFill>
                <a:schemeClr val="tx1"/>
              </a:solidFill>
              <a:effectLst>
                <a:outerShdw blurRad="38100" dist="19050" dir="2700000" algn="tl" rotWithShape="0">
                  <a:schemeClr val="dk1">
                    <a:alpha val="40000"/>
                  </a:schemeClr>
                </a:outerShdw>
              </a:effectLst>
              <a:sym typeface="+mn-ea"/>
            </a:endParaRPr>
          </a:p>
        </p:txBody>
      </p:sp>
      <p:sp>
        <p:nvSpPr>
          <p:cNvPr id="3" name="Text Placeholder 3"/>
          <p:cNvSpPr txBox="1"/>
          <p:nvPr/>
        </p:nvSpPr>
        <p:spPr>
          <a:xfrm>
            <a:off x="426720" y="975995"/>
            <a:ext cx="11339830" cy="5962015"/>
          </a:xfrm>
          <a:prstGeom prst="rect">
            <a:avLst/>
          </a:prstGeom>
        </p:spPr>
        <p:txBody>
          <a:bodyPr lIns="0">
            <a:scene3d>
              <a:camera prst="orthographicFront"/>
              <a:lightRig rig="threePt" dir="t"/>
            </a:scene3d>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spcAft>
                <a:spcPts val="400"/>
              </a:spcAft>
              <a:buFont typeface="+mj-lt"/>
              <a:buNone/>
              <a:defRPr/>
            </a:pPr>
            <a:endParaRPr lang="en-US" sz="1200"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Segoe UI Semilight" panose="020B0402040204020203" pitchFamily="34" charset="0"/>
            </a:endParaRPr>
          </a:p>
        </p:txBody>
      </p:sp>
      <p:graphicFrame>
        <p:nvGraphicFramePr>
          <p:cNvPr id="5" name="Table 4"/>
          <p:cNvGraphicFramePr/>
          <p:nvPr/>
        </p:nvGraphicFramePr>
        <p:xfrm>
          <a:off x="534670" y="1061085"/>
          <a:ext cx="11231880" cy="5388610"/>
        </p:xfrm>
        <a:graphic>
          <a:graphicData uri="http://schemas.openxmlformats.org/drawingml/2006/table">
            <a:tbl>
              <a:tblPr firstRow="1">
                <a:tableStyleId>{0660B408-B3CF-4A94-85FC-2B1E0A45F4A2}</a:tableStyleId>
              </a:tblPr>
              <a:tblGrid>
                <a:gridCol w="5443855"/>
                <a:gridCol w="5788025"/>
              </a:tblGrid>
              <a:tr h="5388610">
                <a:tc>
                  <a:txBody>
                    <a:bodyPr/>
                    <a:p>
                      <a:pPr>
                        <a:buNone/>
                      </a:pPr>
                      <a:r>
                        <a:rPr lang="en-US" b="1" u="sng">
                          <a:ln/>
                          <a:effectLst>
                            <a:outerShdw blurRad="38100" dist="25400" dir="5400000" algn="ctr" rotWithShape="0">
                              <a:srgbClr val="6E747A">
                                <a:alpha val="43000"/>
                              </a:srgbClr>
                            </a:outerShdw>
                          </a:effectLst>
                        </a:rPr>
                        <a:t>Risks </a:t>
                      </a:r>
                      <a:r>
                        <a:rPr lang="en-US">
                          <a:ln/>
                          <a:effectLst>
                            <a:outerShdw blurRad="38100" dist="25400" dir="5400000" algn="ctr" rotWithShape="0">
                              <a:srgbClr val="6E747A">
                                <a:alpha val="43000"/>
                              </a:srgbClr>
                            </a:outerShdw>
                          </a:effectLst>
                        </a:rPr>
                        <a:t>: </a:t>
                      </a:r>
                      <a:endParaRPr lang="en-US">
                        <a:ln/>
                        <a:effectLst>
                          <a:outerShdw blurRad="38100" dist="25400" dir="5400000" algn="ctr" rotWithShape="0">
                            <a:srgbClr val="6E747A">
                              <a:alpha val="43000"/>
                            </a:srgbClr>
                          </a:outerShdw>
                        </a:effectLst>
                      </a:endParaRPr>
                    </a:p>
                    <a:p>
                      <a:pPr>
                        <a:buNone/>
                      </a:pPr>
                      <a:endParaRPr lang="en-US">
                        <a:ln/>
                        <a:effectLst>
                          <a:outerShdw blurRad="38100" dist="25400" dir="5400000" algn="ctr" rotWithShape="0">
                            <a:srgbClr val="6E747A">
                              <a:alpha val="43000"/>
                            </a:srgbClr>
                          </a:outerShdw>
                        </a:effectLst>
                      </a:endParaRPr>
                    </a:p>
                    <a:p>
                      <a:pPr>
                        <a:buNone/>
                      </a:pPr>
                      <a:r>
                        <a:rPr lang="en-US">
                          <a:ln/>
                          <a:effectLst>
                            <a:outerShdw blurRad="38100" dist="25400" dir="5400000" algn="ctr" rotWithShape="0">
                              <a:srgbClr val="6E747A">
                                <a:alpha val="43000"/>
                              </a:srgbClr>
                            </a:outerShdw>
                          </a:effectLst>
                        </a:rPr>
                        <a:t>1. Loss or theft of intellectual property.</a:t>
                      </a:r>
                      <a:endParaRPr lang="en-US">
                        <a:ln/>
                        <a:effectLst>
                          <a:outerShdw blurRad="38100" dist="25400" dir="5400000" algn="ctr" rotWithShape="0">
                            <a:srgbClr val="6E747A">
                              <a:alpha val="43000"/>
                            </a:srgbClr>
                          </a:outerShdw>
                        </a:effectLst>
                      </a:endParaRPr>
                    </a:p>
                    <a:p>
                      <a:pPr>
                        <a:buNone/>
                      </a:pPr>
                      <a:endParaRPr lang="en-US">
                        <a:ln/>
                        <a:effectLst>
                          <a:outerShdw blurRad="38100" dist="25400" dir="5400000" algn="ctr" rotWithShape="0">
                            <a:srgbClr val="6E747A">
                              <a:alpha val="43000"/>
                            </a:srgbClr>
                          </a:outerShdw>
                        </a:effectLst>
                      </a:endParaRPr>
                    </a:p>
                    <a:p>
                      <a:pPr>
                        <a:buNone/>
                      </a:pPr>
                      <a:r>
                        <a:rPr lang="en-US">
                          <a:ln/>
                          <a:effectLst>
                            <a:outerShdw blurRad="38100" dist="25400" dir="5400000" algn="ctr" rotWithShape="0">
                              <a:srgbClr val="6E747A">
                                <a:alpha val="43000"/>
                              </a:srgbClr>
                            </a:outerShdw>
                          </a:effectLst>
                        </a:rPr>
                        <a:t>2. Compliance violations and regulatory actions.</a:t>
                      </a:r>
                      <a:endParaRPr lang="en-US">
                        <a:ln/>
                        <a:effectLst>
                          <a:outerShdw blurRad="38100" dist="25400" dir="5400000" algn="ctr" rotWithShape="0">
                            <a:srgbClr val="6E747A">
                              <a:alpha val="43000"/>
                            </a:srgbClr>
                          </a:outerShdw>
                        </a:effectLst>
                      </a:endParaRPr>
                    </a:p>
                    <a:p>
                      <a:pPr>
                        <a:buNone/>
                      </a:pPr>
                      <a:endParaRPr lang="en-US">
                        <a:ln/>
                        <a:effectLst>
                          <a:outerShdw blurRad="38100" dist="25400" dir="5400000" algn="ctr" rotWithShape="0">
                            <a:srgbClr val="6E747A">
                              <a:alpha val="43000"/>
                            </a:srgbClr>
                          </a:outerShdw>
                        </a:effectLst>
                      </a:endParaRPr>
                    </a:p>
                    <a:p>
                      <a:pPr>
                        <a:buNone/>
                      </a:pPr>
                      <a:r>
                        <a:rPr lang="en-US">
                          <a:ln/>
                          <a:effectLst>
                            <a:outerShdw blurRad="38100" dist="25400" dir="5400000" algn="ctr" rotWithShape="0">
                              <a:srgbClr val="6E747A">
                                <a:alpha val="43000"/>
                              </a:srgbClr>
                            </a:outerShdw>
                          </a:effectLst>
                        </a:rPr>
                        <a:t>3. Loss of control over end user actions.</a:t>
                      </a:r>
                      <a:endParaRPr lang="en-US">
                        <a:ln/>
                        <a:effectLst>
                          <a:outerShdw blurRad="38100" dist="25400" dir="5400000" algn="ctr" rotWithShape="0">
                            <a:srgbClr val="6E747A">
                              <a:alpha val="43000"/>
                            </a:srgbClr>
                          </a:outerShdw>
                        </a:effectLst>
                      </a:endParaRPr>
                    </a:p>
                    <a:p>
                      <a:pPr>
                        <a:buNone/>
                      </a:pPr>
                      <a:endParaRPr lang="en-US">
                        <a:ln/>
                        <a:effectLst>
                          <a:outerShdw blurRad="38100" dist="25400" dir="5400000" algn="ctr" rotWithShape="0">
                            <a:srgbClr val="6E747A">
                              <a:alpha val="43000"/>
                            </a:srgbClr>
                          </a:outerShdw>
                        </a:effectLst>
                      </a:endParaRPr>
                    </a:p>
                    <a:p>
                      <a:pPr>
                        <a:buNone/>
                      </a:pPr>
                      <a:r>
                        <a:rPr lang="en-US">
                          <a:ln/>
                          <a:effectLst>
                            <a:outerShdw blurRad="38100" dist="25400" dir="5400000" algn="ctr" rotWithShape="0">
                              <a:srgbClr val="6E747A">
                                <a:alpha val="43000"/>
                              </a:srgbClr>
                            </a:outerShdw>
                          </a:effectLst>
                        </a:rPr>
                        <a:t>4. Malware infections that unleash a targeted attack.</a:t>
                      </a:r>
                      <a:endParaRPr lang="en-US">
                        <a:ln/>
                        <a:effectLst>
                          <a:outerShdw blurRad="38100" dist="25400" dir="5400000" algn="ctr" rotWithShape="0">
                            <a:srgbClr val="6E747A">
                              <a:alpha val="43000"/>
                            </a:srgbClr>
                          </a:outerShdw>
                        </a:effectLst>
                      </a:endParaRPr>
                    </a:p>
                    <a:p>
                      <a:pPr>
                        <a:buNone/>
                      </a:pPr>
                      <a:endParaRPr lang="en-US">
                        <a:ln/>
                        <a:effectLst>
                          <a:outerShdw blurRad="38100" dist="25400" dir="5400000" algn="ctr" rotWithShape="0">
                            <a:srgbClr val="6E747A">
                              <a:alpha val="43000"/>
                            </a:srgbClr>
                          </a:outerShdw>
                        </a:effectLst>
                      </a:endParaRPr>
                    </a:p>
                    <a:p>
                      <a:pPr>
                        <a:buNone/>
                      </a:pPr>
                      <a:r>
                        <a:rPr lang="en-US">
                          <a:ln/>
                          <a:effectLst>
                            <a:outerShdw blurRad="38100" dist="25400" dir="5400000" algn="ctr" rotWithShape="0">
                              <a:srgbClr val="6E747A">
                                <a:alpha val="43000"/>
                              </a:srgbClr>
                            </a:outerShdw>
                          </a:effectLst>
                        </a:rPr>
                        <a:t>5. Contractual breaches with customers or business partners.</a:t>
                      </a:r>
                      <a:endParaRPr lang="en-US">
                        <a:ln/>
                        <a:effectLst>
                          <a:outerShdw blurRad="38100" dist="25400" dir="5400000" algn="ctr" rotWithShape="0">
                            <a:srgbClr val="6E747A">
                              <a:alpha val="43000"/>
                            </a:srgbClr>
                          </a:outerShdw>
                        </a:effectLst>
                      </a:endParaRPr>
                    </a:p>
                    <a:p>
                      <a:pPr>
                        <a:buNone/>
                      </a:pPr>
                      <a:endParaRPr lang="en-US">
                        <a:ln/>
                        <a:effectLst>
                          <a:outerShdw blurRad="38100" dist="25400" dir="5400000" algn="ctr" rotWithShape="0">
                            <a:srgbClr val="6E747A">
                              <a:alpha val="43000"/>
                            </a:srgbClr>
                          </a:outerShdw>
                        </a:effectLst>
                      </a:endParaRPr>
                    </a:p>
                    <a:p>
                      <a:pPr>
                        <a:buNone/>
                      </a:pPr>
                      <a:r>
                        <a:rPr lang="en-US">
                          <a:ln/>
                          <a:effectLst>
                            <a:outerShdw blurRad="38100" dist="25400" dir="5400000" algn="ctr" rotWithShape="0">
                              <a:srgbClr val="6E747A">
                                <a:alpha val="43000"/>
                              </a:srgbClr>
                            </a:outerShdw>
                          </a:effectLst>
                        </a:rPr>
                        <a:t>6.  Data breach requiring disclosure and notification to victims.</a:t>
                      </a:r>
                      <a:endParaRPr lang="en-US">
                        <a:ln/>
                        <a:effectLst>
                          <a:outerShdw blurRad="38100" dist="25400" dir="5400000" algn="ctr" rotWithShape="0">
                            <a:srgbClr val="6E747A">
                              <a:alpha val="43000"/>
                            </a:srgbClr>
                          </a:outerShdw>
                        </a:effectLst>
                      </a:endParaRPr>
                    </a:p>
                  </a:txBody>
                  <a:tcPr/>
                </a:tc>
                <a:tc>
                  <a:txBody>
                    <a:bodyPr/>
                    <a:p>
                      <a:pPr>
                        <a:buNone/>
                      </a:pPr>
                      <a:r>
                        <a:rPr lang="en-US" u="sng"/>
                        <a:t>Considerations</a:t>
                      </a:r>
                      <a:r>
                        <a:rPr lang="en-US"/>
                        <a:t> : </a:t>
                      </a:r>
                      <a:endParaRPr lang="en-US"/>
                    </a:p>
                    <a:p>
                      <a:pPr>
                        <a:buNone/>
                      </a:pPr>
                      <a:endParaRPr lang="en-US"/>
                    </a:p>
                    <a:p>
                      <a:pPr>
                        <a:buNone/>
                      </a:pPr>
                      <a:r>
                        <a:rPr lang="en-US"/>
                        <a:t>1. Maintaining availability and business functionality.</a:t>
                      </a:r>
                      <a:endParaRPr lang="en-US"/>
                    </a:p>
                    <a:p>
                      <a:pPr>
                        <a:buNone/>
                      </a:pPr>
                      <a:endParaRPr lang="en-US"/>
                    </a:p>
                    <a:p>
                      <a:pPr>
                        <a:buNone/>
                      </a:pPr>
                      <a:r>
                        <a:rPr lang="en-US"/>
                        <a:t>2. Protecting data from unauthorised access by a third party.</a:t>
                      </a:r>
                      <a:endParaRPr lang="en-US"/>
                    </a:p>
                    <a:p>
                      <a:pPr>
                        <a:buNone/>
                      </a:pPr>
                      <a:endParaRPr lang="en-US"/>
                    </a:p>
                    <a:p>
                      <a:pPr>
                        <a:buNone/>
                      </a:pPr>
                      <a:r>
                        <a:rPr lang="en-US"/>
                        <a:t>3. Protecting data from unauthorised access by the vendor’s customers.</a:t>
                      </a:r>
                      <a:endParaRPr lang="en-US"/>
                    </a:p>
                    <a:p>
                      <a:pPr>
                        <a:buNone/>
                      </a:pPr>
                      <a:endParaRPr lang="en-US"/>
                    </a:p>
                    <a:p>
                      <a:pPr>
                        <a:buNone/>
                      </a:pPr>
                      <a:r>
                        <a:rPr lang="en-US"/>
                        <a:t>4. Protecting data from unauthorised access by rogue vendor employees.</a:t>
                      </a:r>
                      <a:endParaRPr lang="en-US"/>
                    </a:p>
                    <a:p>
                      <a:pPr>
                        <a:buNone/>
                      </a:pPr>
                      <a:endParaRPr lang="en-US"/>
                    </a:p>
                    <a:p>
                      <a:pPr>
                        <a:buNone/>
                      </a:pPr>
                      <a:r>
                        <a:rPr lang="en-US"/>
                        <a:t>5. Handling security incidents.</a:t>
                      </a:r>
                      <a:endParaRPr lang="en-US"/>
                    </a:p>
                    <a:p>
                      <a:pPr>
                        <a:buNone/>
                      </a:pPr>
                      <a:endParaRPr lang="en-US"/>
                    </a:p>
                    <a:p>
                      <a:pPr>
                        <a:buNone/>
                      </a:pPr>
                      <a:r>
                        <a:rPr lang="en-US"/>
                        <a:t>6. Detailed cloud computing security considerations.</a:t>
                      </a:r>
                      <a:endParaRPr lang="en-US"/>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THINKCELLSHAPEDONOTDELETE" val="thinkcellActiveDocDoNotDelete"/>
</p:tagLst>
</file>

<file path=ppt/theme/theme1.xml><?xml version="1.0" encoding="utf-8"?>
<a:theme xmlns:a="http://schemas.openxmlformats.org/drawingml/2006/main" name="Deloitte_4_3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panose="020B0604020202020204"/>
          <a:buChar char="�"/>
          <a:defRPr dirty="0" smtClean="0">
            <a:solidFill>
              <a:srgbClr val="313131"/>
            </a:solidFill>
          </a:defRPr>
        </a:defPPr>
      </a:lstStyle>
    </a:txDef>
  </a:objectDefaults>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3572</Words>
  <Application>WPS Presentation</Application>
  <PresentationFormat>Widescreen</PresentationFormat>
  <Paragraphs>63</Paragraphs>
  <Slides>4</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4</vt:i4>
      </vt:variant>
    </vt:vector>
  </HeadingPairs>
  <TitlesOfParts>
    <vt:vector size="21" baseType="lpstr">
      <vt:lpstr>Arial</vt:lpstr>
      <vt:lpstr>SimSun</vt:lpstr>
      <vt:lpstr>Wingdings</vt:lpstr>
      <vt:lpstr>Wingdings 2</vt:lpstr>
      <vt:lpstr>Arial</vt:lpstr>
      <vt:lpstr>Open Sans</vt:lpstr>
      <vt:lpstr>Frutiger Next Pro Light</vt:lpstr>
      <vt:lpstr>Verdana</vt:lpstr>
      <vt:lpstr>Chronicle Display Black</vt:lpstr>
      <vt:lpstr>Segoe UI Semilight</vt:lpstr>
      <vt:lpstr>Segoe Print</vt:lpstr>
      <vt:lpstr>Microsoft YaHei</vt:lpstr>
      <vt:lpstr>Arial Unicode MS</vt:lpstr>
      <vt:lpstr>Calibri</vt:lpstr>
      <vt:lpstr>Wingdings</vt:lpstr>
      <vt:lpstr>Deloitte_4_3_Onscreen</vt:lpstr>
      <vt:lpstr>TCLayout.ActiveDocument.1</vt:lpstr>
      <vt:lpstr>			Deloitte Technology Consulting Virtual Internship</vt:lpstr>
      <vt:lpstr>Title</vt:lpstr>
      <vt:lpstr>Benifits of Cloud</vt:lpstr>
      <vt:lpstr>Benefits of Cloud</vt:lpstr>
    </vt:vector>
  </TitlesOfParts>
  <Company>Deloitte Touche Tohmatsu Services,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Transformation Journey – The Deloitte Approach</dc:title>
  <dc:creator>lunguroiu@deloitte.com.au;hal-khudairy@deloitte.com.au;matgeorge@deloitte.com.au;dkissane@deloitte.com.au</dc:creator>
  <cp:lastModifiedBy>Gaurav</cp:lastModifiedBy>
  <cp:revision>20</cp:revision>
  <dcterms:created xsi:type="dcterms:W3CDTF">2019-03-31T19:26:00Z</dcterms:created>
  <dcterms:modified xsi:type="dcterms:W3CDTF">2020-06-10T15:20:25Z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