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smtClean="0"/>
              <a:t>Edit Master text styles</a:t>
            </a:r>
            <a:endParaRPr lang="en-US" noProof="0" dirty="0" smtClean="0"/>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a:t>
            </a:r>
            <a:r>
              <a:rPr lang="en-US" noProof="0" dirty="0" smtClean="0"/>
              <a:t>subtitle</a:t>
            </a:r>
            <a:endParaRPr lang="en-US" noProof="0" dirty="0"/>
          </a:p>
        </p:txBody>
      </p:sp>
      <p:sp>
        <p:nvSpPr>
          <p:cNvPr id="2" name="Title 1"/>
          <p:cNvSpPr>
            <a:spLocks noGrp="1"/>
          </p:cNvSpPr>
          <p:nvPr>
            <p:ph type="title"/>
          </p:nvPr>
        </p:nvSpPr>
        <p:spPr>
          <a:xfrm>
            <a:off x="426542" y="327026"/>
            <a:ext cx="11340000" cy="303187"/>
          </a:xfrm>
        </p:spPr>
        <p:txBody>
          <a:bodyPr/>
          <a:lstStyle/>
          <a:p>
            <a:r>
              <a:rPr lang="en-US" dirty="0" smtClean="0"/>
              <a:t>Click to edit Master title style</a:t>
            </a:r>
            <a:endParaRPr lang="en-AU"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56" name="think-cell Slide" r:id="rId3" imgW="12700" imgH="12700" progId="TCLayout.ActiveDocument.1">
                  <p:embed/>
                </p:oleObj>
              </mc:Choice>
              <mc:Fallback>
                <p:oleObj name="think-cell Slide" r:id="rId3" imgW="12700" imgH="12700" progId="TCLayout.ActiveDocument.1">
                  <p:embed/>
                  <p:pic>
                    <p:nvPicPr>
                      <p:cNvPr id="0" name="Object 3" hidden="1"/>
                      <p:cNvPicPr/>
                      <p:nvPr/>
                    </p:nvPicPr>
                    <p:blipFill>
                      <a:blip r:embed="rId4"/>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smtClean="0"/>
              <a:t>Edit Master text styles</a:t>
            </a:r>
            <a:endParaRPr lang="en-US" noProof="0" dirty="0" smtClean="0"/>
          </a:p>
          <a:p>
            <a:pPr lvl="1"/>
            <a:r>
              <a:rPr lang="en-US" noProof="0" dirty="0" smtClean="0"/>
              <a:t>Second level</a:t>
            </a:r>
            <a:endParaRPr lang="en-US" noProof="0" dirty="0" smtClean="0"/>
          </a:p>
          <a:p>
            <a:pPr lvl="2"/>
            <a:r>
              <a:rPr lang="en-US" noProof="0" dirty="0" smtClean="0"/>
              <a:t>Third level</a:t>
            </a:r>
            <a:endParaRPr lang="en-US" noProof="0" dirty="0" smtClean="0"/>
          </a:p>
          <a:p>
            <a:pPr lvl="3"/>
            <a:r>
              <a:rPr lang="en-US" noProof="0" dirty="0" smtClean="0"/>
              <a:t>Fourth level</a:t>
            </a:r>
            <a:endParaRPr lang="en-US" noProof="0" dirty="0" smtClean="0"/>
          </a:p>
          <a:p>
            <a:pPr lvl="4"/>
            <a:r>
              <a:rPr lang="en-US" noProof="0" dirty="0" smtClean="0"/>
              <a:t>Fifth level</a:t>
            </a:r>
            <a:endParaRPr lang="en-US" noProof="0" dirty="0"/>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5" cstate="print">
            <a:extLst>
              <a:ext uri="{28A0092B-C50C-407E-A947-70E740481C1C}">
                <a14:useLocalDpi xmlns:a14="http://schemas.microsoft.com/office/drawing/2010/main" val="0"/>
              </a:ext>
            </a:extLst>
          </a:blip>
          <a:srcRect l="8765" t="24297" r="8992" b="20741"/>
          <a:stretch>
            <a:fillRect/>
          </a:stretch>
        </p:blipFill>
        <p:spPr>
          <a:xfrm>
            <a:off x="10625287" y="6509735"/>
            <a:ext cx="1140713" cy="310040"/>
          </a:xfrm>
          <a:prstGeom prst="rect">
            <a:avLst/>
          </a:prstGeom>
        </p:spPr>
      </p:pic>
      <p:sp>
        <p:nvSpPr>
          <p:cNvPr id="11" name="Rectangle 2"/>
          <p:cNvSpPr/>
          <p:nvPr userDrawn="1"/>
        </p:nvSpPr>
        <p:spPr bwMode="auto">
          <a:xfrm>
            <a:off x="426000" y="6603200"/>
            <a:ext cx="1566134" cy="123111"/>
          </a:xfrm>
          <a:prstGeom prst="rect">
            <a:avLst/>
          </a:prstGeom>
          <a:noFill/>
          <a:ln>
            <a:noFill/>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a:t>
            </a:r>
            <a:r>
              <a:rPr kumimoji="0" lang="en-US" sz="800" b="0"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sym typeface="Frutiger Next Pro Light" charset="0"/>
              </a:rPr>
              <a:t>Deloitte Consulting | Cloud</a:t>
            </a:r>
            <a:endParaRPr kumimoji="0" lang="en-US" sz="800" b="0"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sym typeface="Frutiger Next Pro Light" charset="0"/>
            </a:endParaRP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defRPr/>
            </a:pPr>
            <a:r>
              <a:rPr kumimoji="0" lang="en-AU" sz="800" b="1"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rPr>
              <a:t>Deloitte &amp; Inside Sherpa </a:t>
            </a:r>
            <a:endParaRPr kumimoji="0" lang="en-AU" sz="800" b="1"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endParaRPr>
          </a:p>
          <a:p>
            <a:pPr marL="0" marR="0" lvl="0" indent="0" algn="ctr" defTabSz="914400" rtl="0" eaLnBrk="1" fontAlgn="auto" latinLnBrk="0" hangingPunct="1">
              <a:lnSpc>
                <a:spcPct val="100000"/>
              </a:lnSpc>
              <a:spcBef>
                <a:spcPts val="0"/>
              </a:spcBef>
              <a:spcAft>
                <a:spcPts val="200"/>
              </a:spcAft>
              <a:buClrTx/>
              <a:buSzTx/>
              <a:buFontTx/>
              <a:buNone/>
              <a:defRPr/>
            </a:pPr>
            <a:r>
              <a:rPr kumimoji="0" lang="en-AU" sz="800" b="0"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rPr>
              <a:t>TS&amp;A Cloud – Digital Internship</a:t>
            </a:r>
            <a:endPar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endParaRPr>
          </a:p>
        </p:txBody>
      </p:sp>
    </p:spTree>
  </p:cSld>
  <p:clrMap bg1="lt1" tx1="dk1" bg2="lt2" tx2="dk2" accent1="accent1" accent2="accent2" accent3="accent3" accent4="accent4" accent5="accent5" accent6="accent6" hlink="hlink" folHlink="folHlink"/>
  <p:sldLayoutIdLst>
    <p:sldLayoutId id="2147483649" r:id="rId1"/>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0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smtClean="0"/>
              <a:t>Highlighted below are they key factors that determine whether an application is suitable for Cloud or not</a:t>
            </a:r>
            <a:endParaRPr lang="en-AU" dirty="0"/>
          </a:p>
        </p:txBody>
      </p:sp>
      <p:sp>
        <p:nvSpPr>
          <p:cNvPr id="4" name="Title 3"/>
          <p:cNvSpPr>
            <a:spLocks noGrp="1"/>
          </p:cNvSpPr>
          <p:nvPr>
            <p:ph type="title"/>
          </p:nvPr>
        </p:nvSpPr>
        <p:spPr>
          <a:xfrm>
            <a:off x="426542" y="327026"/>
            <a:ext cx="11340000" cy="303187"/>
          </a:xfrm>
        </p:spPr>
        <p:txBody>
          <a:bodyPr/>
          <a:lstStyle/>
          <a:p>
            <a:r>
              <a:rPr lang="en-AU" dirty="0" smtClean="0"/>
              <a:t>Cloud Readiness Assessment – </a:t>
            </a:r>
            <a:r>
              <a:rPr lang="en-AU" dirty="0" smtClean="0">
                <a:solidFill>
                  <a:srgbClr val="86BC25"/>
                </a:solidFill>
              </a:rPr>
              <a:t>Cloud Accelerators and Inhibitors</a:t>
            </a:r>
            <a:endParaRPr lang="en-AU" dirty="0">
              <a:solidFill>
                <a:srgbClr val="86BC25"/>
              </a:solidFill>
            </a:endParaRPr>
          </a:p>
        </p:txBody>
      </p:sp>
      <p:sp>
        <p:nvSpPr>
          <p:cNvPr id="23" name="Rectangle 22"/>
          <p:cNvSpPr/>
          <p:nvPr/>
        </p:nvSpPr>
        <p:spPr bwMode="gray">
          <a:xfrm>
            <a:off x="421952" y="5970965"/>
            <a:ext cx="5400000" cy="288000"/>
          </a:xfrm>
          <a:prstGeom prst="rect">
            <a:avLst/>
          </a:prstGeom>
          <a:solidFill>
            <a:srgbClr val="86BC25"/>
          </a:solidFill>
          <a:ln w="19050"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defRPr/>
            </a:pPr>
            <a:r>
              <a:rPr kumimoji="0" lang="en-AU" sz="10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Cloud Suitable</a:t>
            </a:r>
            <a:endParaRPr kumimoji="0" lang="en-AU" sz="10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24" name="Rectangle 23"/>
          <p:cNvSpPr/>
          <p:nvPr/>
        </p:nvSpPr>
        <p:spPr bwMode="gray">
          <a:xfrm>
            <a:off x="6363865" y="5970965"/>
            <a:ext cx="5400000" cy="288000"/>
          </a:xfrm>
          <a:prstGeom prst="rect">
            <a:avLst/>
          </a:prstGeom>
          <a:solidFill>
            <a:srgbClr val="F21302"/>
          </a:solidFill>
          <a:ln w="19050"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defRPr/>
            </a:pPr>
            <a:r>
              <a:rPr kumimoji="0" lang="en-AU" sz="10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Less Cloud Suitable</a:t>
            </a:r>
            <a:endParaRPr kumimoji="0" lang="en-AU" sz="10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cxnSp>
        <p:nvCxnSpPr>
          <p:cNvPr id="25" name="Straight Arrow Connector 24"/>
          <p:cNvCxnSpPr>
            <a:stCxn id="23" idx="0"/>
            <a:endCxn id="26" idx="2"/>
          </p:cNvCxnSpPr>
          <p:nvPr/>
        </p:nvCxnSpPr>
        <p:spPr>
          <a:xfrm flipH="1" flipV="1">
            <a:off x="3120047" y="5779830"/>
            <a:ext cx="1905" cy="191135"/>
          </a:xfrm>
          <a:prstGeom prst="straightConnector1">
            <a:avLst/>
          </a:prstGeom>
          <a:ln>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Shape 84"/>
          <p:cNvSpPr/>
          <p:nvPr/>
        </p:nvSpPr>
        <p:spPr>
          <a:xfrm>
            <a:off x="420047" y="1061855"/>
            <a:ext cx="5400000" cy="4717843"/>
          </a:xfrm>
          <a:prstGeom prst="roundRect">
            <a:avLst>
              <a:gd name="adj" fmla="val 0"/>
            </a:avLst>
          </a:prstGeom>
          <a:solidFill>
            <a:srgbClr val="F2F2F2"/>
          </a:solidFill>
          <a:ln w="12700" cap="flat" cmpd="sng">
            <a:solidFill>
              <a:srgbClr val="BFBFBF"/>
            </a:solidFill>
            <a:prstDash val="solid"/>
            <a:round/>
            <a:headEnd type="none" w="med" len="med"/>
            <a:tailEnd type="none" w="med" len="med"/>
          </a:ln>
        </p:spPr>
        <p:txBody>
          <a:bodyPr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200"/>
              </a:spcAft>
              <a:buClrTx/>
              <a:buSzTx/>
              <a:buFontTx/>
              <a:buNone/>
              <a:defRPr/>
            </a:pPr>
            <a:r>
              <a:rPr kumimoji="0" lang="en-AU" sz="1200" b="1" i="0" u="none" strike="noStrike" kern="0" cap="none" spc="0" normalizeH="0" baseline="0" noProof="0" dirty="0">
                <a:ln>
                  <a:noFill/>
                </a:ln>
                <a:solidFill>
                  <a:srgbClr val="86BC25"/>
                </a:solidFill>
                <a:effectLst/>
                <a:uLnTx/>
                <a:uFillTx/>
                <a:latin typeface="Open Sans" charset="0"/>
                <a:ea typeface="Open Sans" charset="0"/>
                <a:cs typeface="Open Sans" charset="0"/>
                <a:sym typeface="Calibri" panose="020F0502020204030204"/>
              </a:rPr>
              <a:t>Accelerators</a:t>
            </a:r>
            <a:endParaRPr kumimoji="0" lang="en-AU" sz="1200" b="1" i="0" u="none" strike="noStrike" kern="0" cap="none" spc="0" normalizeH="0" baseline="0" noProof="0" dirty="0">
              <a:ln>
                <a:noFill/>
              </a:ln>
              <a:solidFill>
                <a:srgbClr val="86BC25"/>
              </a:solidFill>
              <a:effectLst/>
              <a:uLnTx/>
              <a:uFillTx/>
              <a:latin typeface="Open Sans" charset="0"/>
              <a:ea typeface="Open Sans" charset="0"/>
              <a:cs typeface="Open Sans" charset="0"/>
              <a:sym typeface="Calibri" panose="020F0502020204030204"/>
            </a:endParaRPr>
          </a:p>
          <a:p>
            <a:pPr marL="0" marR="0" lvl="0" indent="0" algn="l" defTabSz="914400" rtl="0" eaLnBrk="1" fontAlgn="auto" latinLnBrk="0" hangingPunct="1">
              <a:lnSpc>
                <a:spcPct val="100000"/>
              </a:lnSpc>
              <a:spcBef>
                <a:spcPts val="0"/>
              </a:spcBef>
              <a:spcAft>
                <a:spcPts val="200"/>
              </a:spcAft>
              <a:buClrTx/>
              <a:buSzTx/>
              <a:buFontTx/>
              <a:buNone/>
              <a:defRPr/>
            </a:pPr>
            <a:r>
              <a:rPr kumimoji="0" lang="en-AU" sz="1000" b="0" i="0" u="none" strike="noStrike" kern="0" cap="none" spc="0" normalizeH="0" baseline="0" noProof="0" dirty="0">
                <a:ln>
                  <a:noFill/>
                </a:ln>
                <a:solidFill>
                  <a:prstClr val="black"/>
                </a:solidFill>
                <a:effectLst/>
                <a:uLnTx/>
                <a:uFillTx/>
                <a:latin typeface="Open Sans" charset="0"/>
                <a:ea typeface="Open Sans" charset="0"/>
                <a:cs typeface="Open Sans" charset="0"/>
                <a:sym typeface="Calibri" panose="020F0502020204030204"/>
              </a:rPr>
              <a:t>Highlighted below are factors that would signify that workloads are Cloud suitable. </a:t>
            </a:r>
            <a:endParaRPr kumimoji="0" lang="en-AU" sz="1000" b="0" i="0" u="none" strike="noStrike" kern="0" cap="none" spc="0" normalizeH="0" baseline="0" noProof="0" dirty="0">
              <a:ln>
                <a:noFill/>
              </a:ln>
              <a:solidFill>
                <a:prstClr val="black"/>
              </a:solidFill>
              <a:effectLst/>
              <a:uLnTx/>
              <a:uFillTx/>
              <a:latin typeface="Open Sans" charset="0"/>
              <a:ea typeface="Open Sans" charset="0"/>
              <a:cs typeface="Open Sans" charset="0"/>
              <a:sym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000" b="0" i="0" u="none" strike="noStrike" kern="0" cap="none" spc="0" normalizeH="0" baseline="0" noProof="0" dirty="0">
              <a:ln>
                <a:noFill/>
              </a:ln>
              <a:solidFill>
                <a:prstClr val="black"/>
              </a:solidFill>
              <a:effectLst/>
              <a:uLnTx/>
              <a:uFillTx/>
              <a:latin typeface="Segoe UI Light" panose="020B0502040204020203" pitchFamily="34" charset="0"/>
              <a:ea typeface="Open Sans" charset="0"/>
              <a:cs typeface="Segoe UI Light" panose="020B0502040204020203" pitchFamily="34" charset="0"/>
              <a:sym typeface="Calibri" panose="020F0502020204030204"/>
            </a:endParaRPr>
          </a:p>
        </p:txBody>
      </p:sp>
      <p:grpSp>
        <p:nvGrpSpPr>
          <p:cNvPr id="10" name="Group 9"/>
          <p:cNvGrpSpPr/>
          <p:nvPr/>
        </p:nvGrpSpPr>
        <p:grpSpPr>
          <a:xfrm>
            <a:off x="486136" y="1604712"/>
            <a:ext cx="5333907" cy="369332"/>
            <a:chOff x="486136" y="2864160"/>
            <a:chExt cx="5333907" cy="369332"/>
          </a:xfrm>
        </p:grpSpPr>
        <p:sp>
          <p:nvSpPr>
            <p:cNvPr id="28" name="Rectangle 27"/>
            <p:cNvSpPr/>
            <p:nvPr/>
          </p:nvSpPr>
          <p:spPr>
            <a:xfrm>
              <a:off x="879716" y="2864160"/>
              <a:ext cx="49403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Dev/Test Environments </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Sandbox environments can be easily scaled up or torn down on demand in the Cloud and are prime candidates for migration. </a:t>
              </a:r>
              <a:endPar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
          <p:nvSpPr>
            <p:cNvPr id="29" name="Freeform 97"/>
            <p:cNvSpPr>
              <a:spLocks noChangeAspect="1" noEditPoints="1"/>
            </p:cNvSpPr>
            <p:nvPr/>
          </p:nvSpPr>
          <p:spPr bwMode="auto">
            <a:xfrm>
              <a:off x="486136" y="2864316"/>
              <a:ext cx="369021" cy="369021"/>
            </a:xfrm>
            <a:custGeom>
              <a:avLst/>
              <a:gdLst>
                <a:gd name="T0" fmla="*/ 298 w 512"/>
                <a:gd name="T1" fmla="*/ 298 h 512"/>
                <a:gd name="T2" fmla="*/ 373 w 512"/>
                <a:gd name="T3" fmla="*/ 298 h 512"/>
                <a:gd name="T4" fmla="*/ 373 w 512"/>
                <a:gd name="T5" fmla="*/ 373 h 512"/>
                <a:gd name="T6" fmla="*/ 298 w 512"/>
                <a:gd name="T7" fmla="*/ 373 h 512"/>
                <a:gd name="T8" fmla="*/ 298 w 512"/>
                <a:gd name="T9" fmla="*/ 298 h 512"/>
                <a:gd name="T10" fmla="*/ 138 w 512"/>
                <a:gd name="T11" fmla="*/ 213 h 512"/>
                <a:gd name="T12" fmla="*/ 213 w 512"/>
                <a:gd name="T13" fmla="*/ 213 h 512"/>
                <a:gd name="T14" fmla="*/ 213 w 512"/>
                <a:gd name="T15" fmla="*/ 138 h 512"/>
                <a:gd name="T16" fmla="*/ 138 w 512"/>
                <a:gd name="T17" fmla="*/ 138 h 512"/>
                <a:gd name="T18" fmla="*/ 138 w 512"/>
                <a:gd name="T19" fmla="*/ 213 h 512"/>
                <a:gd name="T20" fmla="*/ 138 w 512"/>
                <a:gd name="T21" fmla="*/ 373 h 512"/>
                <a:gd name="T22" fmla="*/ 213 w 512"/>
                <a:gd name="T23" fmla="*/ 373 h 512"/>
                <a:gd name="T24" fmla="*/ 213 w 512"/>
                <a:gd name="T25" fmla="*/ 298 h 512"/>
                <a:gd name="T26" fmla="*/ 138 w 512"/>
                <a:gd name="T27" fmla="*/ 298 h 512"/>
                <a:gd name="T28" fmla="*/ 138 w 512"/>
                <a:gd name="T29" fmla="*/ 373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234 w 512"/>
                <a:gd name="T41" fmla="*/ 288 h 512"/>
                <a:gd name="T42" fmla="*/ 224 w 512"/>
                <a:gd name="T43" fmla="*/ 277 h 512"/>
                <a:gd name="T44" fmla="*/ 128 w 512"/>
                <a:gd name="T45" fmla="*/ 277 h 512"/>
                <a:gd name="T46" fmla="*/ 117 w 512"/>
                <a:gd name="T47" fmla="*/ 288 h 512"/>
                <a:gd name="T48" fmla="*/ 117 w 512"/>
                <a:gd name="T49" fmla="*/ 384 h 512"/>
                <a:gd name="T50" fmla="*/ 128 w 512"/>
                <a:gd name="T51" fmla="*/ 394 h 512"/>
                <a:gd name="T52" fmla="*/ 224 w 512"/>
                <a:gd name="T53" fmla="*/ 394 h 512"/>
                <a:gd name="T54" fmla="*/ 234 w 512"/>
                <a:gd name="T55" fmla="*/ 384 h 512"/>
                <a:gd name="T56" fmla="*/ 234 w 512"/>
                <a:gd name="T57" fmla="*/ 288 h 512"/>
                <a:gd name="T58" fmla="*/ 234 w 512"/>
                <a:gd name="T59" fmla="*/ 128 h 512"/>
                <a:gd name="T60" fmla="*/ 224 w 512"/>
                <a:gd name="T61" fmla="*/ 117 h 512"/>
                <a:gd name="T62" fmla="*/ 128 w 512"/>
                <a:gd name="T63" fmla="*/ 117 h 512"/>
                <a:gd name="T64" fmla="*/ 117 w 512"/>
                <a:gd name="T65" fmla="*/ 128 h 512"/>
                <a:gd name="T66" fmla="*/ 117 w 512"/>
                <a:gd name="T67" fmla="*/ 224 h 512"/>
                <a:gd name="T68" fmla="*/ 128 w 512"/>
                <a:gd name="T69" fmla="*/ 234 h 512"/>
                <a:gd name="T70" fmla="*/ 224 w 512"/>
                <a:gd name="T71" fmla="*/ 234 h 512"/>
                <a:gd name="T72" fmla="*/ 234 w 512"/>
                <a:gd name="T73" fmla="*/ 224 h 512"/>
                <a:gd name="T74" fmla="*/ 234 w 512"/>
                <a:gd name="T75" fmla="*/ 128 h 512"/>
                <a:gd name="T76" fmla="*/ 394 w 512"/>
                <a:gd name="T77" fmla="*/ 288 h 512"/>
                <a:gd name="T78" fmla="*/ 384 w 512"/>
                <a:gd name="T79" fmla="*/ 277 h 512"/>
                <a:gd name="T80" fmla="*/ 288 w 512"/>
                <a:gd name="T81" fmla="*/ 277 h 512"/>
                <a:gd name="T82" fmla="*/ 277 w 512"/>
                <a:gd name="T83" fmla="*/ 288 h 512"/>
                <a:gd name="T84" fmla="*/ 277 w 512"/>
                <a:gd name="T85" fmla="*/ 384 h 512"/>
                <a:gd name="T86" fmla="*/ 288 w 512"/>
                <a:gd name="T87" fmla="*/ 394 h 512"/>
                <a:gd name="T88" fmla="*/ 384 w 512"/>
                <a:gd name="T89" fmla="*/ 394 h 512"/>
                <a:gd name="T90" fmla="*/ 394 w 512"/>
                <a:gd name="T91" fmla="*/ 384 h 512"/>
                <a:gd name="T92" fmla="*/ 394 w 512"/>
                <a:gd name="T93" fmla="*/ 288 h 512"/>
                <a:gd name="T94" fmla="*/ 394 w 512"/>
                <a:gd name="T95" fmla="*/ 128 h 512"/>
                <a:gd name="T96" fmla="*/ 384 w 512"/>
                <a:gd name="T97" fmla="*/ 117 h 512"/>
                <a:gd name="T98" fmla="*/ 288 w 512"/>
                <a:gd name="T99" fmla="*/ 117 h 512"/>
                <a:gd name="T100" fmla="*/ 277 w 512"/>
                <a:gd name="T101" fmla="*/ 128 h 512"/>
                <a:gd name="T102" fmla="*/ 277 w 512"/>
                <a:gd name="T103" fmla="*/ 224 h 512"/>
                <a:gd name="T104" fmla="*/ 288 w 512"/>
                <a:gd name="T105" fmla="*/ 234 h 512"/>
                <a:gd name="T106" fmla="*/ 384 w 512"/>
                <a:gd name="T107" fmla="*/ 234 h 512"/>
                <a:gd name="T108" fmla="*/ 394 w 512"/>
                <a:gd name="T109" fmla="*/ 224 h 512"/>
                <a:gd name="T110" fmla="*/ 394 w 512"/>
                <a:gd name="T111" fmla="*/ 128 h 512"/>
                <a:gd name="T112" fmla="*/ 298 w 512"/>
                <a:gd name="T113" fmla="*/ 213 h 512"/>
                <a:gd name="T114" fmla="*/ 373 w 512"/>
                <a:gd name="T115" fmla="*/ 213 h 512"/>
                <a:gd name="T116" fmla="*/ 373 w 512"/>
                <a:gd name="T117" fmla="*/ 138 h 512"/>
                <a:gd name="T118" fmla="*/ 298 w 512"/>
                <a:gd name="T119" fmla="*/ 138 h 512"/>
                <a:gd name="T120" fmla="*/ 298 w 512"/>
                <a:gd name="T121"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98" y="298"/>
                  </a:moveTo>
                  <a:cubicBezTo>
                    <a:pt x="373" y="298"/>
                    <a:pt x="373" y="298"/>
                    <a:pt x="373" y="298"/>
                  </a:cubicBezTo>
                  <a:cubicBezTo>
                    <a:pt x="373" y="373"/>
                    <a:pt x="373" y="373"/>
                    <a:pt x="373" y="373"/>
                  </a:cubicBezTo>
                  <a:cubicBezTo>
                    <a:pt x="298" y="373"/>
                    <a:pt x="298" y="373"/>
                    <a:pt x="298" y="373"/>
                  </a:cubicBezTo>
                  <a:lnTo>
                    <a:pt x="298" y="298"/>
                  </a:lnTo>
                  <a:close/>
                  <a:moveTo>
                    <a:pt x="138" y="213"/>
                  </a:moveTo>
                  <a:cubicBezTo>
                    <a:pt x="213" y="213"/>
                    <a:pt x="213" y="213"/>
                    <a:pt x="213" y="213"/>
                  </a:cubicBezTo>
                  <a:cubicBezTo>
                    <a:pt x="213" y="138"/>
                    <a:pt x="213" y="138"/>
                    <a:pt x="213" y="138"/>
                  </a:cubicBezTo>
                  <a:cubicBezTo>
                    <a:pt x="138" y="138"/>
                    <a:pt x="138" y="138"/>
                    <a:pt x="138" y="138"/>
                  </a:cubicBezTo>
                  <a:lnTo>
                    <a:pt x="138" y="213"/>
                  </a:lnTo>
                  <a:close/>
                  <a:moveTo>
                    <a:pt x="138" y="373"/>
                  </a:moveTo>
                  <a:cubicBezTo>
                    <a:pt x="213" y="373"/>
                    <a:pt x="213" y="373"/>
                    <a:pt x="213" y="373"/>
                  </a:cubicBezTo>
                  <a:cubicBezTo>
                    <a:pt x="213" y="298"/>
                    <a:pt x="213" y="298"/>
                    <a:pt x="213" y="298"/>
                  </a:cubicBezTo>
                  <a:cubicBezTo>
                    <a:pt x="138" y="298"/>
                    <a:pt x="138" y="298"/>
                    <a:pt x="138" y="298"/>
                  </a:cubicBezTo>
                  <a:lnTo>
                    <a:pt x="138" y="37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34" y="288"/>
                  </a:moveTo>
                  <a:cubicBezTo>
                    <a:pt x="234" y="282"/>
                    <a:pt x="230" y="277"/>
                    <a:pt x="224" y="277"/>
                  </a:cubicBezTo>
                  <a:cubicBezTo>
                    <a:pt x="128" y="277"/>
                    <a:pt x="128" y="277"/>
                    <a:pt x="128" y="277"/>
                  </a:cubicBezTo>
                  <a:cubicBezTo>
                    <a:pt x="122" y="277"/>
                    <a:pt x="117" y="282"/>
                    <a:pt x="117" y="288"/>
                  </a:cubicBezTo>
                  <a:cubicBezTo>
                    <a:pt x="117" y="384"/>
                    <a:pt x="117" y="384"/>
                    <a:pt x="117" y="384"/>
                  </a:cubicBezTo>
                  <a:cubicBezTo>
                    <a:pt x="117" y="390"/>
                    <a:pt x="122" y="394"/>
                    <a:pt x="128" y="394"/>
                  </a:cubicBezTo>
                  <a:cubicBezTo>
                    <a:pt x="224" y="394"/>
                    <a:pt x="224" y="394"/>
                    <a:pt x="224" y="394"/>
                  </a:cubicBezTo>
                  <a:cubicBezTo>
                    <a:pt x="230" y="394"/>
                    <a:pt x="234" y="390"/>
                    <a:pt x="234" y="384"/>
                  </a:cubicBezTo>
                  <a:lnTo>
                    <a:pt x="234" y="288"/>
                  </a:lnTo>
                  <a:close/>
                  <a:moveTo>
                    <a:pt x="234" y="128"/>
                  </a:moveTo>
                  <a:cubicBezTo>
                    <a:pt x="234" y="122"/>
                    <a:pt x="230" y="117"/>
                    <a:pt x="224" y="117"/>
                  </a:cubicBezTo>
                  <a:cubicBezTo>
                    <a:pt x="128" y="117"/>
                    <a:pt x="128" y="117"/>
                    <a:pt x="128" y="117"/>
                  </a:cubicBezTo>
                  <a:cubicBezTo>
                    <a:pt x="122" y="117"/>
                    <a:pt x="117" y="122"/>
                    <a:pt x="117" y="128"/>
                  </a:cubicBezTo>
                  <a:cubicBezTo>
                    <a:pt x="117" y="224"/>
                    <a:pt x="117" y="224"/>
                    <a:pt x="117" y="224"/>
                  </a:cubicBezTo>
                  <a:cubicBezTo>
                    <a:pt x="117" y="230"/>
                    <a:pt x="122" y="234"/>
                    <a:pt x="128" y="234"/>
                  </a:cubicBezTo>
                  <a:cubicBezTo>
                    <a:pt x="224" y="234"/>
                    <a:pt x="224" y="234"/>
                    <a:pt x="224" y="234"/>
                  </a:cubicBezTo>
                  <a:cubicBezTo>
                    <a:pt x="230" y="234"/>
                    <a:pt x="234" y="230"/>
                    <a:pt x="234" y="224"/>
                  </a:cubicBezTo>
                  <a:lnTo>
                    <a:pt x="234" y="128"/>
                  </a:lnTo>
                  <a:close/>
                  <a:moveTo>
                    <a:pt x="394" y="288"/>
                  </a:moveTo>
                  <a:cubicBezTo>
                    <a:pt x="394" y="282"/>
                    <a:pt x="390" y="277"/>
                    <a:pt x="384" y="277"/>
                  </a:cubicBezTo>
                  <a:cubicBezTo>
                    <a:pt x="288" y="277"/>
                    <a:pt x="288" y="277"/>
                    <a:pt x="288" y="277"/>
                  </a:cubicBezTo>
                  <a:cubicBezTo>
                    <a:pt x="282" y="277"/>
                    <a:pt x="277" y="282"/>
                    <a:pt x="277" y="288"/>
                  </a:cubicBezTo>
                  <a:cubicBezTo>
                    <a:pt x="277" y="384"/>
                    <a:pt x="277" y="384"/>
                    <a:pt x="277" y="384"/>
                  </a:cubicBezTo>
                  <a:cubicBezTo>
                    <a:pt x="277" y="390"/>
                    <a:pt x="282" y="394"/>
                    <a:pt x="288" y="394"/>
                  </a:cubicBezTo>
                  <a:cubicBezTo>
                    <a:pt x="384" y="394"/>
                    <a:pt x="384" y="394"/>
                    <a:pt x="384" y="394"/>
                  </a:cubicBezTo>
                  <a:cubicBezTo>
                    <a:pt x="390" y="394"/>
                    <a:pt x="394" y="390"/>
                    <a:pt x="394" y="384"/>
                  </a:cubicBezTo>
                  <a:lnTo>
                    <a:pt x="394" y="288"/>
                  </a:lnTo>
                  <a:close/>
                  <a:moveTo>
                    <a:pt x="394" y="128"/>
                  </a:moveTo>
                  <a:cubicBezTo>
                    <a:pt x="394" y="122"/>
                    <a:pt x="390" y="117"/>
                    <a:pt x="384" y="117"/>
                  </a:cubicBezTo>
                  <a:cubicBezTo>
                    <a:pt x="288" y="117"/>
                    <a:pt x="288" y="117"/>
                    <a:pt x="288" y="117"/>
                  </a:cubicBezTo>
                  <a:cubicBezTo>
                    <a:pt x="282" y="117"/>
                    <a:pt x="277" y="122"/>
                    <a:pt x="277" y="128"/>
                  </a:cubicBezTo>
                  <a:cubicBezTo>
                    <a:pt x="277" y="224"/>
                    <a:pt x="277" y="224"/>
                    <a:pt x="277" y="224"/>
                  </a:cubicBezTo>
                  <a:cubicBezTo>
                    <a:pt x="277" y="230"/>
                    <a:pt x="282" y="234"/>
                    <a:pt x="288" y="234"/>
                  </a:cubicBezTo>
                  <a:cubicBezTo>
                    <a:pt x="384" y="234"/>
                    <a:pt x="384" y="234"/>
                    <a:pt x="384" y="234"/>
                  </a:cubicBezTo>
                  <a:cubicBezTo>
                    <a:pt x="390" y="234"/>
                    <a:pt x="394" y="230"/>
                    <a:pt x="394" y="224"/>
                  </a:cubicBezTo>
                  <a:lnTo>
                    <a:pt x="394" y="128"/>
                  </a:lnTo>
                  <a:close/>
                  <a:moveTo>
                    <a:pt x="298" y="213"/>
                  </a:moveTo>
                  <a:cubicBezTo>
                    <a:pt x="373" y="213"/>
                    <a:pt x="373" y="213"/>
                    <a:pt x="373" y="213"/>
                  </a:cubicBezTo>
                  <a:cubicBezTo>
                    <a:pt x="373" y="138"/>
                    <a:pt x="373" y="138"/>
                    <a:pt x="373" y="138"/>
                  </a:cubicBezTo>
                  <a:cubicBezTo>
                    <a:pt x="298" y="138"/>
                    <a:pt x="298" y="138"/>
                    <a:pt x="298" y="138"/>
                  </a:cubicBezTo>
                  <a:lnTo>
                    <a:pt x="298" y="213"/>
                  </a:lnTo>
                  <a:close/>
                </a:path>
              </a:pathLst>
            </a:custGeom>
            <a:solidFill>
              <a:srgbClr val="86BC2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grpSp>
        <p:nvGrpSpPr>
          <p:cNvPr id="11" name="Group 10"/>
          <p:cNvGrpSpPr/>
          <p:nvPr/>
        </p:nvGrpSpPr>
        <p:grpSpPr>
          <a:xfrm>
            <a:off x="486586" y="2023889"/>
            <a:ext cx="5333471" cy="368300"/>
            <a:chOff x="486586" y="3343725"/>
            <a:chExt cx="5333471" cy="368300"/>
          </a:xfrm>
        </p:grpSpPr>
        <p:sp>
          <p:nvSpPr>
            <p:cNvPr id="53" name="Rectangle 52"/>
            <p:cNvSpPr/>
            <p:nvPr/>
          </p:nvSpPr>
          <p:spPr>
            <a:xfrm>
              <a:off x="879554" y="3343725"/>
              <a:ext cx="4940503" cy="3683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Infrequently Accessed Storage Archives </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It can be more cost effective to host large storage volumes that do not require frequent or immediate access. </a:t>
              </a:r>
              <a:endPar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
          <p:nvSpPr>
            <p:cNvPr id="54" name="Freeform 207"/>
            <p:cNvSpPr>
              <a:spLocks noChangeAspect="1" noEditPoints="1"/>
            </p:cNvSpPr>
            <p:nvPr/>
          </p:nvSpPr>
          <p:spPr bwMode="auto">
            <a:xfrm>
              <a:off x="486586" y="3344871"/>
              <a:ext cx="368121" cy="367041"/>
            </a:xfrm>
            <a:custGeom>
              <a:avLst/>
              <a:gdLst>
                <a:gd name="T0" fmla="*/ 149 w 512"/>
                <a:gd name="T1" fmla="*/ 266 h 512"/>
                <a:gd name="T2" fmla="*/ 142 w 512"/>
                <a:gd name="T3" fmla="*/ 267 h 512"/>
                <a:gd name="T4" fmla="*/ 178 w 512"/>
                <a:gd name="T5" fmla="*/ 160 h 512"/>
                <a:gd name="T6" fmla="*/ 333 w 512"/>
                <a:gd name="T7" fmla="*/ 160 h 512"/>
                <a:gd name="T8" fmla="*/ 369 w 512"/>
                <a:gd name="T9" fmla="*/ 267 h 512"/>
                <a:gd name="T10" fmla="*/ 362 w 512"/>
                <a:gd name="T11" fmla="*/ 266 h 512"/>
                <a:gd name="T12" fmla="*/ 149 w 512"/>
                <a:gd name="T13" fmla="*/ 266 h 512"/>
                <a:gd name="T14" fmla="*/ 373 w 512"/>
                <a:gd name="T15" fmla="*/ 299 h 512"/>
                <a:gd name="T16" fmla="*/ 373 w 512"/>
                <a:gd name="T17" fmla="*/ 341 h 512"/>
                <a:gd name="T18" fmla="*/ 362 w 512"/>
                <a:gd name="T19" fmla="*/ 352 h 512"/>
                <a:gd name="T20" fmla="*/ 149 w 512"/>
                <a:gd name="T21" fmla="*/ 352 h 512"/>
                <a:gd name="T22" fmla="*/ 138 w 512"/>
                <a:gd name="T23" fmla="*/ 341 h 512"/>
                <a:gd name="T24" fmla="*/ 138 w 512"/>
                <a:gd name="T25" fmla="*/ 299 h 512"/>
                <a:gd name="T26" fmla="*/ 149 w 512"/>
                <a:gd name="T27" fmla="*/ 288 h 512"/>
                <a:gd name="T28" fmla="*/ 362 w 512"/>
                <a:gd name="T29" fmla="*/ 288 h 512"/>
                <a:gd name="T30" fmla="*/ 373 w 512"/>
                <a:gd name="T31" fmla="*/ 299 h 512"/>
                <a:gd name="T32" fmla="*/ 309 w 512"/>
                <a:gd name="T33" fmla="*/ 320 h 512"/>
                <a:gd name="T34" fmla="*/ 298 w 512"/>
                <a:gd name="T35" fmla="*/ 309 h 512"/>
                <a:gd name="T36" fmla="*/ 288 w 512"/>
                <a:gd name="T37" fmla="*/ 320 h 512"/>
                <a:gd name="T38" fmla="*/ 298 w 512"/>
                <a:gd name="T39" fmla="*/ 330 h 512"/>
                <a:gd name="T40" fmla="*/ 309 w 512"/>
                <a:gd name="T41" fmla="*/ 320 h 512"/>
                <a:gd name="T42" fmla="*/ 352 w 512"/>
                <a:gd name="T43" fmla="*/ 320 h 512"/>
                <a:gd name="T44" fmla="*/ 341 w 512"/>
                <a:gd name="T45" fmla="*/ 309 h 512"/>
                <a:gd name="T46" fmla="*/ 330 w 512"/>
                <a:gd name="T47" fmla="*/ 320 h 512"/>
                <a:gd name="T48" fmla="*/ 341 w 512"/>
                <a:gd name="T49" fmla="*/ 330 h 512"/>
                <a:gd name="T50" fmla="*/ 352 w 512"/>
                <a:gd name="T51" fmla="*/ 320 h 512"/>
                <a:gd name="T52" fmla="*/ 512 w 512"/>
                <a:gd name="T53" fmla="*/ 256 h 512"/>
                <a:gd name="T54" fmla="*/ 256 w 512"/>
                <a:gd name="T55" fmla="*/ 512 h 512"/>
                <a:gd name="T56" fmla="*/ 0 w 512"/>
                <a:gd name="T57" fmla="*/ 256 h 512"/>
                <a:gd name="T58" fmla="*/ 256 w 512"/>
                <a:gd name="T59" fmla="*/ 0 h 512"/>
                <a:gd name="T60" fmla="*/ 512 w 512"/>
                <a:gd name="T61" fmla="*/ 256 h 512"/>
                <a:gd name="T62" fmla="*/ 394 w 512"/>
                <a:gd name="T63" fmla="*/ 277 h 512"/>
                <a:gd name="T64" fmla="*/ 394 w 512"/>
                <a:gd name="T65" fmla="*/ 274 h 512"/>
                <a:gd name="T66" fmla="*/ 351 w 512"/>
                <a:gd name="T67" fmla="*/ 146 h 512"/>
                <a:gd name="T68" fmla="*/ 351 w 512"/>
                <a:gd name="T69" fmla="*/ 145 h 512"/>
                <a:gd name="T70" fmla="*/ 341 w 512"/>
                <a:gd name="T71" fmla="*/ 138 h 512"/>
                <a:gd name="T72" fmla="*/ 170 w 512"/>
                <a:gd name="T73" fmla="*/ 138 h 512"/>
                <a:gd name="T74" fmla="*/ 160 w 512"/>
                <a:gd name="T75" fmla="*/ 145 h 512"/>
                <a:gd name="T76" fmla="*/ 160 w 512"/>
                <a:gd name="T77" fmla="*/ 146 h 512"/>
                <a:gd name="T78" fmla="*/ 118 w 512"/>
                <a:gd name="T79" fmla="*/ 274 h 512"/>
                <a:gd name="T80" fmla="*/ 117 w 512"/>
                <a:gd name="T81" fmla="*/ 277 h 512"/>
                <a:gd name="T82" fmla="*/ 117 w 512"/>
                <a:gd name="T83" fmla="*/ 298 h 512"/>
                <a:gd name="T84" fmla="*/ 117 w 512"/>
                <a:gd name="T85" fmla="*/ 298 h 512"/>
                <a:gd name="T86" fmla="*/ 117 w 512"/>
                <a:gd name="T87" fmla="*/ 299 h 512"/>
                <a:gd name="T88" fmla="*/ 117 w 512"/>
                <a:gd name="T89" fmla="*/ 341 h 512"/>
                <a:gd name="T90" fmla="*/ 149 w 512"/>
                <a:gd name="T91" fmla="*/ 373 h 512"/>
                <a:gd name="T92" fmla="*/ 362 w 512"/>
                <a:gd name="T93" fmla="*/ 373 h 512"/>
                <a:gd name="T94" fmla="*/ 394 w 512"/>
                <a:gd name="T95" fmla="*/ 341 h 512"/>
                <a:gd name="T96" fmla="*/ 394 w 512"/>
                <a:gd name="T97" fmla="*/ 299 h 512"/>
                <a:gd name="T98" fmla="*/ 394 w 512"/>
                <a:gd name="T99" fmla="*/ 298 h 512"/>
                <a:gd name="T100" fmla="*/ 394 w 512"/>
                <a:gd name="T101" fmla="*/ 298 h 512"/>
                <a:gd name="T102" fmla="*/ 394 w 512"/>
                <a:gd name="T103"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512">
                  <a:moveTo>
                    <a:pt x="149" y="266"/>
                  </a:moveTo>
                  <a:cubicBezTo>
                    <a:pt x="147" y="266"/>
                    <a:pt x="144" y="267"/>
                    <a:pt x="142" y="267"/>
                  </a:cubicBezTo>
                  <a:cubicBezTo>
                    <a:pt x="178" y="160"/>
                    <a:pt x="178" y="160"/>
                    <a:pt x="178" y="160"/>
                  </a:cubicBezTo>
                  <a:cubicBezTo>
                    <a:pt x="333" y="160"/>
                    <a:pt x="333" y="160"/>
                    <a:pt x="333" y="160"/>
                  </a:cubicBezTo>
                  <a:cubicBezTo>
                    <a:pt x="369" y="267"/>
                    <a:pt x="369" y="267"/>
                    <a:pt x="369" y="267"/>
                  </a:cubicBezTo>
                  <a:cubicBezTo>
                    <a:pt x="367" y="267"/>
                    <a:pt x="365" y="266"/>
                    <a:pt x="362" y="266"/>
                  </a:cubicBezTo>
                  <a:lnTo>
                    <a:pt x="149" y="266"/>
                  </a:lnTo>
                  <a:close/>
                  <a:moveTo>
                    <a:pt x="373" y="299"/>
                  </a:moveTo>
                  <a:cubicBezTo>
                    <a:pt x="373" y="341"/>
                    <a:pt x="373" y="341"/>
                    <a:pt x="373" y="341"/>
                  </a:cubicBezTo>
                  <a:cubicBezTo>
                    <a:pt x="373" y="347"/>
                    <a:pt x="368" y="352"/>
                    <a:pt x="362" y="352"/>
                  </a:cubicBezTo>
                  <a:cubicBezTo>
                    <a:pt x="149" y="352"/>
                    <a:pt x="149" y="352"/>
                    <a:pt x="149" y="352"/>
                  </a:cubicBezTo>
                  <a:cubicBezTo>
                    <a:pt x="143" y="352"/>
                    <a:pt x="138" y="347"/>
                    <a:pt x="138" y="341"/>
                  </a:cubicBezTo>
                  <a:cubicBezTo>
                    <a:pt x="138" y="299"/>
                    <a:pt x="138" y="299"/>
                    <a:pt x="138" y="299"/>
                  </a:cubicBezTo>
                  <a:cubicBezTo>
                    <a:pt x="138" y="293"/>
                    <a:pt x="143" y="288"/>
                    <a:pt x="149" y="288"/>
                  </a:cubicBezTo>
                  <a:cubicBezTo>
                    <a:pt x="362" y="288"/>
                    <a:pt x="362" y="288"/>
                    <a:pt x="362" y="288"/>
                  </a:cubicBezTo>
                  <a:cubicBezTo>
                    <a:pt x="368" y="288"/>
                    <a:pt x="373" y="293"/>
                    <a:pt x="373" y="299"/>
                  </a:cubicBezTo>
                  <a:close/>
                  <a:moveTo>
                    <a:pt x="309" y="320"/>
                  </a:moveTo>
                  <a:cubicBezTo>
                    <a:pt x="309" y="314"/>
                    <a:pt x="304" y="309"/>
                    <a:pt x="298" y="309"/>
                  </a:cubicBezTo>
                  <a:cubicBezTo>
                    <a:pt x="292" y="309"/>
                    <a:pt x="288" y="314"/>
                    <a:pt x="288" y="320"/>
                  </a:cubicBezTo>
                  <a:cubicBezTo>
                    <a:pt x="288" y="326"/>
                    <a:pt x="292" y="330"/>
                    <a:pt x="298" y="330"/>
                  </a:cubicBezTo>
                  <a:cubicBezTo>
                    <a:pt x="304" y="330"/>
                    <a:pt x="309" y="326"/>
                    <a:pt x="309" y="320"/>
                  </a:cubicBezTo>
                  <a:close/>
                  <a:moveTo>
                    <a:pt x="352" y="320"/>
                  </a:moveTo>
                  <a:cubicBezTo>
                    <a:pt x="352" y="314"/>
                    <a:pt x="347" y="309"/>
                    <a:pt x="341" y="309"/>
                  </a:cubicBezTo>
                  <a:cubicBezTo>
                    <a:pt x="335" y="309"/>
                    <a:pt x="330" y="314"/>
                    <a:pt x="330" y="320"/>
                  </a:cubicBezTo>
                  <a:cubicBezTo>
                    <a:pt x="330" y="326"/>
                    <a:pt x="335" y="330"/>
                    <a:pt x="341" y="330"/>
                  </a:cubicBezTo>
                  <a:cubicBezTo>
                    <a:pt x="347" y="330"/>
                    <a:pt x="352" y="326"/>
                    <a:pt x="352" y="32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277"/>
                  </a:moveTo>
                  <a:cubicBezTo>
                    <a:pt x="394" y="276"/>
                    <a:pt x="394" y="275"/>
                    <a:pt x="394" y="274"/>
                  </a:cubicBezTo>
                  <a:cubicBezTo>
                    <a:pt x="351" y="146"/>
                    <a:pt x="351" y="146"/>
                    <a:pt x="351" y="146"/>
                  </a:cubicBezTo>
                  <a:cubicBezTo>
                    <a:pt x="351" y="145"/>
                    <a:pt x="351" y="145"/>
                    <a:pt x="351" y="145"/>
                  </a:cubicBezTo>
                  <a:cubicBezTo>
                    <a:pt x="349" y="141"/>
                    <a:pt x="346" y="138"/>
                    <a:pt x="341" y="138"/>
                  </a:cubicBezTo>
                  <a:cubicBezTo>
                    <a:pt x="170" y="138"/>
                    <a:pt x="170" y="138"/>
                    <a:pt x="170" y="138"/>
                  </a:cubicBezTo>
                  <a:cubicBezTo>
                    <a:pt x="166" y="138"/>
                    <a:pt x="162" y="141"/>
                    <a:pt x="160" y="145"/>
                  </a:cubicBezTo>
                  <a:cubicBezTo>
                    <a:pt x="160" y="145"/>
                    <a:pt x="160" y="145"/>
                    <a:pt x="160" y="146"/>
                  </a:cubicBezTo>
                  <a:cubicBezTo>
                    <a:pt x="118" y="274"/>
                    <a:pt x="118" y="274"/>
                    <a:pt x="118" y="274"/>
                  </a:cubicBezTo>
                  <a:cubicBezTo>
                    <a:pt x="117" y="275"/>
                    <a:pt x="117" y="276"/>
                    <a:pt x="117" y="277"/>
                  </a:cubicBezTo>
                  <a:cubicBezTo>
                    <a:pt x="117" y="298"/>
                    <a:pt x="117" y="298"/>
                    <a:pt x="117" y="298"/>
                  </a:cubicBezTo>
                  <a:cubicBezTo>
                    <a:pt x="117" y="298"/>
                    <a:pt x="117" y="298"/>
                    <a:pt x="117" y="298"/>
                  </a:cubicBezTo>
                  <a:cubicBezTo>
                    <a:pt x="117" y="298"/>
                    <a:pt x="117" y="298"/>
                    <a:pt x="117" y="299"/>
                  </a:cubicBezTo>
                  <a:cubicBezTo>
                    <a:pt x="117" y="341"/>
                    <a:pt x="117" y="341"/>
                    <a:pt x="117" y="341"/>
                  </a:cubicBezTo>
                  <a:cubicBezTo>
                    <a:pt x="117" y="359"/>
                    <a:pt x="131" y="373"/>
                    <a:pt x="149" y="373"/>
                  </a:cubicBezTo>
                  <a:cubicBezTo>
                    <a:pt x="362" y="373"/>
                    <a:pt x="362" y="373"/>
                    <a:pt x="362" y="373"/>
                  </a:cubicBezTo>
                  <a:cubicBezTo>
                    <a:pt x="380" y="373"/>
                    <a:pt x="394" y="359"/>
                    <a:pt x="394" y="341"/>
                  </a:cubicBezTo>
                  <a:cubicBezTo>
                    <a:pt x="394" y="299"/>
                    <a:pt x="394" y="299"/>
                    <a:pt x="394" y="299"/>
                  </a:cubicBezTo>
                  <a:cubicBezTo>
                    <a:pt x="394" y="298"/>
                    <a:pt x="394" y="298"/>
                    <a:pt x="394" y="298"/>
                  </a:cubicBezTo>
                  <a:cubicBezTo>
                    <a:pt x="394" y="298"/>
                    <a:pt x="394" y="298"/>
                    <a:pt x="394" y="298"/>
                  </a:cubicBezTo>
                  <a:lnTo>
                    <a:pt x="394" y="277"/>
                  </a:lnTo>
                  <a:close/>
                </a:path>
              </a:pathLst>
            </a:custGeom>
            <a:solidFill>
              <a:srgbClr val="86BC2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cxnSp>
        <p:nvCxnSpPr>
          <p:cNvPr id="64" name="Straight Arrow Connector 63"/>
          <p:cNvCxnSpPr>
            <a:stCxn id="24" idx="0"/>
            <a:endCxn id="65" idx="2"/>
          </p:cNvCxnSpPr>
          <p:nvPr/>
        </p:nvCxnSpPr>
        <p:spPr>
          <a:xfrm flipV="1">
            <a:off x="9063865" y="5779698"/>
            <a:ext cx="0" cy="191267"/>
          </a:xfrm>
          <a:prstGeom prst="straightConnector1">
            <a:avLst/>
          </a:prstGeom>
          <a:ln>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Shape 84"/>
          <p:cNvSpPr/>
          <p:nvPr/>
        </p:nvSpPr>
        <p:spPr>
          <a:xfrm>
            <a:off x="6363865" y="1061855"/>
            <a:ext cx="5400000" cy="4717843"/>
          </a:xfrm>
          <a:prstGeom prst="roundRect">
            <a:avLst>
              <a:gd name="adj" fmla="val 0"/>
            </a:avLst>
          </a:prstGeom>
          <a:solidFill>
            <a:srgbClr val="F2F2F2"/>
          </a:solidFill>
          <a:ln w="12700" cap="flat" cmpd="sng">
            <a:solidFill>
              <a:srgbClr val="BFBFBF"/>
            </a:solidFill>
            <a:prstDash val="solid"/>
            <a:round/>
            <a:headEnd type="none" w="med" len="med"/>
            <a:tailEnd type="none" w="med" len="med"/>
          </a:ln>
        </p:spPr>
        <p:txBody>
          <a:bodyPr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200"/>
              </a:spcAft>
              <a:buClrTx/>
              <a:buSzTx/>
              <a:buFontTx/>
              <a:buNone/>
              <a:defRPr/>
            </a:pPr>
            <a:r>
              <a:rPr kumimoji="0" lang="en-AU" sz="1200" b="1" i="0" u="none" strike="noStrike" kern="0" cap="none" spc="0" normalizeH="0" baseline="0" noProof="0" dirty="0">
                <a:ln>
                  <a:noFill/>
                </a:ln>
                <a:solidFill>
                  <a:srgbClr val="F21302"/>
                </a:solidFill>
                <a:effectLst/>
                <a:uLnTx/>
                <a:uFillTx/>
                <a:latin typeface="Open Sans" charset="0"/>
                <a:ea typeface="Open Sans" charset="0"/>
                <a:cs typeface="Open Sans" charset="0"/>
                <a:sym typeface="Calibri" panose="020F0502020204030204"/>
              </a:rPr>
              <a:t>Inhibitors</a:t>
            </a:r>
            <a:endParaRPr kumimoji="0" lang="en-AU" sz="1200" b="1" i="0" u="none" strike="noStrike" kern="0" cap="none" spc="0" normalizeH="0" baseline="0" noProof="0" dirty="0">
              <a:ln>
                <a:noFill/>
              </a:ln>
              <a:solidFill>
                <a:srgbClr val="F21302"/>
              </a:solidFill>
              <a:effectLst/>
              <a:uLnTx/>
              <a:uFillTx/>
              <a:latin typeface="Open Sans" charset="0"/>
              <a:ea typeface="Open Sans" charset="0"/>
              <a:cs typeface="Open Sans" charset="0"/>
              <a:sym typeface="Calibri" panose="020F0502020204030204"/>
            </a:endParaRPr>
          </a:p>
          <a:p>
            <a:pPr marL="0" marR="0" lvl="0" indent="0" algn="l" defTabSz="914400" rtl="0" eaLnBrk="1" fontAlgn="auto" latinLnBrk="0" hangingPunct="1">
              <a:lnSpc>
                <a:spcPct val="100000"/>
              </a:lnSpc>
              <a:spcBef>
                <a:spcPts val="0"/>
              </a:spcBef>
              <a:spcAft>
                <a:spcPts val="200"/>
              </a:spcAft>
              <a:buClrTx/>
              <a:buSzTx/>
              <a:buFontTx/>
              <a:buNone/>
              <a:defRPr/>
            </a:pPr>
            <a:r>
              <a:rPr kumimoji="0" lang="en-AU" sz="1000" b="0" i="0" u="none" strike="noStrike" kern="0" cap="none" spc="0" normalizeH="0" baseline="0" noProof="0" dirty="0">
                <a:ln>
                  <a:noFill/>
                </a:ln>
                <a:solidFill>
                  <a:prstClr val="black"/>
                </a:solidFill>
                <a:effectLst/>
                <a:uLnTx/>
                <a:uFillTx/>
                <a:latin typeface="Open Sans" charset="0"/>
                <a:ea typeface="Open Sans" charset="0"/>
                <a:cs typeface="Open Sans" charset="0"/>
                <a:sym typeface="Calibri" panose="020F0502020204030204"/>
              </a:rPr>
              <a:t>Highlighted below are factors that would hinder the suitability of a workload for Cloud. </a:t>
            </a:r>
            <a:endParaRPr kumimoji="0" lang="en-AU" sz="1000" b="0" i="0" u="none" strike="noStrike" kern="0" cap="none" spc="0" normalizeH="0" baseline="0" noProof="0" dirty="0">
              <a:ln>
                <a:noFill/>
              </a:ln>
              <a:solidFill>
                <a:prstClr val="black"/>
              </a:solidFill>
              <a:effectLst/>
              <a:uLnTx/>
              <a:uFillTx/>
              <a:latin typeface="Open Sans" charset="0"/>
              <a:ea typeface="Open Sans" charset="0"/>
              <a:cs typeface="Open Sans" charset="0"/>
              <a:sym typeface="Calibri" panose="020F0502020204030204"/>
            </a:endParaRPr>
          </a:p>
        </p:txBody>
      </p:sp>
      <p:grpSp>
        <p:nvGrpSpPr>
          <p:cNvPr id="17" name="Group 16"/>
          <p:cNvGrpSpPr/>
          <p:nvPr/>
        </p:nvGrpSpPr>
        <p:grpSpPr>
          <a:xfrm>
            <a:off x="6408924" y="2011367"/>
            <a:ext cx="5354942" cy="507831"/>
            <a:chOff x="6408924" y="2097630"/>
            <a:chExt cx="5354942" cy="507831"/>
          </a:xfrm>
        </p:grpSpPr>
        <p:sp>
          <p:nvSpPr>
            <p:cNvPr id="67" name="Freeform 850"/>
            <p:cNvSpPr>
              <a:spLocks noChangeAspect="1" noEditPoints="1"/>
            </p:cNvSpPr>
            <p:nvPr/>
          </p:nvSpPr>
          <p:spPr bwMode="auto">
            <a:xfrm>
              <a:off x="6408924" y="2167127"/>
              <a:ext cx="369021" cy="370106"/>
            </a:xfrm>
            <a:custGeom>
              <a:avLst/>
              <a:gdLst>
                <a:gd name="T0" fmla="*/ 181 w 512"/>
                <a:gd name="T1" fmla="*/ 384 h 512"/>
                <a:gd name="T2" fmla="*/ 170 w 512"/>
                <a:gd name="T3" fmla="*/ 394 h 512"/>
                <a:gd name="T4" fmla="*/ 160 w 512"/>
                <a:gd name="T5" fmla="*/ 384 h 512"/>
                <a:gd name="T6" fmla="*/ 170 w 512"/>
                <a:gd name="T7" fmla="*/ 373 h 512"/>
                <a:gd name="T8" fmla="*/ 181 w 512"/>
                <a:gd name="T9" fmla="*/ 384 h 512"/>
                <a:gd name="T10" fmla="*/ 256 w 512"/>
                <a:gd name="T11" fmla="*/ 373 h 512"/>
                <a:gd name="T12" fmla="*/ 245 w 512"/>
                <a:gd name="T13" fmla="*/ 384 h 512"/>
                <a:gd name="T14" fmla="*/ 256 w 512"/>
                <a:gd name="T15" fmla="*/ 394 h 512"/>
                <a:gd name="T16" fmla="*/ 266 w 512"/>
                <a:gd name="T17" fmla="*/ 384 h 512"/>
                <a:gd name="T18" fmla="*/ 256 w 512"/>
                <a:gd name="T19" fmla="*/ 373 h 512"/>
                <a:gd name="T20" fmla="*/ 256 w 512"/>
                <a:gd name="T21" fmla="*/ 117 h 512"/>
                <a:gd name="T22" fmla="*/ 245 w 512"/>
                <a:gd name="T23" fmla="*/ 128 h 512"/>
                <a:gd name="T24" fmla="*/ 256 w 512"/>
                <a:gd name="T25" fmla="*/ 138 h 512"/>
                <a:gd name="T26" fmla="*/ 266 w 512"/>
                <a:gd name="T27" fmla="*/ 128 h 512"/>
                <a:gd name="T28" fmla="*/ 256 w 512"/>
                <a:gd name="T29" fmla="*/ 117 h 512"/>
                <a:gd name="T30" fmla="*/ 341 w 512"/>
                <a:gd name="T31" fmla="*/ 373 h 512"/>
                <a:gd name="T32" fmla="*/ 330 w 512"/>
                <a:gd name="T33" fmla="*/ 384 h 512"/>
                <a:gd name="T34" fmla="*/ 341 w 512"/>
                <a:gd name="T35" fmla="*/ 394 h 512"/>
                <a:gd name="T36" fmla="*/ 352 w 512"/>
                <a:gd name="T37" fmla="*/ 384 h 512"/>
                <a:gd name="T38" fmla="*/ 341 w 512"/>
                <a:gd name="T39" fmla="*/ 373 h 512"/>
                <a:gd name="T40" fmla="*/ 512 w 512"/>
                <a:gd name="T41" fmla="*/ 256 h 512"/>
                <a:gd name="T42" fmla="*/ 256 w 512"/>
                <a:gd name="T43" fmla="*/ 512 h 512"/>
                <a:gd name="T44" fmla="*/ 0 w 512"/>
                <a:gd name="T45" fmla="*/ 256 h 512"/>
                <a:gd name="T46" fmla="*/ 256 w 512"/>
                <a:gd name="T47" fmla="*/ 0 h 512"/>
                <a:gd name="T48" fmla="*/ 512 w 512"/>
                <a:gd name="T49" fmla="*/ 256 h 512"/>
                <a:gd name="T50" fmla="*/ 373 w 512"/>
                <a:gd name="T51" fmla="*/ 384 h 512"/>
                <a:gd name="T52" fmla="*/ 352 w 512"/>
                <a:gd name="T53" fmla="*/ 354 h 512"/>
                <a:gd name="T54" fmla="*/ 352 w 512"/>
                <a:gd name="T55" fmla="*/ 277 h 512"/>
                <a:gd name="T56" fmla="*/ 320 w 512"/>
                <a:gd name="T57" fmla="*/ 245 h 512"/>
                <a:gd name="T58" fmla="*/ 266 w 512"/>
                <a:gd name="T59" fmla="*/ 245 h 512"/>
                <a:gd name="T60" fmla="*/ 266 w 512"/>
                <a:gd name="T61" fmla="*/ 158 h 512"/>
                <a:gd name="T62" fmla="*/ 288 w 512"/>
                <a:gd name="T63" fmla="*/ 128 h 512"/>
                <a:gd name="T64" fmla="*/ 256 w 512"/>
                <a:gd name="T65" fmla="*/ 96 h 512"/>
                <a:gd name="T66" fmla="*/ 224 w 512"/>
                <a:gd name="T67" fmla="*/ 128 h 512"/>
                <a:gd name="T68" fmla="*/ 245 w 512"/>
                <a:gd name="T69" fmla="*/ 158 h 512"/>
                <a:gd name="T70" fmla="*/ 245 w 512"/>
                <a:gd name="T71" fmla="*/ 245 h 512"/>
                <a:gd name="T72" fmla="*/ 192 w 512"/>
                <a:gd name="T73" fmla="*/ 245 h 512"/>
                <a:gd name="T74" fmla="*/ 160 w 512"/>
                <a:gd name="T75" fmla="*/ 277 h 512"/>
                <a:gd name="T76" fmla="*/ 160 w 512"/>
                <a:gd name="T77" fmla="*/ 354 h 512"/>
                <a:gd name="T78" fmla="*/ 138 w 512"/>
                <a:gd name="T79" fmla="*/ 384 h 512"/>
                <a:gd name="T80" fmla="*/ 170 w 512"/>
                <a:gd name="T81" fmla="*/ 416 h 512"/>
                <a:gd name="T82" fmla="*/ 202 w 512"/>
                <a:gd name="T83" fmla="*/ 384 h 512"/>
                <a:gd name="T84" fmla="*/ 181 w 512"/>
                <a:gd name="T85" fmla="*/ 354 h 512"/>
                <a:gd name="T86" fmla="*/ 181 w 512"/>
                <a:gd name="T87" fmla="*/ 277 h 512"/>
                <a:gd name="T88" fmla="*/ 192 w 512"/>
                <a:gd name="T89" fmla="*/ 266 h 512"/>
                <a:gd name="T90" fmla="*/ 245 w 512"/>
                <a:gd name="T91" fmla="*/ 266 h 512"/>
                <a:gd name="T92" fmla="*/ 245 w 512"/>
                <a:gd name="T93" fmla="*/ 354 h 512"/>
                <a:gd name="T94" fmla="*/ 224 w 512"/>
                <a:gd name="T95" fmla="*/ 384 h 512"/>
                <a:gd name="T96" fmla="*/ 256 w 512"/>
                <a:gd name="T97" fmla="*/ 416 h 512"/>
                <a:gd name="T98" fmla="*/ 288 w 512"/>
                <a:gd name="T99" fmla="*/ 384 h 512"/>
                <a:gd name="T100" fmla="*/ 266 w 512"/>
                <a:gd name="T101" fmla="*/ 354 h 512"/>
                <a:gd name="T102" fmla="*/ 266 w 512"/>
                <a:gd name="T103" fmla="*/ 266 h 512"/>
                <a:gd name="T104" fmla="*/ 320 w 512"/>
                <a:gd name="T105" fmla="*/ 266 h 512"/>
                <a:gd name="T106" fmla="*/ 330 w 512"/>
                <a:gd name="T107" fmla="*/ 277 h 512"/>
                <a:gd name="T108" fmla="*/ 330 w 512"/>
                <a:gd name="T109" fmla="*/ 354 h 512"/>
                <a:gd name="T110" fmla="*/ 309 w 512"/>
                <a:gd name="T111" fmla="*/ 384 h 512"/>
                <a:gd name="T112" fmla="*/ 341 w 512"/>
                <a:gd name="T113" fmla="*/ 416 h 512"/>
                <a:gd name="T114" fmla="*/ 373 w 512"/>
                <a:gd name="T115" fmla="*/ 38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181" y="384"/>
                  </a:moveTo>
                  <a:cubicBezTo>
                    <a:pt x="181" y="390"/>
                    <a:pt x="176" y="394"/>
                    <a:pt x="170" y="394"/>
                  </a:cubicBezTo>
                  <a:cubicBezTo>
                    <a:pt x="164" y="394"/>
                    <a:pt x="160" y="390"/>
                    <a:pt x="160" y="384"/>
                  </a:cubicBezTo>
                  <a:cubicBezTo>
                    <a:pt x="160" y="378"/>
                    <a:pt x="164" y="373"/>
                    <a:pt x="170" y="373"/>
                  </a:cubicBezTo>
                  <a:cubicBezTo>
                    <a:pt x="176" y="373"/>
                    <a:pt x="181" y="378"/>
                    <a:pt x="181" y="384"/>
                  </a:cubicBezTo>
                  <a:close/>
                  <a:moveTo>
                    <a:pt x="256" y="373"/>
                  </a:moveTo>
                  <a:cubicBezTo>
                    <a:pt x="250" y="373"/>
                    <a:pt x="245" y="378"/>
                    <a:pt x="245" y="384"/>
                  </a:cubicBezTo>
                  <a:cubicBezTo>
                    <a:pt x="245" y="390"/>
                    <a:pt x="250" y="394"/>
                    <a:pt x="256" y="394"/>
                  </a:cubicBezTo>
                  <a:cubicBezTo>
                    <a:pt x="262" y="394"/>
                    <a:pt x="266" y="390"/>
                    <a:pt x="266" y="384"/>
                  </a:cubicBezTo>
                  <a:cubicBezTo>
                    <a:pt x="266" y="378"/>
                    <a:pt x="262" y="373"/>
                    <a:pt x="256" y="373"/>
                  </a:cubicBezTo>
                  <a:close/>
                  <a:moveTo>
                    <a:pt x="256" y="117"/>
                  </a:moveTo>
                  <a:cubicBezTo>
                    <a:pt x="250" y="117"/>
                    <a:pt x="245" y="122"/>
                    <a:pt x="245" y="128"/>
                  </a:cubicBezTo>
                  <a:cubicBezTo>
                    <a:pt x="245" y="134"/>
                    <a:pt x="250" y="138"/>
                    <a:pt x="256" y="138"/>
                  </a:cubicBezTo>
                  <a:cubicBezTo>
                    <a:pt x="262" y="138"/>
                    <a:pt x="266" y="134"/>
                    <a:pt x="266" y="128"/>
                  </a:cubicBezTo>
                  <a:cubicBezTo>
                    <a:pt x="266" y="122"/>
                    <a:pt x="262" y="117"/>
                    <a:pt x="256" y="117"/>
                  </a:cubicBezTo>
                  <a:close/>
                  <a:moveTo>
                    <a:pt x="341" y="373"/>
                  </a:moveTo>
                  <a:cubicBezTo>
                    <a:pt x="335" y="373"/>
                    <a:pt x="330" y="378"/>
                    <a:pt x="330" y="384"/>
                  </a:cubicBezTo>
                  <a:cubicBezTo>
                    <a:pt x="330" y="390"/>
                    <a:pt x="335" y="394"/>
                    <a:pt x="341" y="394"/>
                  </a:cubicBezTo>
                  <a:cubicBezTo>
                    <a:pt x="347" y="394"/>
                    <a:pt x="352" y="390"/>
                    <a:pt x="352" y="384"/>
                  </a:cubicBezTo>
                  <a:cubicBezTo>
                    <a:pt x="352" y="378"/>
                    <a:pt x="347" y="373"/>
                    <a:pt x="341" y="37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384"/>
                  </a:moveTo>
                  <a:cubicBezTo>
                    <a:pt x="373" y="370"/>
                    <a:pt x="364" y="358"/>
                    <a:pt x="352" y="354"/>
                  </a:cubicBezTo>
                  <a:cubicBezTo>
                    <a:pt x="352" y="277"/>
                    <a:pt x="352" y="277"/>
                    <a:pt x="352" y="277"/>
                  </a:cubicBezTo>
                  <a:cubicBezTo>
                    <a:pt x="352" y="254"/>
                    <a:pt x="333" y="245"/>
                    <a:pt x="320" y="245"/>
                  </a:cubicBezTo>
                  <a:cubicBezTo>
                    <a:pt x="266" y="245"/>
                    <a:pt x="266" y="245"/>
                    <a:pt x="266" y="245"/>
                  </a:cubicBezTo>
                  <a:cubicBezTo>
                    <a:pt x="266" y="158"/>
                    <a:pt x="266" y="158"/>
                    <a:pt x="266" y="158"/>
                  </a:cubicBezTo>
                  <a:cubicBezTo>
                    <a:pt x="279" y="153"/>
                    <a:pt x="288" y="142"/>
                    <a:pt x="288" y="128"/>
                  </a:cubicBezTo>
                  <a:cubicBezTo>
                    <a:pt x="288" y="110"/>
                    <a:pt x="273" y="96"/>
                    <a:pt x="256" y="96"/>
                  </a:cubicBezTo>
                  <a:cubicBezTo>
                    <a:pt x="238" y="96"/>
                    <a:pt x="224" y="110"/>
                    <a:pt x="224" y="128"/>
                  </a:cubicBezTo>
                  <a:cubicBezTo>
                    <a:pt x="224" y="142"/>
                    <a:pt x="233" y="153"/>
                    <a:pt x="245" y="158"/>
                  </a:cubicBezTo>
                  <a:cubicBezTo>
                    <a:pt x="245" y="245"/>
                    <a:pt x="245" y="245"/>
                    <a:pt x="245" y="245"/>
                  </a:cubicBezTo>
                  <a:cubicBezTo>
                    <a:pt x="192" y="245"/>
                    <a:pt x="192" y="245"/>
                    <a:pt x="192" y="245"/>
                  </a:cubicBezTo>
                  <a:cubicBezTo>
                    <a:pt x="169" y="245"/>
                    <a:pt x="160" y="264"/>
                    <a:pt x="160" y="277"/>
                  </a:cubicBezTo>
                  <a:cubicBezTo>
                    <a:pt x="160" y="354"/>
                    <a:pt x="160" y="354"/>
                    <a:pt x="160" y="354"/>
                  </a:cubicBezTo>
                  <a:cubicBezTo>
                    <a:pt x="147" y="358"/>
                    <a:pt x="138" y="370"/>
                    <a:pt x="138" y="384"/>
                  </a:cubicBezTo>
                  <a:cubicBezTo>
                    <a:pt x="138" y="401"/>
                    <a:pt x="153" y="416"/>
                    <a:pt x="170" y="416"/>
                  </a:cubicBezTo>
                  <a:cubicBezTo>
                    <a:pt x="188" y="416"/>
                    <a:pt x="202" y="401"/>
                    <a:pt x="202" y="384"/>
                  </a:cubicBezTo>
                  <a:cubicBezTo>
                    <a:pt x="202" y="370"/>
                    <a:pt x="193" y="358"/>
                    <a:pt x="181" y="354"/>
                  </a:cubicBezTo>
                  <a:cubicBezTo>
                    <a:pt x="181" y="277"/>
                    <a:pt x="181" y="277"/>
                    <a:pt x="181" y="277"/>
                  </a:cubicBezTo>
                  <a:cubicBezTo>
                    <a:pt x="181" y="275"/>
                    <a:pt x="182" y="266"/>
                    <a:pt x="192" y="266"/>
                  </a:cubicBezTo>
                  <a:cubicBezTo>
                    <a:pt x="245" y="266"/>
                    <a:pt x="245" y="266"/>
                    <a:pt x="245" y="266"/>
                  </a:cubicBezTo>
                  <a:cubicBezTo>
                    <a:pt x="245" y="354"/>
                    <a:pt x="245" y="354"/>
                    <a:pt x="245" y="354"/>
                  </a:cubicBezTo>
                  <a:cubicBezTo>
                    <a:pt x="233" y="358"/>
                    <a:pt x="224" y="370"/>
                    <a:pt x="224" y="384"/>
                  </a:cubicBezTo>
                  <a:cubicBezTo>
                    <a:pt x="224" y="401"/>
                    <a:pt x="238" y="416"/>
                    <a:pt x="256" y="416"/>
                  </a:cubicBezTo>
                  <a:cubicBezTo>
                    <a:pt x="273" y="416"/>
                    <a:pt x="288" y="401"/>
                    <a:pt x="288" y="384"/>
                  </a:cubicBezTo>
                  <a:cubicBezTo>
                    <a:pt x="288" y="370"/>
                    <a:pt x="279" y="358"/>
                    <a:pt x="266" y="354"/>
                  </a:cubicBezTo>
                  <a:cubicBezTo>
                    <a:pt x="266" y="266"/>
                    <a:pt x="266" y="266"/>
                    <a:pt x="266" y="266"/>
                  </a:cubicBezTo>
                  <a:cubicBezTo>
                    <a:pt x="320" y="266"/>
                    <a:pt x="320" y="266"/>
                    <a:pt x="320" y="266"/>
                  </a:cubicBezTo>
                  <a:cubicBezTo>
                    <a:pt x="324" y="266"/>
                    <a:pt x="330" y="268"/>
                    <a:pt x="330" y="277"/>
                  </a:cubicBezTo>
                  <a:cubicBezTo>
                    <a:pt x="330" y="354"/>
                    <a:pt x="330" y="354"/>
                    <a:pt x="330" y="354"/>
                  </a:cubicBezTo>
                  <a:cubicBezTo>
                    <a:pt x="318" y="358"/>
                    <a:pt x="309" y="370"/>
                    <a:pt x="309" y="384"/>
                  </a:cubicBezTo>
                  <a:cubicBezTo>
                    <a:pt x="309" y="401"/>
                    <a:pt x="323" y="416"/>
                    <a:pt x="341" y="416"/>
                  </a:cubicBezTo>
                  <a:cubicBezTo>
                    <a:pt x="359" y="416"/>
                    <a:pt x="373" y="401"/>
                    <a:pt x="373" y="384"/>
                  </a:cubicBezTo>
                  <a:close/>
                </a:path>
              </a:pathLst>
            </a:custGeom>
            <a:solidFill>
              <a:srgbClr val="F2130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68" name="Rectangle 67"/>
            <p:cNvSpPr/>
            <p:nvPr/>
          </p:nvSpPr>
          <p:spPr>
            <a:xfrm>
              <a:off x="6811460" y="2097630"/>
              <a:ext cx="4952406"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Heavily Integrated Applications </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Applications that are heavily integrated will continue to require a high amount of </a:t>
              </a:r>
              <a:r>
                <a:rPr kumimoji="0" lang="en-AU" sz="900" b="0" i="0" u="none" strike="noStrike" kern="1200" cap="none" spc="0" normalizeH="0" baseline="0" noProof="0" dirty="0" smtClean="0">
                  <a:ln>
                    <a:noFill/>
                  </a:ln>
                  <a:solidFill>
                    <a:prstClr val="black"/>
                  </a:solidFill>
                  <a:effectLst/>
                  <a:uLnTx/>
                  <a:uFillTx/>
                  <a:latin typeface="Open Sans" charset="0"/>
                  <a:ea typeface="Open Sans" charset="0"/>
                  <a:cs typeface="Open Sans" charset="0"/>
                </a:rPr>
                <a:t>communication or dependencies </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with their counterparts. In this case it is recommended that they remain together, be it in the Cloud or on premise. </a:t>
              </a:r>
              <a:endPar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grpSp>
      <p:grpSp>
        <p:nvGrpSpPr>
          <p:cNvPr id="16" name="Group 15"/>
          <p:cNvGrpSpPr/>
          <p:nvPr/>
        </p:nvGrpSpPr>
        <p:grpSpPr>
          <a:xfrm>
            <a:off x="6409619" y="1544891"/>
            <a:ext cx="5354247" cy="369332"/>
            <a:chOff x="6409619" y="1544891"/>
            <a:chExt cx="5354247" cy="369332"/>
          </a:xfrm>
        </p:grpSpPr>
        <p:sp>
          <p:nvSpPr>
            <p:cNvPr id="70" name="Rectangle 69"/>
            <p:cNvSpPr/>
            <p:nvPr/>
          </p:nvSpPr>
          <p:spPr>
            <a:xfrm>
              <a:off x="6811460" y="1544891"/>
              <a:ext cx="495240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High Network Throughput Applications </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Applications with high throughput requirements may see performance issues and latency if they are located away from their users.</a:t>
              </a:r>
              <a:endPar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
          <p:nvSpPr>
            <p:cNvPr id="71" name="Freeform 404"/>
            <p:cNvSpPr>
              <a:spLocks noChangeAspect="1" noEditPoints="1"/>
            </p:cNvSpPr>
            <p:nvPr/>
          </p:nvSpPr>
          <p:spPr bwMode="auto">
            <a:xfrm>
              <a:off x="6409619" y="1545742"/>
              <a:ext cx="367631" cy="36763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95 w 512"/>
                <a:gd name="T11" fmla="*/ 370 h 512"/>
                <a:gd name="T12" fmla="*/ 263 w 512"/>
                <a:gd name="T13" fmla="*/ 402 h 512"/>
                <a:gd name="T14" fmla="*/ 260 w 512"/>
                <a:gd name="T15" fmla="*/ 404 h 512"/>
                <a:gd name="T16" fmla="*/ 256 w 512"/>
                <a:gd name="T17" fmla="*/ 405 h 512"/>
                <a:gd name="T18" fmla="*/ 252 w 512"/>
                <a:gd name="T19" fmla="*/ 404 h 512"/>
                <a:gd name="T20" fmla="*/ 248 w 512"/>
                <a:gd name="T21" fmla="*/ 402 h 512"/>
                <a:gd name="T22" fmla="*/ 216 w 512"/>
                <a:gd name="T23" fmla="*/ 370 h 512"/>
                <a:gd name="T24" fmla="*/ 216 w 512"/>
                <a:gd name="T25" fmla="*/ 355 h 512"/>
                <a:gd name="T26" fmla="*/ 231 w 512"/>
                <a:gd name="T27" fmla="*/ 355 h 512"/>
                <a:gd name="T28" fmla="*/ 245 w 512"/>
                <a:gd name="T29" fmla="*/ 369 h 512"/>
                <a:gd name="T30" fmla="*/ 245 w 512"/>
                <a:gd name="T31" fmla="*/ 245 h 512"/>
                <a:gd name="T32" fmla="*/ 256 w 512"/>
                <a:gd name="T33" fmla="*/ 234 h 512"/>
                <a:gd name="T34" fmla="*/ 266 w 512"/>
                <a:gd name="T35" fmla="*/ 245 h 512"/>
                <a:gd name="T36" fmla="*/ 266 w 512"/>
                <a:gd name="T37" fmla="*/ 369 h 512"/>
                <a:gd name="T38" fmla="*/ 280 w 512"/>
                <a:gd name="T39" fmla="*/ 355 h 512"/>
                <a:gd name="T40" fmla="*/ 295 w 512"/>
                <a:gd name="T41" fmla="*/ 355 h 512"/>
                <a:gd name="T42" fmla="*/ 295 w 512"/>
                <a:gd name="T43" fmla="*/ 370 h 512"/>
                <a:gd name="T44" fmla="*/ 362 w 512"/>
                <a:gd name="T45" fmla="*/ 320 h 512"/>
                <a:gd name="T46" fmla="*/ 309 w 512"/>
                <a:gd name="T47" fmla="*/ 320 h 512"/>
                <a:gd name="T48" fmla="*/ 298 w 512"/>
                <a:gd name="T49" fmla="*/ 309 h 512"/>
                <a:gd name="T50" fmla="*/ 309 w 512"/>
                <a:gd name="T51" fmla="*/ 298 h 512"/>
                <a:gd name="T52" fmla="*/ 362 w 512"/>
                <a:gd name="T53" fmla="*/ 298 h 512"/>
                <a:gd name="T54" fmla="*/ 394 w 512"/>
                <a:gd name="T55" fmla="*/ 266 h 512"/>
                <a:gd name="T56" fmla="*/ 362 w 512"/>
                <a:gd name="T57" fmla="*/ 234 h 512"/>
                <a:gd name="T58" fmla="*/ 351 w 512"/>
                <a:gd name="T59" fmla="*/ 238 h 512"/>
                <a:gd name="T60" fmla="*/ 339 w 512"/>
                <a:gd name="T61" fmla="*/ 237 h 512"/>
                <a:gd name="T62" fmla="*/ 335 w 512"/>
                <a:gd name="T63" fmla="*/ 227 h 512"/>
                <a:gd name="T64" fmla="*/ 336 w 512"/>
                <a:gd name="T65" fmla="*/ 222 h 512"/>
                <a:gd name="T66" fmla="*/ 337 w 512"/>
                <a:gd name="T67" fmla="*/ 214 h 512"/>
                <a:gd name="T68" fmla="*/ 272 w 512"/>
                <a:gd name="T69" fmla="*/ 149 h 512"/>
                <a:gd name="T70" fmla="*/ 207 w 512"/>
                <a:gd name="T71" fmla="*/ 201 h 512"/>
                <a:gd name="T72" fmla="*/ 201 w 512"/>
                <a:gd name="T73" fmla="*/ 208 h 512"/>
                <a:gd name="T74" fmla="*/ 191 w 512"/>
                <a:gd name="T75" fmla="*/ 207 h 512"/>
                <a:gd name="T76" fmla="*/ 167 w 512"/>
                <a:gd name="T77" fmla="*/ 199 h 512"/>
                <a:gd name="T78" fmla="*/ 117 w 512"/>
                <a:gd name="T79" fmla="*/ 249 h 512"/>
                <a:gd name="T80" fmla="*/ 167 w 512"/>
                <a:gd name="T81" fmla="*/ 298 h 512"/>
                <a:gd name="T82" fmla="*/ 202 w 512"/>
                <a:gd name="T83" fmla="*/ 298 h 512"/>
                <a:gd name="T84" fmla="*/ 213 w 512"/>
                <a:gd name="T85" fmla="*/ 309 h 512"/>
                <a:gd name="T86" fmla="*/ 202 w 512"/>
                <a:gd name="T87" fmla="*/ 320 h 512"/>
                <a:gd name="T88" fmla="*/ 167 w 512"/>
                <a:gd name="T89" fmla="*/ 320 h 512"/>
                <a:gd name="T90" fmla="*/ 96 w 512"/>
                <a:gd name="T91" fmla="*/ 249 h 512"/>
                <a:gd name="T92" fmla="*/ 167 w 512"/>
                <a:gd name="T93" fmla="*/ 178 h 512"/>
                <a:gd name="T94" fmla="*/ 190 w 512"/>
                <a:gd name="T95" fmla="*/ 183 h 512"/>
                <a:gd name="T96" fmla="*/ 272 w 512"/>
                <a:gd name="T97" fmla="*/ 128 h 512"/>
                <a:gd name="T98" fmla="*/ 358 w 512"/>
                <a:gd name="T99" fmla="*/ 213 h 512"/>
                <a:gd name="T100" fmla="*/ 362 w 512"/>
                <a:gd name="T101" fmla="*/ 213 h 512"/>
                <a:gd name="T102" fmla="*/ 416 w 512"/>
                <a:gd name="T103" fmla="*/ 266 h 512"/>
                <a:gd name="T104" fmla="*/ 362 w 512"/>
                <a:gd name="T105" fmla="*/ 32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95" y="370"/>
                  </a:moveTo>
                  <a:cubicBezTo>
                    <a:pt x="263" y="402"/>
                    <a:pt x="263" y="402"/>
                    <a:pt x="263" y="402"/>
                  </a:cubicBezTo>
                  <a:cubicBezTo>
                    <a:pt x="262" y="403"/>
                    <a:pt x="261" y="404"/>
                    <a:pt x="260" y="404"/>
                  </a:cubicBezTo>
                  <a:cubicBezTo>
                    <a:pt x="258" y="405"/>
                    <a:pt x="257" y="405"/>
                    <a:pt x="256" y="405"/>
                  </a:cubicBezTo>
                  <a:cubicBezTo>
                    <a:pt x="254" y="405"/>
                    <a:pt x="253" y="405"/>
                    <a:pt x="252" y="404"/>
                  </a:cubicBezTo>
                  <a:cubicBezTo>
                    <a:pt x="250" y="404"/>
                    <a:pt x="249" y="403"/>
                    <a:pt x="248" y="402"/>
                  </a:cubicBezTo>
                  <a:cubicBezTo>
                    <a:pt x="216" y="370"/>
                    <a:pt x="216" y="370"/>
                    <a:pt x="216" y="370"/>
                  </a:cubicBezTo>
                  <a:cubicBezTo>
                    <a:pt x="212" y="366"/>
                    <a:pt x="212" y="359"/>
                    <a:pt x="216" y="355"/>
                  </a:cubicBezTo>
                  <a:cubicBezTo>
                    <a:pt x="220" y="351"/>
                    <a:pt x="227" y="351"/>
                    <a:pt x="231" y="355"/>
                  </a:cubicBezTo>
                  <a:cubicBezTo>
                    <a:pt x="245" y="369"/>
                    <a:pt x="245" y="369"/>
                    <a:pt x="245" y="369"/>
                  </a:cubicBezTo>
                  <a:cubicBezTo>
                    <a:pt x="245" y="245"/>
                    <a:pt x="245" y="245"/>
                    <a:pt x="245" y="245"/>
                  </a:cubicBezTo>
                  <a:cubicBezTo>
                    <a:pt x="245" y="239"/>
                    <a:pt x="250" y="234"/>
                    <a:pt x="256" y="234"/>
                  </a:cubicBezTo>
                  <a:cubicBezTo>
                    <a:pt x="262" y="234"/>
                    <a:pt x="266" y="239"/>
                    <a:pt x="266" y="245"/>
                  </a:cubicBezTo>
                  <a:cubicBezTo>
                    <a:pt x="266" y="369"/>
                    <a:pt x="266" y="369"/>
                    <a:pt x="266" y="369"/>
                  </a:cubicBezTo>
                  <a:cubicBezTo>
                    <a:pt x="280" y="355"/>
                    <a:pt x="280" y="355"/>
                    <a:pt x="280" y="355"/>
                  </a:cubicBezTo>
                  <a:cubicBezTo>
                    <a:pt x="284" y="351"/>
                    <a:pt x="291" y="351"/>
                    <a:pt x="295" y="355"/>
                  </a:cubicBezTo>
                  <a:cubicBezTo>
                    <a:pt x="299" y="359"/>
                    <a:pt x="299" y="366"/>
                    <a:pt x="295" y="370"/>
                  </a:cubicBezTo>
                  <a:close/>
                  <a:moveTo>
                    <a:pt x="362" y="320"/>
                  </a:moveTo>
                  <a:cubicBezTo>
                    <a:pt x="309" y="320"/>
                    <a:pt x="309" y="320"/>
                    <a:pt x="309" y="320"/>
                  </a:cubicBezTo>
                  <a:cubicBezTo>
                    <a:pt x="303" y="320"/>
                    <a:pt x="298" y="315"/>
                    <a:pt x="298" y="309"/>
                  </a:cubicBezTo>
                  <a:cubicBezTo>
                    <a:pt x="298" y="303"/>
                    <a:pt x="303" y="298"/>
                    <a:pt x="309" y="298"/>
                  </a:cubicBezTo>
                  <a:cubicBezTo>
                    <a:pt x="362" y="298"/>
                    <a:pt x="362" y="298"/>
                    <a:pt x="362" y="298"/>
                  </a:cubicBezTo>
                  <a:cubicBezTo>
                    <a:pt x="380" y="298"/>
                    <a:pt x="394" y="284"/>
                    <a:pt x="394" y="266"/>
                  </a:cubicBezTo>
                  <a:cubicBezTo>
                    <a:pt x="394" y="249"/>
                    <a:pt x="380" y="234"/>
                    <a:pt x="362" y="234"/>
                  </a:cubicBezTo>
                  <a:cubicBezTo>
                    <a:pt x="361" y="234"/>
                    <a:pt x="357" y="235"/>
                    <a:pt x="351" y="238"/>
                  </a:cubicBezTo>
                  <a:cubicBezTo>
                    <a:pt x="347" y="240"/>
                    <a:pt x="343" y="240"/>
                    <a:pt x="339" y="237"/>
                  </a:cubicBezTo>
                  <a:cubicBezTo>
                    <a:pt x="336" y="235"/>
                    <a:pt x="334" y="231"/>
                    <a:pt x="335" y="227"/>
                  </a:cubicBezTo>
                  <a:cubicBezTo>
                    <a:pt x="336" y="225"/>
                    <a:pt x="336" y="224"/>
                    <a:pt x="336" y="222"/>
                  </a:cubicBezTo>
                  <a:cubicBezTo>
                    <a:pt x="336" y="219"/>
                    <a:pt x="337" y="217"/>
                    <a:pt x="337" y="214"/>
                  </a:cubicBezTo>
                  <a:cubicBezTo>
                    <a:pt x="337" y="178"/>
                    <a:pt x="308" y="149"/>
                    <a:pt x="272" y="149"/>
                  </a:cubicBezTo>
                  <a:cubicBezTo>
                    <a:pt x="241" y="149"/>
                    <a:pt x="213" y="171"/>
                    <a:pt x="207" y="201"/>
                  </a:cubicBezTo>
                  <a:cubicBezTo>
                    <a:pt x="206" y="204"/>
                    <a:pt x="204" y="207"/>
                    <a:pt x="201" y="208"/>
                  </a:cubicBezTo>
                  <a:cubicBezTo>
                    <a:pt x="197" y="210"/>
                    <a:pt x="194" y="209"/>
                    <a:pt x="191" y="207"/>
                  </a:cubicBezTo>
                  <a:cubicBezTo>
                    <a:pt x="183" y="202"/>
                    <a:pt x="176" y="199"/>
                    <a:pt x="167" y="199"/>
                  </a:cubicBezTo>
                  <a:cubicBezTo>
                    <a:pt x="139" y="199"/>
                    <a:pt x="117" y="221"/>
                    <a:pt x="117" y="249"/>
                  </a:cubicBezTo>
                  <a:cubicBezTo>
                    <a:pt x="117" y="276"/>
                    <a:pt x="139" y="298"/>
                    <a:pt x="167" y="298"/>
                  </a:cubicBezTo>
                  <a:cubicBezTo>
                    <a:pt x="202" y="298"/>
                    <a:pt x="202" y="298"/>
                    <a:pt x="202" y="298"/>
                  </a:cubicBezTo>
                  <a:cubicBezTo>
                    <a:pt x="208" y="298"/>
                    <a:pt x="213" y="303"/>
                    <a:pt x="213" y="309"/>
                  </a:cubicBezTo>
                  <a:cubicBezTo>
                    <a:pt x="213" y="315"/>
                    <a:pt x="208" y="320"/>
                    <a:pt x="202" y="320"/>
                  </a:cubicBezTo>
                  <a:cubicBezTo>
                    <a:pt x="167" y="320"/>
                    <a:pt x="167" y="320"/>
                    <a:pt x="167" y="320"/>
                  </a:cubicBezTo>
                  <a:cubicBezTo>
                    <a:pt x="127" y="320"/>
                    <a:pt x="96" y="288"/>
                    <a:pt x="96" y="249"/>
                  </a:cubicBezTo>
                  <a:cubicBezTo>
                    <a:pt x="96" y="210"/>
                    <a:pt x="127" y="178"/>
                    <a:pt x="167" y="178"/>
                  </a:cubicBezTo>
                  <a:cubicBezTo>
                    <a:pt x="176" y="178"/>
                    <a:pt x="183" y="180"/>
                    <a:pt x="190" y="183"/>
                  </a:cubicBezTo>
                  <a:cubicBezTo>
                    <a:pt x="203" y="150"/>
                    <a:pt x="235" y="128"/>
                    <a:pt x="272" y="128"/>
                  </a:cubicBezTo>
                  <a:cubicBezTo>
                    <a:pt x="319" y="128"/>
                    <a:pt x="358" y="166"/>
                    <a:pt x="358" y="213"/>
                  </a:cubicBezTo>
                  <a:cubicBezTo>
                    <a:pt x="360" y="213"/>
                    <a:pt x="361" y="213"/>
                    <a:pt x="362" y="213"/>
                  </a:cubicBezTo>
                  <a:cubicBezTo>
                    <a:pt x="392" y="213"/>
                    <a:pt x="416" y="237"/>
                    <a:pt x="416" y="266"/>
                  </a:cubicBezTo>
                  <a:cubicBezTo>
                    <a:pt x="416" y="296"/>
                    <a:pt x="392" y="320"/>
                    <a:pt x="362" y="320"/>
                  </a:cubicBezTo>
                  <a:close/>
                </a:path>
              </a:pathLst>
            </a:custGeom>
            <a:solidFill>
              <a:srgbClr val="F2130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cxnSp>
        <p:nvCxnSpPr>
          <p:cNvPr id="84" name="Straight Connector 83"/>
          <p:cNvCxnSpPr/>
          <p:nvPr/>
        </p:nvCxnSpPr>
        <p:spPr>
          <a:xfrm>
            <a:off x="6091954" y="1061854"/>
            <a:ext cx="0" cy="5292000"/>
          </a:xfrm>
          <a:prstGeom prst="line">
            <a:avLst/>
          </a:prstGeom>
          <a:ln>
            <a:solidFill>
              <a:srgbClr val="57585A"/>
            </a:solidFill>
          </a:ln>
        </p:spPr>
        <p:style>
          <a:lnRef idx="1">
            <a:schemeClr val="accent1"/>
          </a:lnRef>
          <a:fillRef idx="0">
            <a:schemeClr val="accent1"/>
          </a:fillRef>
          <a:effectRef idx="0">
            <a:schemeClr val="accent1"/>
          </a:effectRef>
          <a:fontRef idx="minor">
            <a:schemeClr val="tx1"/>
          </a:fontRef>
        </p:style>
      </p:cxnSp>
      <p:sp>
        <p:nvSpPr>
          <p:cNvPr id="85" name="Text Placeholder 3"/>
          <p:cNvSpPr txBox="1"/>
          <p:nvPr/>
        </p:nvSpPr>
        <p:spPr>
          <a:xfrm>
            <a:off x="426540" y="6301164"/>
            <a:ext cx="7912597" cy="108000"/>
          </a:xfrm>
          <a:prstGeom prst="rect">
            <a:avLst/>
          </a:prstGeom>
          <a:solidFill>
            <a:schemeClr val="bg1"/>
          </a:solidFill>
          <a:ln>
            <a:noFill/>
          </a:ln>
        </p:spPr>
        <p:txBody>
          <a:bodyPr lIns="7200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300"/>
              </a:spcAft>
              <a:buClrTx/>
              <a:buSzTx/>
              <a:buFont typeface="Arial" panose="020B0604020202020204" pitchFamily="34" charset="0"/>
              <a:buNone/>
              <a:defRPr/>
            </a:pPr>
            <a:r>
              <a:rPr kumimoji="0" lang="en-AU" sz="800" b="0" i="1" u="none" strike="noStrike" kern="1200" cap="none" spc="0" normalizeH="0" baseline="0" noProof="0" dirty="0" smtClean="0">
                <a:ln>
                  <a:noFill/>
                </a:ln>
                <a:solidFill>
                  <a:prstClr val="black"/>
                </a:solidFill>
                <a:effectLst/>
                <a:uLnTx/>
                <a:uFillTx/>
                <a:ea typeface="+mn-ea"/>
                <a:cs typeface="Segoe UI Semilight" panose="020B0402040204020203" pitchFamily="34" charset="0"/>
              </a:rPr>
              <a:t>Please note, inhibitors are not part of the ideal answer,</a:t>
            </a:r>
            <a:r>
              <a:rPr kumimoji="0" lang="en-AU" sz="800" b="0" i="1" u="none" strike="noStrike" kern="1200" cap="none" spc="0" normalizeH="0" noProof="0" dirty="0" smtClean="0">
                <a:ln>
                  <a:noFill/>
                </a:ln>
                <a:solidFill>
                  <a:prstClr val="black"/>
                </a:solidFill>
                <a:effectLst/>
                <a:uLnTx/>
                <a:uFillTx/>
                <a:ea typeface="+mn-ea"/>
                <a:cs typeface="Segoe UI Semilight" panose="020B0402040204020203" pitchFamily="34" charset="0"/>
              </a:rPr>
              <a:t> and have only been included here for reference. </a:t>
            </a:r>
            <a:endParaRPr kumimoji="0" lang="en-US" sz="800" b="0" i="1" u="none" strike="noStrike" kern="1200" cap="none" spc="0" normalizeH="0" baseline="0" noProof="0" dirty="0">
              <a:ln>
                <a:noFill/>
              </a:ln>
              <a:solidFill>
                <a:srgbClr val="000000"/>
              </a:solidFill>
              <a:effectLst/>
              <a:uLnTx/>
              <a:uFillTx/>
              <a:ea typeface="+mn-ea"/>
              <a:cs typeface="Segoe UI Semilight" panose="020B0402040204020203" pitchFamily="34" charset="0"/>
            </a:endParaRPr>
          </a:p>
        </p:txBody>
      </p:sp>
      <p:sp>
        <p:nvSpPr>
          <p:cNvPr id="2" name="Rectangle 1"/>
          <p:cNvSpPr/>
          <p:nvPr/>
        </p:nvSpPr>
        <p:spPr>
          <a:xfrm>
            <a:off x="854789" y="2519824"/>
            <a:ext cx="4940503" cy="50673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 </a:t>
            </a:r>
            <a:r>
              <a:rPr kumimoji="0" lang="en-US" alt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Useful Impact Of Social Media</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We are seeing an explosion of social media and applications for collaborations. These applications are the right candidate for cloud computing.. </a:t>
            </a:r>
            <a:endPar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
        <p:nvSpPr>
          <p:cNvPr id="5" name="Rectangle 4"/>
          <p:cNvSpPr/>
          <p:nvPr/>
        </p:nvSpPr>
        <p:spPr>
          <a:xfrm>
            <a:off x="879475" y="3175635"/>
            <a:ext cx="5042535" cy="50673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 Desktop </a:t>
            </a:r>
            <a:r>
              <a:rPr kumimoji="0" lang="en-US" alt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C</a:t>
            </a: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loud </a:t>
            </a:r>
            <a:r>
              <a:rPr kumimoji="0" lang="en-US" alt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A</a:t>
            </a: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nd </a:t>
            </a:r>
            <a:r>
              <a:rPr kumimoji="0" lang="en-US" alt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P</a:t>
            </a: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roductivity </a:t>
            </a:r>
            <a:r>
              <a:rPr kumimoji="0" lang="en-US" alt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A</a:t>
            </a: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pplications</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like calendars, word processors, blogging tools, e-learning, mobile applications and others are better off with the cloud.</a:t>
            </a:r>
            <a:endPar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
        <p:nvSpPr>
          <p:cNvPr id="6" name="Rectangle 5"/>
          <p:cNvSpPr/>
          <p:nvPr/>
        </p:nvSpPr>
        <p:spPr>
          <a:xfrm>
            <a:off x="881459" y="3792364"/>
            <a:ext cx="4940503" cy="50673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 </a:t>
            </a:r>
            <a:r>
              <a:rPr kumimoji="0" lang="en-US" alt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Mobile Applications </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a:t>
            </a:r>
            <a:r>
              <a:rPr kumimoji="0" lang="en-US" alt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It </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can utilize cloud environments. Cloud computing can do the heavy lifting in the backend and mobile devices can leverage the elasticity and scalability attributes of cloud.</a:t>
            </a:r>
            <a:endPar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
        <p:nvSpPr>
          <p:cNvPr id="7" name="Rectangle 6"/>
          <p:cNvSpPr/>
          <p:nvPr/>
        </p:nvSpPr>
        <p:spPr>
          <a:xfrm>
            <a:off x="881459" y="4410854"/>
            <a:ext cx="4940503" cy="50673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600"/>
              </a:spcAft>
              <a:buClrTx/>
              <a:buSzPct val="100000"/>
              <a:buFontTx/>
              <a:buNone/>
              <a:defRPr/>
            </a:pPr>
            <a:r>
              <a:rPr kumimoji="0"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Batch </a:t>
            </a:r>
            <a:r>
              <a:rPr kumimoji="0" lang="en-US"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A</a:t>
            </a:r>
            <a:r>
              <a:rPr kumimoji="0"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pplications </a:t>
            </a:r>
            <a:r>
              <a:rPr kumimoji="0" lang="en-US"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A</a:t>
            </a:r>
            <a:r>
              <a:rPr kumimoji="0"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re </a:t>
            </a:r>
            <a:r>
              <a:rPr kumimoji="0" lang="en-US"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C</a:t>
            </a:r>
            <a:r>
              <a:rPr kumimoji="0"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louduitable</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To make the process faster, even more instances of virtual images can be provisions to perform tasks in parallel. Only cloud can offer this capability of rapid provisioning of IT infrastructure.</a:t>
            </a:r>
            <a:endPar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
        <p:nvSpPr>
          <p:cNvPr id="8" name="Rectangle 7"/>
          <p:cNvSpPr/>
          <p:nvPr/>
        </p:nvSpPr>
        <p:spPr>
          <a:xfrm rot="10800000" flipV="1">
            <a:off x="861060" y="5046980"/>
            <a:ext cx="4977130" cy="50673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 </a:t>
            </a:r>
            <a:r>
              <a:rPr kumimoji="0" lang="en-US" alt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I</a:t>
            </a:r>
            <a:r>
              <a:rPr kumimoji="0" lang="en-US" alt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n Case Organization Drastic Change</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Merger and acquisition can be one such scenario. During this IT transition public cloud will be very beneficial. When the change subsides, the amalgamated company can decide on a new IT strategy</a:t>
            </a:r>
            <a:r>
              <a:rPr kumimoji="0" lang="en-US" alt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a:t>
            </a:r>
            <a:endParaRPr kumimoji="0" lang="en-US" alt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
        <p:nvSpPr>
          <p:cNvPr id="9" name="Rectangle 8"/>
          <p:cNvSpPr/>
          <p:nvPr/>
        </p:nvSpPr>
        <p:spPr>
          <a:xfrm>
            <a:off x="6826329" y="2769379"/>
            <a:ext cx="4940503" cy="50673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concern around privacy and sensitive information </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Cloud is not suitable when there is a concern around privacy and sensitive information. In these cases, cloud should not be used in IT infrastructure without legal advice.</a:t>
            </a:r>
            <a:endPar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
        <p:nvSpPr>
          <p:cNvPr id="12" name="Rectangle 11"/>
          <p:cNvSpPr/>
          <p:nvPr/>
        </p:nvSpPr>
        <p:spPr>
          <a:xfrm>
            <a:off x="6811724" y="3365009"/>
            <a:ext cx="4940503" cy="64516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 </a:t>
            </a:r>
            <a:r>
              <a:rPr kumimoji="0" lang="en-US" alt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Tightly Bound Application</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Some applications are tightly bound to a particular type of hardware, chips or drivers. These applications rely on low level specific hardware resources. This category will not work in cloud computing infrastructure.</a:t>
            </a:r>
            <a:endPar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
        <p:nvSpPr>
          <p:cNvPr id="13" name="Rectangle 12"/>
          <p:cNvSpPr/>
          <p:nvPr/>
        </p:nvSpPr>
        <p:spPr>
          <a:xfrm>
            <a:off x="6811724" y="3961274"/>
            <a:ext cx="4940503" cy="50673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 </a:t>
            </a:r>
            <a:r>
              <a:rPr kumimoji="0" lang="en-US" alt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RDBMS Is Not Ready</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Performance is one of them. Loading the database into cloud can be costly and also cause harmonization problem. Latency may impact Quality of Service</a:t>
            </a:r>
            <a:r>
              <a:rPr kumimoji="0" lang="en-US" alt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a:t>
            </a:r>
            <a:endParaRPr kumimoji="0" lang="en-US" alt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
        <p:nvSpPr>
          <p:cNvPr id="14" name="Rectangle 13"/>
          <p:cNvSpPr/>
          <p:nvPr/>
        </p:nvSpPr>
        <p:spPr>
          <a:xfrm>
            <a:off x="6826329" y="4540394"/>
            <a:ext cx="4940503" cy="64516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600"/>
              </a:spcAft>
              <a:buClrTx/>
              <a:buSzPct val="100000"/>
              <a:buFontTx/>
              <a:buNone/>
              <a:defRPr/>
            </a:pPr>
            <a:r>
              <a:rPr kumimoji="0" 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 </a:t>
            </a:r>
            <a:r>
              <a:rPr kumimoji="0" lang="en-US" altLang="en-AU" sz="900" b="1" i="0" u="none" strike="noStrike" kern="1200" cap="none" spc="0" normalizeH="0" baseline="0" noProof="0" dirty="0">
                <a:ln>
                  <a:noFill/>
                </a:ln>
                <a:solidFill>
                  <a:prstClr val="black"/>
                </a:solidFill>
                <a:effectLst/>
                <a:uLnTx/>
                <a:uFillTx/>
                <a:latin typeface="Open Sans" charset="0"/>
                <a:ea typeface="Open Sans" charset="0"/>
                <a:cs typeface="Open Sans" charset="0"/>
              </a:rPr>
              <a:t>Application Design Without Proper Compatibility</a:t>
            </a:r>
            <a:r>
              <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rPr>
              <a:t>– Compatibility and integration is a big issue when planning to migrate an existing application to cloud. This issue might be aggravated in a hybrid cloud scenario. Those applications which can not be easily ported to cloud environment, are not suitable for cloud.</a:t>
            </a:r>
            <a:endParaRPr kumimoji="0" lang="en-AU" sz="900" b="0" i="0" u="none" strike="noStrike" kern="1200" cap="none" spc="0" normalizeH="0" baseline="0" noProof="0" dirty="0">
              <a:ln>
                <a:noFill/>
              </a:ln>
              <a:solidFill>
                <a:prstClr val="black"/>
              </a:solidFill>
              <a:effectLst/>
              <a:uLnTx/>
              <a:uFillTx/>
              <a:latin typeface="Open Sans" charset="0"/>
              <a:ea typeface="Open Sans" charset="0"/>
              <a:cs typeface="Open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smtClean="0"/>
              <a:t>Highlighted below are the applications that should be prioritised for the Cloud Proof of Concept and a brief justification as to why</a:t>
            </a:r>
            <a:endParaRPr lang="en-AU" dirty="0"/>
          </a:p>
        </p:txBody>
      </p:sp>
      <p:sp>
        <p:nvSpPr>
          <p:cNvPr id="4" name="Title 3"/>
          <p:cNvSpPr>
            <a:spLocks noGrp="1"/>
          </p:cNvSpPr>
          <p:nvPr>
            <p:ph type="title"/>
          </p:nvPr>
        </p:nvSpPr>
        <p:spPr/>
        <p:txBody>
          <a:bodyPr/>
          <a:lstStyle/>
          <a:p>
            <a:r>
              <a:rPr lang="en-AU" dirty="0"/>
              <a:t>Cloud </a:t>
            </a:r>
            <a:r>
              <a:rPr lang="en-AU" dirty="0" smtClean="0"/>
              <a:t>Readiness </a:t>
            </a:r>
            <a:r>
              <a:rPr lang="en-AU" dirty="0"/>
              <a:t>Assessment – </a:t>
            </a:r>
            <a:r>
              <a:rPr lang="en-AU" dirty="0" smtClean="0">
                <a:solidFill>
                  <a:srgbClr val="86BC25"/>
                </a:solidFill>
              </a:rPr>
              <a:t>Application Prioritisation</a:t>
            </a:r>
            <a:endParaRPr lang="en-AU" dirty="0"/>
          </a:p>
        </p:txBody>
      </p:sp>
      <p:graphicFrame>
        <p:nvGraphicFramePr>
          <p:cNvPr id="2" name="Table 1"/>
          <p:cNvGraphicFramePr>
            <a:graphicFrameLocks noGrp="1"/>
          </p:cNvGraphicFramePr>
          <p:nvPr/>
        </p:nvGraphicFramePr>
        <p:xfrm>
          <a:off x="426542" y="1090605"/>
          <a:ext cx="11340000" cy="1493520"/>
        </p:xfrm>
        <a:graphic>
          <a:graphicData uri="http://schemas.openxmlformats.org/drawingml/2006/table">
            <a:tbl>
              <a:tblPr firstRow="1" bandRow="1">
                <a:tableStyleId>{2D5ABB26-0587-4C30-8999-92F81FD0307C}</a:tableStyleId>
              </a:tblPr>
              <a:tblGrid>
                <a:gridCol w="729398"/>
                <a:gridCol w="3165894"/>
                <a:gridCol w="7444708"/>
              </a:tblGrid>
              <a:tr h="151421">
                <a:tc>
                  <a:txBody>
                    <a:bodyPr/>
                    <a:lstStyle/>
                    <a:p>
                      <a:pPr algn="ctr"/>
                      <a:r>
                        <a:rPr lang="en-AU" sz="1200" b="1" dirty="0" smtClean="0">
                          <a:solidFill>
                            <a:schemeClr val="bg1"/>
                          </a:solidFill>
                        </a:rPr>
                        <a:t>Priority</a:t>
                      </a:r>
                      <a:endParaRPr lang="en-AU" sz="1200" b="1" dirty="0">
                        <a:solidFill>
                          <a:schemeClr val="bg1"/>
                        </a:solidFill>
                      </a:endParaRPr>
                    </a:p>
                  </a:txBody>
                  <a:tcPr>
                    <a:lnR w="12700" cap="flat" cmpd="sng" algn="ctr">
                      <a:solidFill>
                        <a:schemeClr val="bg1"/>
                      </a:solidFill>
                      <a:prstDash val="solid"/>
                      <a:round/>
                      <a:headEnd type="none" w="med" len="med"/>
                      <a:tailEnd type="none" w="med" len="med"/>
                    </a:lnR>
                    <a:solidFill>
                      <a:srgbClr val="53565A"/>
                    </a:solidFill>
                  </a:tcPr>
                </a:tc>
                <a:tc>
                  <a:txBody>
                    <a:bodyPr/>
                    <a:lstStyle/>
                    <a:p>
                      <a:pPr algn="ctr"/>
                      <a:r>
                        <a:rPr lang="en-AU" sz="1200" b="1" dirty="0" smtClean="0">
                          <a:solidFill>
                            <a:schemeClr val="bg1"/>
                          </a:solidFill>
                        </a:rPr>
                        <a:t>Application</a:t>
                      </a:r>
                      <a:endParaRPr lang="en-AU" sz="12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53565A"/>
                    </a:solidFill>
                  </a:tcPr>
                </a:tc>
                <a:tc>
                  <a:txBody>
                    <a:bodyPr/>
                    <a:lstStyle/>
                    <a:p>
                      <a:pPr algn="ctr"/>
                      <a:r>
                        <a:rPr lang="en-AU" sz="1200" b="1" dirty="0" smtClean="0">
                          <a:solidFill>
                            <a:schemeClr val="bg1"/>
                          </a:solidFill>
                        </a:rPr>
                        <a:t>Justification</a:t>
                      </a:r>
                      <a:endParaRPr lang="en-AU" sz="1200" b="1" dirty="0">
                        <a:solidFill>
                          <a:schemeClr val="bg1"/>
                        </a:solidFill>
                      </a:endParaRPr>
                    </a:p>
                  </a:txBody>
                  <a:tcPr>
                    <a:lnL w="12700" cap="flat" cmpd="sng" algn="ctr">
                      <a:solidFill>
                        <a:schemeClr val="bg1"/>
                      </a:solidFill>
                      <a:prstDash val="solid"/>
                      <a:round/>
                      <a:headEnd type="none" w="med" len="med"/>
                      <a:tailEnd type="none" w="med" len="med"/>
                    </a:lnL>
                    <a:solidFill>
                      <a:srgbClr val="53565A"/>
                    </a:solidFill>
                  </a:tcPr>
                </a:tc>
              </a:tr>
              <a:tr h="201894">
                <a:tc>
                  <a:txBody>
                    <a:bodyPr/>
                    <a:lstStyle/>
                    <a:p>
                      <a:pPr algn="ctr"/>
                      <a:r>
                        <a:rPr lang="en-AU" sz="1000" dirty="0" smtClean="0"/>
                        <a:t>1</a:t>
                      </a:r>
                      <a:endParaRPr lang="en-AU" sz="1000" dirty="0"/>
                    </a:p>
                  </a:txBody>
                  <a:tcPr>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tcPr>
                </a:tc>
                <a:tc>
                  <a:txBody>
                    <a:bodyPr/>
                    <a:lstStyle/>
                    <a:p>
                      <a:pPr algn="ctr"/>
                      <a:r>
                        <a:rPr lang="en-US" altLang="en-AU" sz="1000" dirty="0" smtClean="0"/>
                        <a:t>Echo360</a:t>
                      </a:r>
                      <a:endParaRPr lang="en-AU" sz="10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lang="en-AU" sz="1000" dirty="0" smtClean="0"/>
                        <a:t>Echo360 Universal Capture is a software program for capturing educational videos and publishing those videos to the Echo360 Active Learning Platform</a:t>
                      </a:r>
                      <a:endParaRPr lang="en-AU" sz="1000" dirty="0" smtClean="0"/>
                    </a:p>
                    <a:p>
                      <a:pPr marL="285750" indent="-285750">
                        <a:buFont typeface="Arial" panose="020B0604020202020204" pitchFamily="34" charset="0"/>
                        <a:buChar char="•"/>
                      </a:pPr>
                      <a:endParaRPr lang="en-AU" sz="1000" dirty="0"/>
                    </a:p>
                    <a:p>
                      <a:pPr marL="285750" indent="-285750">
                        <a:buFont typeface="Arial" panose="020B0604020202020204" pitchFamily="34" charset="0"/>
                        <a:buChar char="•"/>
                      </a:pPr>
                      <a:r>
                        <a:rPr lang="en-AU" sz="1000" dirty="0"/>
                        <a:t>Echo360 Capture allows users to capture video from both their webcam and desktop simultaneously. Prior to recording, you can select which video inputs you wish to use. The Echo360 Capture software does not have editing, or the ability to save offline copies. </a:t>
                      </a:r>
                      <a:endParaRPr lang="en-AU" sz="10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tcPr>
                </a:tc>
              </a:tr>
              <a:tr h="201894">
                <a:tc>
                  <a:txBody>
                    <a:bodyPr/>
                    <a:lstStyle/>
                    <a:p>
                      <a:pPr algn="ctr"/>
                      <a:r>
                        <a:rPr lang="en-AU" sz="1000" dirty="0" smtClean="0"/>
                        <a:t>2</a:t>
                      </a:r>
                      <a:endParaRPr lang="en-AU" sz="1000"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AU" sz="1000" dirty="0" smtClean="0"/>
                        <a:t>Confluence</a:t>
                      </a:r>
                      <a:endParaRPr lang="en-US" altLang="en-AU" sz="1000" dirty="0" smtClean="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lang="en-AU" sz="1000" dirty="0" smtClean="0"/>
                        <a:t>Confluence is a proprietary issue tracking product developed by Atlassian. It provides bug tracking, issue tracking, and project management functions.</a:t>
                      </a:r>
                      <a:endParaRPr lang="en-AU" sz="1000" dirty="0" smtClean="0"/>
                    </a:p>
                    <a:p>
                      <a:pPr marL="285750" indent="-285750">
                        <a:buFont typeface="Arial" panose="020B0604020202020204" pitchFamily="34" charset="0"/>
                        <a:buChar char="•"/>
                      </a:pPr>
                      <a:r>
                        <a:rPr lang="en-AU" sz="1000" dirty="0" smtClean="0"/>
                        <a:t>Users can access Confluence using their Oracle Identity Cloud Service login credentials.</a:t>
                      </a:r>
                      <a:endParaRPr lang="en-AU" sz="1000" dirty="0" smtClean="0"/>
                    </a:p>
                    <a:p>
                      <a:pPr marL="285750" indent="-285750">
                        <a:buFont typeface="Arial" panose="020B0604020202020204" pitchFamily="34" charset="0"/>
                        <a:buChar char="•"/>
                      </a:pPr>
                      <a:r>
                        <a:rPr lang="en-AU" sz="1000" dirty="0" smtClean="0"/>
                        <a:t>Users can start Confluence using the Oracle Identity Cloud Service My Apps console.</a:t>
                      </a:r>
                      <a:endParaRPr lang="en-AU" sz="1000" dirty="0" smtClean="0"/>
                    </a:p>
                    <a:p>
                      <a:pPr marL="285750" indent="-285750">
                        <a:buFont typeface="Arial" panose="020B0604020202020204" pitchFamily="34" charset="0"/>
                        <a:buChar char="•"/>
                      </a:pPr>
                      <a:r>
                        <a:rPr lang="en-AU" sz="1000" dirty="0" smtClean="0"/>
                        <a:t>Admins can assign and revoke user access to the Confluence app using the Oracle Identity Cloud Service administration console.</a:t>
                      </a:r>
                      <a:endParaRPr lang="en-AU" sz="1000" dirty="0" smtClean="0"/>
                    </a:p>
                    <a:p>
                      <a:pPr marL="285750" indent="-285750">
                        <a:buFont typeface="Arial" panose="020B0604020202020204" pitchFamily="34" charset="0"/>
                        <a:buChar char="•"/>
                      </a:pPr>
                      <a:endParaRPr lang="en-AU" sz="1000" dirty="0" smtClean="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01894">
                <a:tc>
                  <a:txBody>
                    <a:bodyPr/>
                    <a:lstStyle/>
                    <a:p>
                      <a:pPr algn="ctr"/>
                      <a:r>
                        <a:rPr lang="en-AU" sz="1000" dirty="0" smtClean="0"/>
                        <a:t>3</a:t>
                      </a:r>
                      <a:endParaRPr lang="en-AU" sz="1000"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AU" sz="1000" dirty="0" smtClean="0"/>
                        <a:t>SharePoint</a:t>
                      </a:r>
                      <a:endParaRPr lang="en-US" altLang="en-AU" sz="1000" dirty="0" smtClean="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lang="en-AU" sz="1000" dirty="0"/>
                        <a:t>SharePoint is a web-based collaborative platform that integrates with Microsoft Office. Launched in 2001, SharePoint is primarily sold as a document management and storage system, but the product is highly configurable and usage varies substantially among organizations.</a:t>
                      </a:r>
                      <a:endParaRPr lang="en-AU" sz="10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01894">
                <a:tc>
                  <a:txBody>
                    <a:bodyPr/>
                    <a:lstStyle/>
                    <a:p>
                      <a:pPr algn="ctr"/>
                      <a:r>
                        <a:rPr lang="en-AU" sz="1000" dirty="0" smtClean="0"/>
                        <a:t>4</a:t>
                      </a:r>
                      <a:endParaRPr lang="en-AU" sz="1000"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AU" sz="1000" dirty="0" smtClean="0"/>
                        <a:t>Liferay</a:t>
                      </a:r>
                      <a:endParaRPr lang="en-US" altLang="en-AU" sz="1000" dirty="0" smtClean="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lang="en-AU" sz="1000" dirty="0"/>
                        <a:t>Liferay, Inc., is an open-source company that provides free documentation and paid professional service to users of its software. Mainly focused on enterprise portal technology, the company has its headquarters in Diamond Bar, </a:t>
                      </a:r>
                      <a:endParaRPr lang="en-AU" sz="10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01894">
                <a:tc>
                  <a:txBody>
                    <a:bodyPr/>
                    <a:lstStyle/>
                    <a:p>
                      <a:pPr algn="ctr"/>
                      <a:r>
                        <a:rPr lang="en-AU" sz="1000" dirty="0" smtClean="0"/>
                        <a:t>5</a:t>
                      </a:r>
                      <a:endParaRPr lang="en-AU" sz="1000"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AU" sz="1000" dirty="0" smtClean="0"/>
                        <a:t>Zencoder</a:t>
                      </a:r>
                      <a:endParaRPr lang="en-US" altLang="en-AU" sz="1000" dirty="0" smtClean="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lang="en-AU" sz="1000" dirty="0"/>
                        <a:t>Zencoder is a cloud-based video encoding service launched in 2010. Zencoder offers video transcoding, ingest, and syndication via web service APIs. Zencoder is backed by leading investors, including five of the top ten angel investors in the US according to Business Week.</a:t>
                      </a:r>
                      <a:endParaRPr lang="en-AU" sz="10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5073</Words>
  <Application>WPS Presentation</Application>
  <PresentationFormat>Widescreen</PresentationFormat>
  <Paragraphs>89</Paragraphs>
  <Slides>2</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2</vt:i4>
      </vt:variant>
    </vt:vector>
  </HeadingPairs>
  <TitlesOfParts>
    <vt:vector size="19" baseType="lpstr">
      <vt:lpstr>Arial</vt:lpstr>
      <vt:lpstr>SimSun</vt:lpstr>
      <vt:lpstr>Wingdings</vt:lpstr>
      <vt:lpstr>Wingdings 2</vt:lpstr>
      <vt:lpstr>Arial</vt:lpstr>
      <vt:lpstr>Open Sans</vt:lpstr>
      <vt:lpstr>Frutiger Next Pro Light</vt:lpstr>
      <vt:lpstr>Verdana</vt:lpstr>
      <vt:lpstr>Segoe UI Light</vt:lpstr>
      <vt:lpstr>Calibri</vt:lpstr>
      <vt:lpstr>Segoe UI Semilight</vt:lpstr>
      <vt:lpstr>Segoe Print</vt:lpstr>
      <vt:lpstr>Microsoft YaHei</vt:lpstr>
      <vt:lpstr>Arial Unicode MS</vt:lpstr>
      <vt:lpstr>Wingdings</vt:lpstr>
      <vt:lpstr>Deloitte_4_3_Onscreen</vt:lpstr>
      <vt:lpstr>TCLayout.ActiveDocument.1</vt:lpstr>
      <vt:lpstr>Cloud Readiness Assessment – Cloud Accelerators and Inhibitors</vt:lpstr>
      <vt:lpstr>Cloud Readiness Assessment – Application Prioritisation</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Gaurav</cp:lastModifiedBy>
  <cp:revision>24</cp:revision>
  <dcterms:created xsi:type="dcterms:W3CDTF">2019-03-31T19:26:00Z</dcterms:created>
  <dcterms:modified xsi:type="dcterms:W3CDTF">2020-06-10T17:14:40Z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