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62" r:id="rId3"/>
    <p:sldId id="305" r:id="rId5"/>
    <p:sldId id="258" r:id="rId6"/>
    <p:sldId id="284" r:id="rId7"/>
    <p:sldId id="263" r:id="rId8"/>
    <p:sldId id="286" r:id="rId9"/>
    <p:sldId id="287" r:id="rId10"/>
    <p:sldId id="288" r:id="rId11"/>
    <p:sldId id="289" r:id="rId12"/>
    <p:sldId id="264" r:id="rId13"/>
    <p:sldId id="265" r:id="rId14"/>
    <p:sldId id="268" r:id="rId15"/>
    <p:sldId id="269" r:id="rId16"/>
    <p:sldId id="270" r:id="rId17"/>
    <p:sldId id="271" r:id="rId18"/>
    <p:sldId id="272" r:id="rId19"/>
    <p:sldId id="273" r:id="rId20"/>
    <p:sldId id="306" r:id="rId21"/>
    <p:sldId id="307"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varScale="1">
        <p:scale>
          <a:sx n="79" d="100"/>
          <a:sy n="79"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AU" sz="1600" dirty="0"/>
              <a:t>Phase 1 Price Comparison</a:t>
            </a:r>
            <a:endParaRPr lang="en-AU"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c:formatCode>
                <c:ptCount val="6"/>
                <c:pt idx="0">
                  <c:v>141000</c:v>
                </c:pt>
                <c:pt idx="1" c:formatCode="#,##0.00">
                  <c:v>89660</c:v>
                </c:pt>
                <c:pt idx="2" c:formatCode="General">
                  <c:v>0</c:v>
                </c:pt>
                <c:pt idx="3" c:formatCode="General">
                  <c:v>0</c:v>
                </c:pt>
                <c:pt idx="4" c:formatCode="#,##0.00">
                  <c:v>11288.5</c:v>
                </c:pt>
                <c:pt idx="5" c:formatCode="#,##0.00">
                  <c:v>11288.5</c:v>
                </c:pt>
              </c:numCache>
            </c:numRef>
          </c:val>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99420</c:v>
                </c:pt>
                <c:pt idx="1">
                  <c:v>42900</c:v>
                </c:pt>
                <c:pt idx="2" c:formatCode="#,##0">
                  <c:v>0</c:v>
                </c:pt>
                <c:pt idx="3">
                  <c:v>0</c:v>
                </c:pt>
                <c:pt idx="4" c:formatCode="&quot;$&quot;#,##0.00;[Red]\-&quot;$&quot;#,##0.00">
                  <c:v>10250</c:v>
                </c:pt>
                <c:pt idx="5">
                  <c:v>10250</c:v>
                </c:pt>
              </c:numCache>
            </c:numRef>
          </c:val>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#,##0</c:formatCode>
                <c:ptCount val="6"/>
                <c:pt idx="0">
                  <c:v>122027</c:v>
                </c:pt>
                <c:pt idx="1">
                  <c:v>95760</c:v>
                </c:pt>
                <c:pt idx="2" c:formatCode="General">
                  <c:v>0</c:v>
                </c:pt>
                <c:pt idx="3" c:formatCode="General">
                  <c:v>0</c:v>
                </c:pt>
                <c:pt idx="4" c:formatCode="General">
                  <c:v>0</c:v>
                </c:pt>
                <c:pt idx="5" c:formatCode="General">
                  <c:v>0</c:v>
                </c:pt>
              </c:numCache>
            </c:numRef>
          </c:val>
        </c:ser>
        <c:dLbls>
          <c:showLegendKey val="0"/>
          <c:showVal val="0"/>
          <c:showCatName val="0"/>
          <c:showSerName val="0"/>
          <c:showPercent val="0"/>
          <c:showBubbleSize val="0"/>
        </c:dLbls>
        <c:gapWidth val="100"/>
        <c:overlap val="-52"/>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8565"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8565"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endParaRPr lang="en-AU" sz="900" noProof="1">
              <a:solidFill>
                <a:schemeClr val="tx1"/>
              </a:solidFill>
            </a:endParaRP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7" Type="http://schemas.openxmlformats.org/officeDocument/2006/relationships/theme" Target="../theme/theme1.xml"/><Relationship Id="rId46" Type="http://schemas.openxmlformats.org/officeDocument/2006/relationships/vmlDrawing" Target="../drawings/vmlDrawing1.vml"/><Relationship Id="rId45" Type="http://schemas.openxmlformats.org/officeDocument/2006/relationships/tags" Target="../tags/tag2.xml"/><Relationship Id="rId44" Type="http://schemas.openxmlformats.org/officeDocument/2006/relationships/image" Target="../media/image6.emf"/><Relationship Id="rId43" Type="http://schemas.openxmlformats.org/officeDocument/2006/relationships/oleObject" Target="../embeddings/oleObject1.bin"/><Relationship Id="rId42" Type="http://schemas.openxmlformats.org/officeDocument/2006/relationships/tags" Target="../tags/tag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3" name="think-cell Slide" r:id="rId43" imgW="12700" imgH="12700" progId="TCLayout.ActiveDocument.1">
                  <p:embed/>
                </p:oleObj>
              </mc:Choice>
              <mc:Fallback>
                <p:oleObj name="think-cell Slide" r:id="rId43" imgW="12700" imgH="12700" progId="TCLayout.ActiveDocument.1">
                  <p:embed/>
                  <p:pic>
                    <p:nvPicPr>
                      <p:cNvPr id="0" name="Object 3" hidden="1"/>
                      <p:cNvPicPr/>
                      <p:nvPr/>
                    </p:nvPicPr>
                    <p:blipFill>
                      <a:blip r:embed="rId44"/>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endParaRPr lang="en-AU" sz="650" b="0" noProof="0" dirty="0">
              <a:solidFill>
                <a:schemeClr val="tx1"/>
              </a:solidFill>
            </a:endParaRP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fld>
            <a:r>
              <a:rPr lang="en-AU"/>
              <a:t>19/02/2019</a:t>
            </a:r>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p:fade/>
  </p:transition>
  <p:hf hdr="0" dt="0"/>
  <p:txStyles>
    <p:titleStyle>
      <a:lvl1pPr algn="l" defTabSz="1218565" rtl="0" eaLnBrk="1" latinLnBrk="0" hangingPunct="1">
        <a:spcBef>
          <a:spcPct val="0"/>
        </a:spcBef>
        <a:buNone/>
        <a:defRPr sz="2000" kern="1200">
          <a:solidFill>
            <a:schemeClr val="tx1"/>
          </a:solidFill>
          <a:latin typeface="+mj-lt"/>
          <a:ea typeface="+mj-ea"/>
          <a:cs typeface="+mj-cs"/>
        </a:defRPr>
      </a:lvl1pPr>
    </p:titleStyle>
    <p:bodyStyle>
      <a:lvl1pPr marL="0" indent="0" algn="l" defTabSz="1218565"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8565"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8565"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856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26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8565"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2.vml"/><Relationship Id="rId6" Type="http://schemas.openxmlformats.org/officeDocument/2006/relationships/slideLayout" Target="../slideLayouts/slideLayout27.xml"/><Relationship Id="rId5" Type="http://schemas.openxmlformats.org/officeDocument/2006/relationships/tags" Target="../tags/tag6.xml"/><Relationship Id="rId4" Type="http://schemas.openxmlformats.org/officeDocument/2006/relationships/image" Target="../media/image8.emf"/><Relationship Id="rId3"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image" Target="../media/image8.emf"/><Relationship Id="rId24" Type="http://schemas.openxmlformats.org/officeDocument/2006/relationships/vmlDrawing" Target="../drawings/vmlDrawing3.vml"/><Relationship Id="rId23" Type="http://schemas.openxmlformats.org/officeDocument/2006/relationships/slideLayout" Target="../slideLayouts/slideLayout33.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oleObject" Target="../embeddings/oleObject3.bin"/><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2"/>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678940" y="1034415"/>
          <a:ext cx="8612505" cy="5843905"/>
        </p:xfrm>
        <a:graphic>
          <a:graphicData uri="http://schemas.openxmlformats.org/drawingml/2006/table">
            <a:tbl>
              <a:tblPr firstRow="1" bandRow="1">
                <a:tableStyleId>{073A0DAA-6AF3-43AB-8588-CEC1D06C72B9}</a:tableStyleId>
              </a:tblPr>
              <a:tblGrid>
                <a:gridCol w="1209040"/>
                <a:gridCol w="2212975"/>
                <a:gridCol w="5190490"/>
              </a:tblGrid>
              <a:tr h="23685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614930">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 is an Internet of Things technology company with a vision to give all connected ideas an opportunity to succeed. ... Since its launch in 2016, Pycom has attracted more than 29K customers across 83 countries and has attracted more than 240K developers to its global developer community.</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IOT Services</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a:t>
                      </a:r>
                      <a:r>
                        <a:rPr lang="en-US" alt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27</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 (201</a:t>
                      </a:r>
                      <a:r>
                        <a:rPr lang="en-US" alt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5</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t>
                      </a:r>
                      <a:endPar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T</a:t>
                      </a:r>
                      <a:r>
                        <a:rPr lang="en-US" alt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echnology based on Internet of things.</a:t>
                      </a:r>
                      <a:endParaRPr lang="en-US" alt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Since 2015, </a:t>
                      </a:r>
                      <a:r>
                        <a:rPr lang="en-US" alt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US" alt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have</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worked day and night, literally, to get </a:t>
                      </a:r>
                      <a:r>
                        <a:rPr 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off the ground. We’ve gone from zero business to decent business at warp speed. In the space of just 16 months, we’ve just about delivered an IoT portfolio of 5 LPWAN development boards, 4 OEM modules, lots of IoT accessories, and soon a FREE device management middleware platform…not a mean feat for such a small team.</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US" alt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all feel very humbled when we think we’ve supported more than 50,000 unique visitors on the Pycom Forum. It’s a great and very active community already (over 7000 posts since inception in September 2016) and yet we hope that many more will come and interact with us and the rest of the growing community.</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At </a:t>
                      </a:r>
                      <a:r>
                        <a:rPr 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we want to become the bridge between these 2 camps. We want to give the developers enterprise grade tools to build innovative and cool IoT products</a:t>
                      </a:r>
                      <a:r>
                        <a:rPr lang="en-US" alt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t>
                      </a:r>
                      <a:endParaRPr lang="en-US" alt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US" altLang="en-GB"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a:t>
                      </a: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want to give SMEs the skills, shareware and creativity from our developers' community in order to achieve great benefits from IoT.</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92120">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is a company on a mission. ... Through our worldwide network of partners, Acumatica provides the full suite of integrated business management applications, including Financials, Distribution, Manufacturing, Project Accounting, Field Service, Commerce Edition, Construction Edition, and CRM.</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Project Acoounting, Field Services.</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a:t>
                      </a:r>
                      <a:r>
                        <a:rPr lang="en-US" alt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25</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Acumatica has 275 employees and is ranked 7th among it's top 10 competitors.</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Summit 2019 opened to record attendance with over 1,500 customer, partner, media and analyst participants converging on the Marriott Marquis Houston in Texas. It was a fantastic week centered on </a:t>
                      </a:r>
                      <a:r>
                        <a:rPr lang="en-AU" sz="800" b="1"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Acumatica’s</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cloud ERP software.</a:t>
                      </a:r>
                      <a:endParaRPr lang="en-AU" sz="800" b="1"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Deliver best in class ERP application by continuous investments into core module functionality.</a:t>
                      </a: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Focus on seamless cross-module workflows and usability to achieve best in class user experience.</a:t>
                      </a: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Shorten implementation time and lower costs through integrated implementation and migration functions.</a:t>
                      </a:r>
                      <a:endParaRPr lang="en-AU" sz="800" b="1"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has a higher investment in R&amp;D than other ERP companies. They enable SMBs to digitally transform their business and deliver the best in class modules and vertical solutions.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“We go through many variations of the sales cycle, ensuring we understand what their needs are, what their price point will be, and what the timeline looks like,” he says. “Once they’re ready to move forward with the implementation, we get them started with a kickoff process, which includes understanding the business in detail and getting a clear vision of how we’re going to make Acumatica a part of that vision.”</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Box 2"/>
          <p:cNvSpPr txBox="1"/>
          <p:nvPr/>
        </p:nvSpPr>
        <p:spPr>
          <a:xfrm>
            <a:off x="1809750" y="2188845"/>
            <a:ext cx="998855"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dirty="0" smtClean="0">
                <a:solidFill>
                  <a:srgbClr val="313131"/>
                </a:solidFill>
              </a:rPr>
              <a:t>Pycom</a:t>
            </a:r>
            <a:endParaRPr lang="en-US" dirty="0" smtClean="0">
              <a:solidFill>
                <a:srgbClr val="313131"/>
              </a:solidFill>
            </a:endParaRPr>
          </a:p>
        </p:txBody>
      </p:sp>
      <p:sp>
        <p:nvSpPr>
          <p:cNvPr id="4" name="Text Box 3"/>
          <p:cNvSpPr txBox="1"/>
          <p:nvPr/>
        </p:nvSpPr>
        <p:spPr>
          <a:xfrm>
            <a:off x="1421765" y="4631690"/>
            <a:ext cx="1517015"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dirty="0" smtClean="0">
                <a:solidFill>
                  <a:srgbClr val="313131"/>
                </a:solidFill>
              </a:rPr>
              <a:t>Acumatica</a:t>
            </a:r>
            <a:endParaRPr lang="en-US"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endParaRPr lang="en-US" sz="1600" dirty="0"/>
          </a:p>
        </p:txBody>
      </p:sp>
      <p:graphicFrame>
        <p:nvGraphicFramePr>
          <p:cNvPr id="18" name="Table 17"/>
          <p:cNvGraphicFramePr>
            <a:graphicFrameLocks noGrp="1"/>
          </p:cNvGraphicFramePr>
          <p:nvPr/>
        </p:nvGraphicFramePr>
        <p:xfrm>
          <a:off x="1236980" y="1049020"/>
          <a:ext cx="9054465" cy="6120765"/>
        </p:xfrm>
        <a:graphic>
          <a:graphicData uri="http://schemas.openxmlformats.org/drawingml/2006/table">
            <a:tbl>
              <a:tblPr firstRow="1" bandRow="1">
                <a:tableStyleId>{073A0DAA-6AF3-43AB-8588-CEC1D06C72B9}</a:tableStyleId>
              </a:tblPr>
              <a:tblGrid>
                <a:gridCol w="1188085"/>
                <a:gridCol w="2409825"/>
                <a:gridCol w="5456555"/>
              </a:tblGrid>
              <a:tr h="228600">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4476750">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QuickBooks is an accounting software package developed and marketed by Intuit. QuickBooks products are geared mainly toward small and medium-sized businesses and offer on-premises accounting applications as well as cloud-based versions that accept business payments, manage and pay bills, and payroll functions.</a:t>
                      </a:r>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Software Package Development</a:t>
                      </a:r>
                      <a:endPar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alt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 17m(2017)</a:t>
                      </a:r>
                      <a:endPar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US" alt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client Productivity Software, client Cloud Backup Software, </a:t>
                      </a:r>
                      <a:endParaRPr lang="en-US" alt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QuickBooks is accounting software used by bookkeepers and CPAs alike. It is simple to use, but it also has the potential to generate specific financial statements for sales forecasts, shareholders, investors, and tax filings. Additionally, it can track multiple loans, appreciation/depreciation on assets, inventory value, and more. Being able to use these advanced features demands greater hard and soft skills.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list is not exhaustive, but it does explore some of the most important skills you’ll need to get a job that requires proficiency with QuickBook</a:t>
                      </a:r>
                      <a:r>
                        <a:rPr lang="en-US" alt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Vision Statement: </a:t>
                      </a: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this is an almost unattainable goal that inspires the organization to reach for, beyond what they could actually achieve, but creates a north to always stride for.  It should be almost poetic.</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Mission Statement:</a:t>
                      </a: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it describes what we do day to day, the “how” we achieve the vision statement in the long run.  Some companies will combine Vision and Mission statements when add ing values/purpose statements to the mix.</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Core Values: </a:t>
                      </a: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define the moral high ground which every person in the organization will use as a guiding principle to perform the work and make difficult decisions that affects the customers (or company’s assets) when Management is not available to make the decision for them</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Purpose: this is the WHY we do what we do, the impact we have in our customers and the reasons we do what we do (there are elements of the core values, vision, and vision in the purpose)</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15415">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Box 2"/>
          <p:cNvSpPr txBox="1"/>
          <p:nvPr/>
        </p:nvSpPr>
        <p:spPr>
          <a:xfrm>
            <a:off x="873125" y="2352675"/>
            <a:ext cx="1527810"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dirty="0" smtClean="0">
                <a:solidFill>
                  <a:srgbClr val="313131"/>
                </a:solidFill>
              </a:rPr>
              <a:t>Quickbook</a:t>
            </a:r>
            <a:endParaRPr lang="en-US"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Pycom</a:t>
            </a:r>
            <a:r>
              <a:rPr lang="en-AU" sz="1400" dirty="0"/>
              <a:t>, </a:t>
            </a:r>
            <a:r>
              <a:rPr lang="en-AU" sz="1400" b="1" dirty="0"/>
              <a:t>Acumatica </a:t>
            </a:r>
            <a:r>
              <a:rPr lang="en-AU" sz="1400" dirty="0"/>
              <a:t>and </a:t>
            </a:r>
            <a:r>
              <a:rPr lang="en-AU" sz="1400" b="1" dirty="0"/>
              <a:t>Quickbook </a:t>
            </a:r>
            <a:r>
              <a:rPr lang="en-AU" sz="1400" dirty="0"/>
              <a:t>was carried out.</a:t>
            </a:r>
            <a:endParaRPr lang="en-AU" sz="1400" dirty="0"/>
          </a:p>
          <a:p>
            <a:endParaRPr lang="en-AU" sz="1200" dirty="0"/>
          </a:p>
        </p:txBody>
      </p:sp>
      <p:graphicFrame>
        <p:nvGraphicFramePr>
          <p:cNvPr id="14" name="Table 13"/>
          <p:cNvGraphicFramePr>
            <a:graphicFrameLocks noGrp="1"/>
          </p:cNvGraphicFramePr>
          <p:nvPr/>
        </p:nvGraphicFramePr>
        <p:xfrm>
          <a:off x="2069162" y="1645622"/>
          <a:ext cx="7986517" cy="4502150"/>
        </p:xfrm>
        <a:graphic>
          <a:graphicData uri="http://schemas.openxmlformats.org/drawingml/2006/table">
            <a:tbl>
              <a:tblPr>
                <a:tableStyleId>{E8B1032C-EA38-4F05-BA0D-38AFFFC7BED3}</a:tableStyleId>
              </a:tblPr>
              <a:tblGrid>
                <a:gridCol w="1736248"/>
                <a:gridCol w="2083423"/>
                <a:gridCol w="2083423"/>
                <a:gridCol w="2083423"/>
              </a:tblGrid>
              <a:tr h="370205">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Pycom</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Acumatica</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US" alt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1" u="none" strike="noStrike" kern="1200" dirty="0" smtClean="0">
                          <a:solidFill>
                            <a:schemeClr val="tx1"/>
                          </a:solidFill>
                          <a:effectLst/>
                          <a:latin typeface="+mn-lt"/>
                          <a:ea typeface="+mn-ea"/>
                          <a:cs typeface="+mn-cs"/>
                        </a:rPr>
                        <a:t>Phase 1</a:t>
                      </a:r>
                      <a:r>
                        <a:rPr lang="en-AU" sz="1000" b="0" i="1" u="none" strike="noStrike" kern="1200" baseline="0" dirty="0" smtClean="0">
                          <a:solidFill>
                            <a:schemeClr val="tx1"/>
                          </a:solidFill>
                          <a:effectLst/>
                          <a:latin typeface="+mn-lt"/>
                          <a:ea typeface="+mn-ea"/>
                          <a:cs typeface="+mn-cs"/>
                        </a:rPr>
                        <a:t> - </a:t>
                      </a:r>
                      <a:r>
                        <a:rPr lang="en-AU" sz="1000" b="1" i="1" u="none" strike="noStrike" kern="1200" dirty="0" smtClean="0">
                          <a:solidFill>
                            <a:schemeClr val="tx1"/>
                          </a:solidFill>
                          <a:effectLst/>
                          <a:latin typeface="+mn-lt"/>
                          <a:ea typeface="+mn-ea"/>
                          <a:cs typeface="+mn-cs"/>
                        </a:rPr>
                        <a:t>Configuration and set up of the Accounting System</a:t>
                      </a:r>
                      <a:endParaRPr lang="en-AU" sz="1000" b="1" i="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cPr marL="45720" marR="45720" anchor="ctr">
                    <a:solidFill>
                      <a:schemeClr val="bg1"/>
                    </a:solidFill>
                  </a:tcPr>
                </a:tc>
                <a:tc hMerge="1">
                  <a:tcPr marL="45720" marR="45720" anchor="ctr">
                    <a:solidFill>
                      <a:schemeClr val="bg1"/>
                    </a:solidFill>
                  </a:tcPr>
                </a:tc>
                <a:tc hMerge="1">
                  <a:tcPr marL="45720" marR="45720" anchor="ctr">
                    <a:lnR w="3175" cap="flat" cmpd="sng" algn="ctr">
                      <a:solidFill>
                        <a:schemeClr val="bg2"/>
                      </a:solidFill>
                      <a:prstDash val="solid"/>
                      <a:round/>
                      <a:headEnd type="none" w="med" len="med"/>
                      <a:tailEnd type="none" w="med" len="med"/>
                    </a:ln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Implementation</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1</a:t>
                      </a:r>
                      <a:r>
                        <a:rPr lang="en-US" altLang="en-AU" sz="1000" b="0" i="0" u="none" strike="noStrike" kern="1200" dirty="0" smtClean="0">
                          <a:solidFill>
                            <a:srgbClr val="000000"/>
                          </a:solidFill>
                          <a:effectLst/>
                          <a:latin typeface="Verdana" panose="020B0604030504040204" pitchFamily="34" charset="0"/>
                          <a:ea typeface="+mn-ea"/>
                          <a:cs typeface="+mn-cs"/>
                        </a:rPr>
                        <a:t>42</a:t>
                      </a:r>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000</a:t>
                      </a:r>
                      <a:r>
                        <a:rPr lang="en-AU" sz="1000" b="0" i="0" u="none" strike="noStrike" kern="1200" dirty="0" smtClean="0">
                          <a:solidFill>
                            <a:srgbClr val="000000"/>
                          </a:solidFill>
                          <a:effectLst/>
                          <a:latin typeface="Verdana" panose="020B0604030504040204" pitchFamily="34" charset="0"/>
                          <a:ea typeface="+mn-ea"/>
                          <a:cs typeface="+mn-cs"/>
                        </a:rPr>
                        <a:t>.00</a:t>
                      </a:r>
                      <a:endParaRPr lang="en-AU" sz="1000" b="0" i="0" u="none" strike="noStrike" kern="1200" dirty="0" smtClean="0">
                        <a:solidFill>
                          <a:srgbClr val="000000"/>
                        </a:solidFill>
                        <a:effectLst/>
                        <a:latin typeface="Verdana" panose="020B0604030504040204" pitchFamily="34" charset="0"/>
                        <a:ea typeface="+mn-ea"/>
                        <a:cs typeface="+mn-cs"/>
                      </a:endParaRP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107</a:t>
                      </a:r>
                      <a:r>
                        <a:rPr lang="en-AU" sz="1000" b="0" i="0" u="none" strike="noStrike" kern="1200" dirty="0" smtClean="0">
                          <a:solidFill>
                            <a:srgbClr val="000000"/>
                          </a:solidFill>
                          <a:effectLst/>
                          <a:latin typeface="Verdana" panose="020B0604030504040204" pitchFamily="34" charset="0"/>
                          <a:ea typeface="+mn-ea"/>
                          <a:cs typeface="+mn-cs"/>
                        </a:rPr>
                        <a:t>,270.00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127</a:t>
                      </a:r>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667</a:t>
                      </a:r>
                      <a:r>
                        <a:rPr lang="en-AU" sz="1000" b="0" i="0" u="none" strike="noStrike" kern="1200" dirty="0" smtClean="0">
                          <a:solidFill>
                            <a:srgbClr val="000000"/>
                          </a:solidFill>
                          <a:effectLst/>
                          <a:latin typeface="Verdana" panose="020B0604030504040204" pitchFamily="34" charset="0"/>
                          <a:ea typeface="+mn-ea"/>
                          <a:cs typeface="+mn-cs"/>
                        </a:rPr>
                        <a:t>.00</a:t>
                      </a:r>
                      <a:endParaRPr lang="en-AU" sz="1000" b="0" i="0" u="none" strike="noStrike" kern="1200" dirty="0" smtClean="0">
                        <a:solidFill>
                          <a:srgbClr val="000000"/>
                        </a:solidFill>
                        <a:effectLst/>
                        <a:latin typeface="Verdana" panose="020B0604030504040204" pitchFamily="34" charset="0"/>
                        <a:ea typeface="+mn-ea"/>
                        <a:cs typeface="+mn-cs"/>
                      </a:endParaRP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Licensing costs</a:t>
                      </a:r>
                      <a:r>
                        <a:rPr lang="en-AU" sz="1000" b="0" i="0" u="none" strike="noStrike" baseline="0" dirty="0" smtClean="0">
                          <a:solidFill>
                            <a:schemeClr val="tx1"/>
                          </a:solidFill>
                          <a:effectLst/>
                          <a:latin typeface="+mn-lt"/>
                        </a:rPr>
                        <a:t> of core finance modules</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a:t>
                      </a:r>
                      <a:r>
                        <a:rPr lang="en-US" altLang="en-AU" sz="1000" b="0" i="0" u="none" strike="noStrike" kern="1200" dirty="0">
                          <a:solidFill>
                            <a:srgbClr val="000000"/>
                          </a:solidFill>
                          <a:effectLst/>
                          <a:latin typeface="Verdana" panose="020B0604030504040204" pitchFamily="34" charset="0"/>
                          <a:ea typeface="+mn-ea"/>
                          <a:cs typeface="+mn-cs"/>
                        </a:rPr>
                        <a:t>9</a:t>
                      </a:r>
                      <a:r>
                        <a:rPr lang="en-AU" sz="1000" b="0" i="0" u="none" strike="noStrike" kern="1200" dirty="0">
                          <a:solidFill>
                            <a:srgbClr val="000000"/>
                          </a:solidFill>
                          <a:effectLst/>
                          <a:latin typeface="Verdana" panose="020B0604030504040204" pitchFamily="34" charset="0"/>
                          <a:ea typeface="+mn-ea"/>
                          <a:cs typeface="+mn-cs"/>
                        </a:rPr>
                        <a:t>,6</a:t>
                      </a:r>
                      <a:r>
                        <a:rPr lang="en-US" altLang="en-AU" sz="1000" b="0" i="0" u="none" strike="noStrike" kern="1200" dirty="0">
                          <a:solidFill>
                            <a:srgbClr val="000000"/>
                          </a:solidFill>
                          <a:effectLst/>
                          <a:latin typeface="Verdana" panose="020B0604030504040204" pitchFamily="34" charset="0"/>
                          <a:ea typeface="+mn-ea"/>
                          <a:cs typeface="+mn-cs"/>
                        </a:rPr>
                        <a:t>60</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42</a:t>
                      </a:r>
                      <a:r>
                        <a:rPr lang="en-AU" sz="1000" b="0" i="0" u="none" strike="noStrike" kern="1200" dirty="0">
                          <a:solidFill>
                            <a:srgbClr val="000000"/>
                          </a:solidFill>
                          <a:effectLst/>
                          <a:latin typeface="Verdana" panose="020B0604030504040204" pitchFamily="34" charset="0"/>
                          <a:ea typeface="+mn-ea"/>
                          <a:cs typeface="+mn-cs"/>
                        </a:rPr>
                        <a:t>,9</a:t>
                      </a:r>
                      <a:r>
                        <a:rPr lang="en-US" altLang="en-AU" sz="1000" b="0" i="0" u="none" strike="noStrike" kern="1200" dirty="0">
                          <a:solidFill>
                            <a:srgbClr val="000000"/>
                          </a:solidFill>
                          <a:effectLst/>
                          <a:latin typeface="Verdana" panose="020B0604030504040204" pitchFamily="34" charset="0"/>
                          <a:ea typeface="+mn-ea"/>
                          <a:cs typeface="+mn-cs"/>
                        </a:rPr>
                        <a:t>0</a:t>
                      </a:r>
                      <a:r>
                        <a:rPr lang="en-AU" sz="1000" b="0" i="0" u="none" strike="noStrike" kern="1200" dirty="0">
                          <a:solidFill>
                            <a:srgbClr val="000000"/>
                          </a:solidFill>
                          <a:effectLst/>
                          <a:latin typeface="Verdana" panose="020B0604030504040204" pitchFamily="34" charset="0"/>
                          <a:ea typeface="+mn-ea"/>
                          <a:cs typeface="+mn-cs"/>
                        </a:rPr>
                        <a:t>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95</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76</a:t>
                      </a:r>
                      <a:r>
                        <a:rPr lang="en-AU" sz="1000" b="0" i="0" u="none" strike="noStrike" kern="1200" dirty="0">
                          <a:solidFill>
                            <a:srgbClr val="000000"/>
                          </a:solidFill>
                          <a:effectLst/>
                          <a:latin typeface="Verdana" panose="020B0604030504040204" pitchFamily="34" charset="0"/>
                          <a:ea typeface="+mn-ea"/>
                          <a:cs typeface="+mn-cs"/>
                        </a:rPr>
                        <a:t>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43259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Support</a:t>
                      </a:r>
                      <a:r>
                        <a:rPr lang="en-AU" sz="1000" b="0" i="0" u="none" strike="noStrike" baseline="0" dirty="0" smtClean="0">
                          <a:solidFill>
                            <a:schemeClr val="tx1"/>
                          </a:solidFill>
                          <a:effectLst/>
                          <a:latin typeface="+mn-lt"/>
                        </a:rPr>
                        <a:t> &amp; Maintenance</a:t>
                      </a:r>
                      <a:endParaRPr lang="en-AU" sz="10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800" b="0" i="0" u="none" strike="noStrike" baseline="0" dirty="0" smtClean="0">
                          <a:solidFill>
                            <a:schemeClr val="tx1"/>
                          </a:solidFill>
                          <a:effectLst/>
                          <a:latin typeface="+mn-lt"/>
                        </a:rPr>
                        <a:t>(Per Year)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a:t>
                      </a:r>
                      <a:r>
                        <a:rPr lang="en-US" altLang="en-AU" sz="1000" b="0" i="0" u="none" strike="noStrike" kern="1200" dirty="0">
                          <a:solidFill>
                            <a:srgbClr val="000000"/>
                          </a:solidFill>
                          <a:effectLst/>
                          <a:latin typeface="Verdana" panose="020B0604030504040204" pitchFamily="34" charset="0"/>
                          <a:ea typeface="+mn-ea"/>
                          <a:cs typeface="+mn-cs"/>
                        </a:rPr>
                        <a:t>2</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577</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dirty="0">
                          <a:solidFill>
                            <a:srgbClr val="000000"/>
                          </a:solidFill>
                          <a:effectLst/>
                          <a:latin typeface="Verdana" panose="020B0604030504040204" pitchFamily="34" charset="0"/>
                          <a:sym typeface="+mn-ea"/>
                        </a:rPr>
                        <a:t>$2</a:t>
                      </a:r>
                      <a:r>
                        <a:rPr lang="en-US" altLang="en-AU" sz="1000" dirty="0">
                          <a:solidFill>
                            <a:srgbClr val="000000"/>
                          </a:solidFill>
                          <a:effectLst/>
                          <a:latin typeface="Verdana" panose="020B0604030504040204" pitchFamily="34" charset="0"/>
                          <a:sym typeface="+mn-ea"/>
                        </a:rPr>
                        <a:t>0</a:t>
                      </a:r>
                      <a:r>
                        <a:rPr lang="en-AU" sz="1000" dirty="0">
                          <a:solidFill>
                            <a:srgbClr val="000000"/>
                          </a:solidFill>
                          <a:effectLst/>
                          <a:latin typeface="Verdana" panose="020B0604030504040204" pitchFamily="34" charset="0"/>
                          <a:sym typeface="+mn-ea"/>
                        </a:rPr>
                        <a:t>,</a:t>
                      </a:r>
                      <a:r>
                        <a:rPr lang="en-US" altLang="en-AU" sz="1000" dirty="0">
                          <a:solidFill>
                            <a:srgbClr val="000000"/>
                          </a:solidFill>
                          <a:effectLst/>
                          <a:latin typeface="Verdana" panose="020B0604030504040204" pitchFamily="34" charset="0"/>
                          <a:sym typeface="+mn-ea"/>
                        </a:rPr>
                        <a:t>500</a:t>
                      </a:r>
                      <a:r>
                        <a:rPr lang="en-AU" sz="1000" dirty="0">
                          <a:solidFill>
                            <a:srgbClr val="000000"/>
                          </a:solidFill>
                          <a:effectLst/>
                          <a:latin typeface="Verdana" panose="020B0604030504040204" pitchFamily="34" charset="0"/>
                          <a:sym typeface="+mn-ea"/>
                        </a:rPr>
                        <a:t>.00</a:t>
                      </a:r>
                      <a:endParaRPr lang="en-AU" sz="1000" b="0" i="0" u="none" strike="noStrike" kern="1200" dirty="0">
                        <a:solidFill>
                          <a:srgbClr val="000000"/>
                        </a:solidFill>
                        <a:effectLst/>
                        <a:latin typeface="Verdana" panose="020B0604030504040204" pitchFamily="34" charset="0"/>
                        <a:ea typeface="+mn-ea"/>
                        <a:cs typeface="+mn-cs"/>
                        <a:sym typeface="+mn-ea"/>
                      </a:endParaRPr>
                    </a:p>
                    <a:p>
                      <a:pPr marL="0" algn="ctr" defTabSz="914400" rtl="0" eaLnBrk="1" fontAlgn="b" latinLnBrk="0" hangingPunct="1"/>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US" altLang="en-AU" sz="1000" b="0" i="0" u="none" strike="noStrike" kern="1200" dirty="0">
                          <a:solidFill>
                            <a:srgbClr val="000000"/>
                          </a:solidFill>
                          <a:effectLst/>
                          <a:latin typeface="Verdana" panose="020B0604030504040204" pitchFamily="34" charset="0"/>
                          <a:ea typeface="+mn-ea"/>
                          <a:cs typeface="+mn-cs"/>
                        </a:rPr>
                        <a:t>Pending</a:t>
                      </a:r>
                      <a:endParaRPr lang="en-US" alt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254,337</a:t>
                      </a:r>
                      <a:r>
                        <a:rPr lang="en-AU" sz="1000" b="1" i="1" u="none" strike="noStrike" kern="1200" dirty="0" smtClean="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smtClean="0">
                          <a:solidFill>
                            <a:schemeClr val="tx1"/>
                          </a:solidFill>
                          <a:effectLst/>
                          <a:latin typeface="+mn-lt"/>
                          <a:ea typeface="+mn-ea"/>
                          <a:cs typeface="+mn-cs"/>
                        </a:rPr>
                        <a:t>$1</a:t>
                      </a:r>
                      <a:r>
                        <a:rPr lang="en-US" altLang="en-AU" sz="1000" b="1" i="0" u="none" strike="noStrike" kern="1200" baseline="0" noProof="0" dirty="0" smtClean="0">
                          <a:solidFill>
                            <a:schemeClr val="tx1"/>
                          </a:solidFill>
                          <a:effectLst/>
                          <a:latin typeface="+mn-lt"/>
                          <a:ea typeface="+mn-ea"/>
                          <a:cs typeface="+mn-cs"/>
                        </a:rPr>
                        <a:t>7</a:t>
                      </a:r>
                      <a:r>
                        <a:rPr lang="en-AU" sz="1000" b="1" i="0" u="none" strike="noStrike" kern="1200" baseline="0" noProof="0" dirty="0" smtClean="0">
                          <a:solidFill>
                            <a:schemeClr val="tx1"/>
                          </a:solidFill>
                          <a:effectLst/>
                          <a:latin typeface="+mn-lt"/>
                          <a:ea typeface="+mn-ea"/>
                          <a:cs typeface="+mn-cs"/>
                        </a:rPr>
                        <a:t>0,</a:t>
                      </a:r>
                      <a:r>
                        <a:rPr lang="en-US" altLang="en-AU" sz="1000" b="1" i="0" u="none" strike="noStrike" kern="1200" baseline="0" noProof="0" dirty="0" smtClean="0">
                          <a:solidFill>
                            <a:schemeClr val="tx1"/>
                          </a:solidFill>
                          <a:effectLst/>
                          <a:latin typeface="+mn-lt"/>
                          <a:ea typeface="+mn-ea"/>
                          <a:cs typeface="+mn-cs"/>
                        </a:rPr>
                        <a:t>67</a:t>
                      </a:r>
                      <a:r>
                        <a:rPr lang="en-AU" sz="1000" b="1" i="0" u="none" strike="noStrike" kern="1200" baseline="0" noProof="0" dirty="0" smtClean="0">
                          <a:solidFill>
                            <a:schemeClr val="tx1"/>
                          </a:solidFill>
                          <a:effectLst/>
                          <a:latin typeface="+mn-lt"/>
                          <a:ea typeface="+mn-ea"/>
                          <a:cs typeface="+mn-cs"/>
                        </a:rPr>
                        <a:t>0</a:t>
                      </a:r>
                      <a:r>
                        <a:rPr lang="en-US" altLang="en-AU" sz="1000" b="1" i="0" u="none" strike="noStrike" kern="1200" baseline="0" noProof="0" dirty="0" smtClean="0">
                          <a:solidFill>
                            <a:schemeClr val="tx1"/>
                          </a:solidFill>
                          <a:effectLst/>
                          <a:latin typeface="+mn-lt"/>
                          <a:ea typeface="+mn-ea"/>
                          <a:cs typeface="+mn-cs"/>
                        </a:rPr>
                        <a:t>.00</a:t>
                      </a:r>
                      <a:endParaRPr lang="en-US" altLang="en-AU" sz="1000" b="1" i="0" u="none" strike="noStrike" kern="1200" baseline="0" noProof="0" dirty="0" smtClean="0">
                        <a:solidFill>
                          <a:schemeClr val="tx1"/>
                        </a:solidFill>
                        <a:effectLst/>
                        <a:latin typeface="+mn-lt"/>
                        <a:ea typeface="+mn-ea"/>
                        <a:cs typeface="+mn-cs"/>
                      </a:endParaRP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a:t>
                      </a:r>
                      <a:r>
                        <a:rPr lang="en-US" altLang="en-AU" sz="1000" b="1" i="1" u="none" strike="noStrike" kern="1200" dirty="0">
                          <a:solidFill>
                            <a:srgbClr val="000000"/>
                          </a:solidFill>
                          <a:effectLst/>
                          <a:latin typeface="Verdana" panose="020B0604030504040204" pitchFamily="34" charset="0"/>
                          <a:ea typeface="+mn-ea"/>
                          <a:cs typeface="+mn-cs"/>
                        </a:rPr>
                        <a:t>23</a:t>
                      </a:r>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427</a:t>
                      </a:r>
                      <a:r>
                        <a:rPr lang="en-AU" sz="1000" b="1" i="1" u="none" strike="noStrike" kern="1200" dirty="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Phase 2 – Integration with SalesForce and</a:t>
                      </a:r>
                      <a:r>
                        <a:rPr lang="en-AU" sz="1000" b="1" i="1" u="none" strike="noStrike" baseline="0" dirty="0" smtClean="0">
                          <a:solidFill>
                            <a:schemeClr val="tx1"/>
                          </a:solidFill>
                          <a:effectLst/>
                          <a:latin typeface="+mn-lt"/>
                        </a:rPr>
                        <a:t> any add on functions </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cPr marL="45720" marR="45720" anchor="ctr">
                    <a:solidFill>
                      <a:schemeClr val="bg1"/>
                    </a:solidFill>
                  </a:tcPr>
                </a:tc>
                <a:tc hMerge="1">
                  <a:tcPr marL="45720" marR="45720" anchor="ctr">
                    <a:solidFill>
                      <a:schemeClr val="bg1"/>
                    </a:solidFill>
                  </a:tcPr>
                </a:tc>
                <a:tc hMerge="1">
                  <a:tcPr marL="45720" marR="45720" anchor="ctr">
                    <a:lnR w="3175" cap="flat" cmpd="sng" algn="ctr">
                      <a:solidFill>
                        <a:schemeClr val="bg2"/>
                      </a:solidFill>
                      <a:prstDash val="solid"/>
                      <a:round/>
                      <a:headEnd type="none" w="med" len="med"/>
                      <a:tailEnd type="none" w="med" len="med"/>
                    </a:ln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Implementation</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85</a:t>
                      </a:r>
                      <a:r>
                        <a:rPr lang="en-AU" sz="1000" b="0" i="0" u="none" strike="noStrike" kern="1200" dirty="0" smtClean="0">
                          <a:solidFill>
                            <a:srgbClr val="000000"/>
                          </a:solidFill>
                          <a:effectLst/>
                          <a:latin typeface="Verdana" panose="020B0604030504040204" pitchFamily="34" charset="0"/>
                          <a:ea typeface="+mn-ea"/>
                          <a:cs typeface="+mn-cs"/>
                        </a:rPr>
                        <a:t>,</a:t>
                      </a:r>
                      <a:r>
                        <a:rPr lang="en-US" altLang="en-AU" sz="1000" b="0" i="0" u="none" strike="noStrike" kern="1200" dirty="0" smtClean="0">
                          <a:solidFill>
                            <a:srgbClr val="000000"/>
                          </a:solidFill>
                          <a:effectLst/>
                          <a:latin typeface="Verdana" panose="020B0604030504040204" pitchFamily="34" charset="0"/>
                          <a:ea typeface="+mn-ea"/>
                          <a:cs typeface="+mn-cs"/>
                        </a:rPr>
                        <a:t>800</a:t>
                      </a:r>
                      <a:r>
                        <a:rPr lang="en-AU" sz="1000" b="0" i="0" u="none" strike="noStrike" kern="1200" dirty="0" smtClean="0">
                          <a:solidFill>
                            <a:srgbClr val="000000"/>
                          </a:solidFill>
                          <a:effectLst/>
                          <a:latin typeface="Verdana" panose="020B0604030504040204" pitchFamily="34" charset="0"/>
                          <a:ea typeface="+mn-ea"/>
                          <a:cs typeface="+mn-cs"/>
                        </a:rPr>
                        <a:t>.00</a:t>
                      </a:r>
                      <a:endParaRPr lang="en-AU" sz="1000" b="0" i="0" u="none" strike="noStrike" kern="1200" dirty="0" smtClean="0">
                        <a:solidFill>
                          <a:srgbClr val="000000"/>
                        </a:solidFill>
                        <a:effectLst/>
                        <a:latin typeface="Verdana" panose="020B0604030504040204" pitchFamily="34" charset="0"/>
                        <a:ea typeface="+mn-ea"/>
                        <a:cs typeface="+mn-cs"/>
                      </a:endParaRPr>
                    </a:p>
                    <a:p>
                      <a:pPr marL="0" marR="0" lvl="0" indent="0" algn="ctr" defTabSz="914400" rtl="0" eaLnBrk="1" fontAlgn="b" latinLnBrk="0" hangingPunct="1">
                        <a:lnSpc>
                          <a:spcPct val="100000"/>
                        </a:lnSpc>
                        <a:spcBef>
                          <a:spcPts val="0"/>
                        </a:spcBef>
                        <a:spcAft>
                          <a:spcPts val="0"/>
                        </a:spcAft>
                        <a:buClrTx/>
                        <a:buSzTx/>
                        <a:buFontTx/>
                        <a:buNone/>
                        <a:defRPr/>
                      </a:pPr>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1000" b="0" i="0" u="none" strike="noStrike" kern="1200" dirty="0" smtClean="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dirty="0">
                          <a:solidFill>
                            <a:srgbClr val="000000"/>
                          </a:solidFill>
                          <a:effectLst/>
                          <a:latin typeface="Verdana" panose="020B0604030504040204" pitchFamily="34" charset="0"/>
                          <a:sym typeface="+mn-ea"/>
                        </a:rPr>
                        <a:t>$</a:t>
                      </a:r>
                      <a:r>
                        <a:rPr lang="en-US" altLang="en-AU" sz="1000" dirty="0">
                          <a:solidFill>
                            <a:srgbClr val="000000"/>
                          </a:solidFill>
                          <a:effectLst/>
                          <a:latin typeface="Verdana" panose="020B0604030504040204" pitchFamily="34" charset="0"/>
                          <a:sym typeface="+mn-ea"/>
                        </a:rPr>
                        <a:t>38</a:t>
                      </a:r>
                      <a:r>
                        <a:rPr lang="en-AU" sz="1000" dirty="0" smtClean="0">
                          <a:solidFill>
                            <a:srgbClr val="000000"/>
                          </a:solidFill>
                          <a:effectLst/>
                          <a:latin typeface="Verdana" panose="020B0604030504040204" pitchFamily="34" charset="0"/>
                          <a:sym typeface="+mn-ea"/>
                        </a:rPr>
                        <a:t>,</a:t>
                      </a:r>
                      <a:r>
                        <a:rPr lang="en-US" altLang="en-AU" sz="1000" dirty="0" smtClean="0">
                          <a:solidFill>
                            <a:srgbClr val="000000"/>
                          </a:solidFill>
                          <a:effectLst/>
                          <a:latin typeface="Verdana" panose="020B0604030504040204" pitchFamily="34" charset="0"/>
                          <a:sym typeface="+mn-ea"/>
                        </a:rPr>
                        <a:t>584</a:t>
                      </a:r>
                      <a:r>
                        <a:rPr lang="en-AU" sz="1000" dirty="0" smtClean="0">
                          <a:solidFill>
                            <a:srgbClr val="000000"/>
                          </a:solidFill>
                          <a:effectLst/>
                          <a:latin typeface="Verdana" panose="020B0604030504040204" pitchFamily="34" charset="0"/>
                          <a:sym typeface="+mn-ea"/>
                        </a:rPr>
                        <a:t>.00</a:t>
                      </a:r>
                      <a:endParaRPr lang="en-AU" sz="1000" b="0" i="0" u="none" strike="noStrike" kern="1200" dirty="0" smtClean="0">
                        <a:solidFill>
                          <a:srgbClr val="000000"/>
                        </a:solidFill>
                        <a:effectLst/>
                        <a:latin typeface="Verdana" panose="020B0604030504040204" pitchFamily="34" charset="0"/>
                        <a:ea typeface="+mn-ea"/>
                        <a:cs typeface="+mn-cs"/>
                        <a:sym typeface="+mn-ea"/>
                      </a:endParaRPr>
                    </a:p>
                    <a:p>
                      <a:pPr marL="0" marR="0" lvl="0" indent="0" algn="ctr" defTabSz="914400" rtl="0" eaLnBrk="1" fontAlgn="b" latinLnBrk="0" hangingPunct="1">
                        <a:lnSpc>
                          <a:spcPct val="100000"/>
                        </a:lnSpc>
                        <a:spcBef>
                          <a:spcPts val="0"/>
                        </a:spcBef>
                        <a:spcAft>
                          <a:spcPts val="0"/>
                        </a:spcAft>
                        <a:buClrTx/>
                        <a:buSzTx/>
                        <a:buFontTx/>
                        <a:buNone/>
                        <a:defRPr/>
                      </a:pPr>
                      <a:r>
                        <a:rPr lang="en-AU" sz="1000" dirty="0" smtClean="0">
                          <a:solidFill>
                            <a:srgbClr val="000000"/>
                          </a:solidFill>
                          <a:effectLst/>
                          <a:latin typeface="Verdana" panose="020B0604030504040204" pitchFamily="34" charset="0"/>
                          <a:sym typeface="+mn-ea"/>
                        </a:rPr>
                        <a:t>(Fixed Price)</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31,658</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Expense Mgmt</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25</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7</a:t>
                      </a:r>
                      <a:r>
                        <a:rPr lang="en-AU" sz="1000" b="0" i="0" u="none" strike="noStrike" kern="1200" dirty="0">
                          <a:solidFill>
                            <a:srgbClr val="000000"/>
                          </a:solidFill>
                          <a:effectLst/>
                          <a:latin typeface="Verdana" panose="020B0604030504040204" pitchFamily="34" charset="0"/>
                          <a:ea typeface="+mn-ea"/>
                          <a:cs typeface="+mn-cs"/>
                        </a:rPr>
                        <a:t>50.00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8,973</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Payroll</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10</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5</a:t>
                      </a:r>
                      <a:r>
                        <a:rPr lang="en-AU" sz="1000" b="0" i="0" u="none" strike="noStrike" kern="1200" dirty="0">
                          <a:solidFill>
                            <a:srgbClr val="000000"/>
                          </a:solidFill>
                          <a:effectLst/>
                          <a:latin typeface="Verdana" panose="020B0604030504040204" pitchFamily="34" charset="0"/>
                          <a:ea typeface="+mn-ea"/>
                          <a:cs typeface="+mn-cs"/>
                        </a:rPr>
                        <a:t>00.00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US" altLang="en-AU" sz="1000" b="0" i="0" u="none" strike="noStrike" dirty="0">
                          <a:solidFill>
                            <a:schemeClr val="tx1"/>
                          </a:solidFill>
                          <a:effectLst/>
                          <a:latin typeface="+mn-lt"/>
                        </a:rPr>
                        <a:t>$17,456.00</a:t>
                      </a:r>
                      <a:endParaRPr lang="en-US" alt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US" altLang="en-AU" sz="1000" dirty="0">
                          <a:effectLst/>
                          <a:sym typeface="+mn-ea"/>
                        </a:rPr>
                        <a:t>$4,406.00</a:t>
                      </a:r>
                      <a:endParaRPr lang="en-US" altLang="en-AU" sz="1000" b="0" i="0" u="none" strike="noStrike" dirty="0">
                        <a:solidFill>
                          <a:schemeClr val="tx1"/>
                        </a:solidFill>
                        <a:effectLst/>
                        <a:latin typeface="+mn-lt"/>
                        <a:sym typeface="+mn-ea"/>
                      </a:endParaRPr>
                    </a:p>
                    <a:p>
                      <a:pPr algn="ctr" fontAlgn="b"/>
                      <a:endParaRPr lang="en-AU" sz="1000" b="0" i="0" u="none" strike="noStrike" dirty="0">
                        <a:solidFill>
                          <a:schemeClr val="tx1"/>
                        </a:solidFill>
                        <a:effectLst/>
                        <a:latin typeface="+mn-lt"/>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smtClean="0">
                          <a:solidFill>
                            <a:schemeClr val="tx1"/>
                          </a:solidFill>
                          <a:effectLst/>
                          <a:latin typeface="+mn-lt"/>
                        </a:rPr>
                        <a:t>Planning</a:t>
                      </a:r>
                      <a:r>
                        <a:rPr lang="en-AU" sz="1000" b="0" i="0" u="none" strike="noStrike" baseline="0" dirty="0" smtClean="0">
                          <a:solidFill>
                            <a:schemeClr val="tx1"/>
                          </a:solidFill>
                          <a:effectLst/>
                          <a:latin typeface="+mn-lt"/>
                        </a:rPr>
                        <a:t> &amp; Budgeting</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a:t>
                      </a:r>
                      <a:r>
                        <a:rPr lang="en-US" altLang="en-AU" sz="1000" b="0" i="0" u="none" strike="noStrike" kern="1200" dirty="0">
                          <a:solidFill>
                            <a:srgbClr val="000000"/>
                          </a:solidFill>
                          <a:effectLst/>
                          <a:latin typeface="Verdana" panose="020B0604030504040204" pitchFamily="34" charset="0"/>
                          <a:ea typeface="+mn-ea"/>
                          <a:cs typeface="+mn-cs"/>
                        </a:rPr>
                        <a:t>0</a:t>
                      </a:r>
                      <a:r>
                        <a:rPr lang="en-AU" sz="1000" b="0" i="0" u="none" strike="noStrike" kern="1200" dirty="0">
                          <a:solidFill>
                            <a:srgbClr val="000000"/>
                          </a:solidFill>
                          <a:effectLst/>
                          <a:latin typeface="Verdana" panose="020B0604030504040204" pitchFamily="34" charset="0"/>
                          <a:ea typeface="+mn-ea"/>
                          <a:cs typeface="+mn-cs"/>
                        </a:rPr>
                        <a:t>,</a:t>
                      </a:r>
                      <a:r>
                        <a:rPr lang="en-US" altLang="en-AU" sz="1000" b="0" i="0" u="none" strike="noStrike" kern="1200" dirty="0">
                          <a:solidFill>
                            <a:srgbClr val="000000"/>
                          </a:solidFill>
                          <a:effectLst/>
                          <a:latin typeface="Verdana" panose="020B0604030504040204" pitchFamily="34" charset="0"/>
                          <a:ea typeface="+mn-ea"/>
                          <a:cs typeface="+mn-cs"/>
                        </a:rPr>
                        <a:t>000</a:t>
                      </a:r>
                      <a:r>
                        <a:rPr lang="en-AU" sz="1000" b="0" i="0" u="none" strike="noStrike" kern="1200" dirty="0">
                          <a:solidFill>
                            <a:srgbClr val="000000"/>
                          </a:solidFill>
                          <a:effectLst/>
                          <a:latin typeface="Verdana" panose="020B0604030504040204" pitchFamily="34" charset="0"/>
                          <a:ea typeface="+mn-ea"/>
                          <a:cs typeface="+mn-cs"/>
                        </a:rPr>
                        <a:t>.00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US" altLang="en-AU" sz="1000" b="0" i="0" u="none" strike="noStrike" dirty="0">
                          <a:solidFill>
                            <a:schemeClr val="tx1"/>
                          </a:solidFill>
                          <a:effectLst/>
                          <a:latin typeface="+mn-lt"/>
                        </a:rPr>
                        <a:t>$17,000.00</a:t>
                      </a:r>
                      <a:endParaRPr lang="en-US" alt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US" altLang="en-AU" sz="1000" dirty="0">
                          <a:effectLst/>
                          <a:sym typeface="+mn-ea"/>
                        </a:rPr>
                        <a:t>$2,807.00</a:t>
                      </a:r>
                      <a:endParaRPr lang="en-US" altLang="en-AU" sz="1000" b="0" i="0" u="none" strike="noStrike" dirty="0">
                        <a:solidFill>
                          <a:schemeClr val="tx1"/>
                        </a:solidFill>
                        <a:effectLst/>
                        <a:latin typeface="+mn-lt"/>
                        <a:sym typeface="+mn-ea"/>
                      </a:endParaRPr>
                    </a:p>
                    <a:p>
                      <a:pPr marL="0" algn="ctr" defTabSz="914400" rtl="0" eaLnBrk="1" fontAlgn="b" latinLnBrk="0" hangingPunct="1"/>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142,050</a:t>
                      </a:r>
                      <a:r>
                        <a:rPr lang="en-AU" sz="1000" b="1" i="1" u="none" strike="noStrike" kern="1200" dirty="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1" i="1" dirty="0">
                          <a:solidFill>
                            <a:srgbClr val="000000"/>
                          </a:solidFill>
                          <a:effectLst/>
                          <a:latin typeface="Verdana" panose="020B0604030504040204" pitchFamily="34" charset="0"/>
                          <a:sym typeface="+mn-ea"/>
                        </a:rPr>
                        <a:t>$</a:t>
                      </a:r>
                      <a:r>
                        <a:rPr lang="en-US" altLang="en-AU" sz="1000" b="1" i="1" dirty="0">
                          <a:solidFill>
                            <a:srgbClr val="000000"/>
                          </a:solidFill>
                          <a:effectLst/>
                          <a:latin typeface="Verdana" panose="020B0604030504040204" pitchFamily="34" charset="0"/>
                          <a:sym typeface="+mn-ea"/>
                        </a:rPr>
                        <a:t>73,040</a:t>
                      </a:r>
                      <a:r>
                        <a:rPr lang="en-AU" sz="1000" b="1" i="1" dirty="0">
                          <a:solidFill>
                            <a:srgbClr val="000000"/>
                          </a:solidFill>
                          <a:effectLst/>
                          <a:latin typeface="Verdana" panose="020B0604030504040204" pitchFamily="34" charset="0"/>
                          <a:sym typeface="+mn-ea"/>
                        </a:rPr>
                        <a:t>.00</a:t>
                      </a:r>
                      <a:endParaRPr lang="en-AU" sz="1000" b="1" i="1" u="none" strike="noStrike" kern="1200" dirty="0">
                        <a:solidFill>
                          <a:srgbClr val="000000"/>
                        </a:solidFill>
                        <a:effectLst/>
                        <a:latin typeface="Verdana" panose="020B0604030504040204" pitchFamily="34" charset="0"/>
                        <a:ea typeface="+mn-ea"/>
                        <a:cs typeface="+mn-cs"/>
                        <a:sym typeface="+mn-ea"/>
                      </a:endParaRPr>
                    </a:p>
                    <a:p>
                      <a:pPr algn="ctr" fontAlgn="b"/>
                      <a:endParaRPr lang="en-US" alt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US" altLang="en-AU" sz="1000" b="1" i="1" u="none" strike="noStrike" kern="1200" dirty="0">
                          <a:solidFill>
                            <a:srgbClr val="000000"/>
                          </a:solidFill>
                          <a:effectLst/>
                          <a:latin typeface="Verdana" panose="020B0604030504040204" pitchFamily="34" charset="0"/>
                          <a:ea typeface="+mn-ea"/>
                          <a:cs typeface="+mn-cs"/>
                        </a:rPr>
                        <a:t>47,844</a:t>
                      </a:r>
                      <a:r>
                        <a:rPr lang="en-AU" sz="1000" b="1" i="1" u="none" strike="noStrike" kern="1200" dirty="0">
                          <a:solidFill>
                            <a:srgbClr val="000000"/>
                          </a:solidFill>
                          <a:effectLst/>
                          <a:latin typeface="Verdana" panose="020B0604030504040204" pitchFamily="34" charset="0"/>
                          <a:ea typeface="+mn-ea"/>
                          <a:cs typeface="+mn-cs"/>
                        </a:rPr>
                        <a:t>.00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r>
            </a:tbl>
          </a:graphicData>
        </a:graphic>
      </p:graphicFrame>
      <p:sp>
        <p:nvSpPr>
          <p:cNvPr id="3" name="Text Box 2"/>
          <p:cNvSpPr txBox="1"/>
          <p:nvPr/>
        </p:nvSpPr>
        <p:spPr>
          <a:xfrm>
            <a:off x="8069580" y="1737360"/>
            <a:ext cx="1786890" cy="184150"/>
          </a:xfrm>
          <a:prstGeom prst="rect">
            <a:avLst/>
          </a:prstGeom>
          <a:noFill/>
        </p:spPr>
        <p:txBody>
          <a:bodyPr wrap="square" lIns="0" tIns="0" rIns="0" bIns="0" rtlCol="0">
            <a:spAutoFit/>
          </a:bodyPr>
          <a:p>
            <a:pPr indent="0">
              <a:spcBef>
                <a:spcPts val="600"/>
              </a:spcBef>
              <a:buSzPct val="100000"/>
              <a:buFont typeface="Arial" panose="020B0604020202020204"/>
              <a:buNone/>
            </a:pPr>
            <a:r>
              <a:rPr lang="en-US" sz="1200" b="1" dirty="0" smtClean="0">
                <a:solidFill>
                  <a:srgbClr val="313131"/>
                </a:solidFill>
              </a:rPr>
              <a:t>        Quickbook</a:t>
            </a:r>
            <a:endParaRPr lang="en-US" sz="1200"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a:t>
            </a:r>
            <a:r>
              <a:rPr lang="en-US" dirty="0" smtClean="0">
                <a:solidFill>
                  <a:schemeClr val="accent1">
                    <a:lumMod val="75000"/>
                  </a:schemeClr>
                </a:solidFill>
              </a:rPr>
              <a:t>Commercials </a:t>
            </a:r>
            <a:r>
              <a:rPr lang="en-US" dirty="0">
                <a:solidFill>
                  <a:schemeClr val="accent1">
                    <a:lumMod val="75000"/>
                  </a:schemeClr>
                </a:solidFill>
              </a:rPr>
              <a:t>– </a:t>
            </a:r>
            <a:r>
              <a:rPr lang="en-US" dirty="0" smtClean="0">
                <a:solidFill>
                  <a:schemeClr val="accent1">
                    <a:lumMod val="75000"/>
                  </a:schemeClr>
                </a:solidFill>
              </a:rPr>
              <a:t>Pycom</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Pycom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r>
                        <a:rPr lang="en-US" altLang="en-AU" sz="1200" b="1" i="1" u="none" strike="noStrike" dirty="0">
                          <a:ln>
                            <a:solidFill>
                              <a:sysClr val="windowText" lastClr="000000"/>
                            </a:solidFill>
                          </a:ln>
                          <a:solidFill>
                            <a:schemeClr val="tx1"/>
                          </a:solidFill>
                          <a:effectLst/>
                          <a:latin typeface="+mn-lt"/>
                        </a:rPr>
                        <a:t>Pycom</a:t>
                      </a:r>
                      <a:endParaRPr lang="en-US" alt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rowSpan="2">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b="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Pycom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 Includes data migration</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 Training</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141,000</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162971">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Mid-Market Cloud Service</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-Advanced Financials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-Contracts Renewals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-Fixed Asset Management</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-Advanced Electronic Bank Payments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Revenue Management</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OneWorld</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-Pycom OneWorld Additional –Countries</a:t>
                      </a:r>
                      <a:r>
                        <a:rPr lang="en-AU" sz="700" b="1" i="1" u="none" strike="noStrike" dirty="0" smtClean="0">
                          <a:solidFill>
                            <a:schemeClr val="tx1"/>
                          </a:solidFill>
                          <a:effectLst/>
                          <a:latin typeface="+mn-lt"/>
                        </a:rPr>
                        <a:t>(per country per annum)</a:t>
                      </a:r>
                      <a:endParaRPr lang="en-AU" sz="700" b="1" i="1"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-10x General Access user</a:t>
                      </a:r>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89,660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rowSpan="2">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195" algn="l" defTabSz="914400" rtl="0" eaLnBrk="1" fontAlgn="b" latinLnBrk="0" hangingPunct="1"/>
                      <a:r>
                        <a:rPr lang="en-AU" sz="900" b="0" i="0" u="none" strike="noStrike" kern="1200" dirty="0">
                          <a:solidFill>
                            <a:schemeClr val="tx1"/>
                          </a:solidFill>
                          <a:effectLst/>
                          <a:latin typeface="+mn-lt"/>
                          <a:ea typeface="+mn-ea"/>
                          <a:cs typeface="+mn-cs"/>
                        </a:rPr>
                        <a:t>Phase One Support</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11,288.5</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Phase One Sandbox Environment Cost</a:t>
                      </a:r>
                      <a:endParaRPr lang="en-AU" sz="900" b="0" i="0" u="none" strike="noStrike" kern="120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dirty="0" smtClean="0">
                          <a:effectLst/>
                          <a:sym typeface="+mn-ea"/>
                        </a:rPr>
                        <a:t>$</a:t>
                      </a:r>
                      <a:r>
                        <a:rPr lang="en-US" altLang="en-AU" sz="900" dirty="0" smtClean="0">
                          <a:effectLst/>
                          <a:sym typeface="+mn-ea"/>
                        </a:rPr>
                        <a:t>11,288.5</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en-AU" sz="1000" b="1" i="0" u="none" strike="noStrike" kern="1200" cap="none" spc="0" normalizeH="0" baseline="0" noProof="0" dirty="0" smtClean="0">
                          <a:ln>
                            <a:noFill/>
                          </a:ln>
                          <a:solidFill>
                            <a:schemeClr val="tx1"/>
                          </a:solidFill>
                          <a:effectLst/>
                          <a:uLnTx/>
                          <a:uFillTx/>
                          <a:latin typeface="+mn-lt"/>
                          <a:ea typeface="+mn-ea"/>
                          <a:cs typeface="+mn-cs"/>
                        </a:rPr>
                        <a:t>254,337</a:t>
                      </a:r>
                      <a:endParaRPr kumimoji="0" lang="en-US" altLang="en-AU" sz="1000" b="1"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r>
                        <a:rPr lang="en-AU" sz="800" b="0" i="0" u="none" strike="noStrike" kern="1200" baseline="0" dirty="0" smtClean="0">
                          <a:solidFill>
                            <a:schemeClr val="tx1"/>
                          </a:solidFill>
                          <a:effectLst/>
                          <a:latin typeface="+mn-lt"/>
                          <a:ea typeface="+mn-ea"/>
                          <a:cs typeface="+mn-cs"/>
                        </a:rPr>
                        <a:t>(Fixed Price)</a:t>
                      </a:r>
                      <a:endParaRPr lang="en-AU" sz="8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Includes testing &amp; Training of PBCS, Celigo &amp; Payroll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85,800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130x ICS Payroll users per annum (AU/NZ)</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10,500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 Mgmt/ Employee Self Service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125 users 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smtClean="0">
                          <a:solidFill>
                            <a:schemeClr val="tx1"/>
                          </a:solidFill>
                          <a:effectLst/>
                          <a:latin typeface="+mn-lt"/>
                          <a:ea typeface="+mn-ea"/>
                          <a:cs typeface="+mn-cs"/>
                        </a:rPr>
                        <a:t>$</a:t>
                      </a:r>
                      <a:r>
                        <a:rPr lang="en-US" altLang="en-AU" sz="900" b="0" i="0" u="none" strike="noStrike" kern="1200" baseline="0" noProof="0" dirty="0" smtClean="0">
                          <a:solidFill>
                            <a:schemeClr val="tx1"/>
                          </a:solidFill>
                          <a:effectLst/>
                          <a:latin typeface="+mn-lt"/>
                          <a:ea typeface="+mn-ea"/>
                          <a:cs typeface="+mn-cs"/>
                        </a:rPr>
                        <a:t>27,750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Celigo Salesforce Connector</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10,000</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r>
                        <a:rPr lang="en-AU" sz="900" b="0" i="0" u="none" strike="noStrike" dirty="0" smtClean="0">
                          <a:solidFill>
                            <a:schemeClr val="tx1"/>
                          </a:solidFill>
                          <a:effectLst/>
                          <a:latin typeface="+mn-lt"/>
                        </a:rPr>
                        <a:t>5</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smtClean="0">
                          <a:solidFill>
                            <a:schemeClr val="tx1"/>
                          </a:solidFill>
                          <a:effectLst/>
                          <a:latin typeface="+mn-lt"/>
                          <a:ea typeface="+mn-ea"/>
                          <a:cs typeface="+mn-cs"/>
                        </a:rPr>
                        <a:t>Acumatica Pycom Planning and Budgeting Cloud Service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per Annum</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$17,</a:t>
                      </a:r>
                      <a:r>
                        <a:rPr kumimoji="0" lang="en-US" altLang="en-AU" sz="900" b="0" i="0" u="none" strike="noStrike" kern="1200" cap="none" spc="0" normalizeH="0" baseline="0" noProof="0" dirty="0" smtClean="0">
                          <a:ln>
                            <a:noFill/>
                          </a:ln>
                          <a:solidFill>
                            <a:schemeClr val="tx1"/>
                          </a:solidFill>
                          <a:effectLst/>
                          <a:uLnTx/>
                          <a:uFillTx/>
                          <a:latin typeface="+mn-lt"/>
                          <a:ea typeface="+mn-ea"/>
                          <a:cs typeface="+mn-cs"/>
                        </a:rPr>
                        <a:t>500</a:t>
                      </a:r>
                      <a:endParaRPr kumimoji="0" lang="en-US" altLang="en-AU" sz="900" b="0"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marL="0" algn="ctr" defTabSz="914400" rtl="0" eaLnBrk="1" fontAlgn="b" latinLnBrk="0" hangingPunct="1"/>
                      <a:r>
                        <a:rPr lang="en-AU" sz="900" b="0" i="0" u="none" strike="noStrike" kern="1200" dirty="0" smtClean="0">
                          <a:solidFill>
                            <a:schemeClr val="tx1"/>
                          </a:solidFill>
                          <a:effectLst/>
                          <a:latin typeface="+mn-lt"/>
                          <a:ea typeface="+mn-ea"/>
                          <a:cs typeface="+mn-cs"/>
                        </a:rPr>
                        <a:t>6</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10x Acumatica PBCS Users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en-AU" sz="900" b="0" i="0" u="none" strike="noStrike" kern="1200" cap="none" spc="0" normalizeH="0" baseline="0" noProof="0" dirty="0" smtClean="0">
                          <a:ln>
                            <a:noFill/>
                          </a:ln>
                          <a:solidFill>
                            <a:schemeClr val="tx1"/>
                          </a:solidFill>
                          <a:effectLst/>
                          <a:uLnTx/>
                          <a:uFillTx/>
                          <a:latin typeface="+mn-lt"/>
                          <a:ea typeface="+mn-ea"/>
                          <a:cs typeface="+mn-cs"/>
                        </a:rPr>
                        <a:t>2,500</a:t>
                      </a:r>
                      <a:endParaRPr kumimoji="0" lang="en-US" altLang="en-AU" sz="900" b="0"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a:t>
                      </a:r>
                      <a:r>
                        <a:rPr lang="en-US" altLang="en-AU" sz="1000" b="1" i="0" u="none" strike="noStrike" kern="1200" baseline="0" dirty="0" smtClean="0">
                          <a:solidFill>
                            <a:schemeClr val="tx1"/>
                          </a:solidFill>
                          <a:effectLst/>
                          <a:latin typeface="+mn-lt"/>
                          <a:ea typeface="+mn-ea"/>
                          <a:cs typeface="+mn-cs"/>
                        </a:rPr>
                        <a:t>142,050</a:t>
                      </a:r>
                      <a:endParaRPr lang="en-US" altLang="en-AU" sz="1000" b="1"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Quickbook and other add on functions such as Payroll, Expense Management System etc. </a:t>
            </a:r>
            <a:endParaRPr lang="en-AU" sz="800" dirty="0"/>
          </a:p>
          <a:p>
            <a:endParaRPr lang="en-AU"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05354" y="891606"/>
          <a:ext cx="8073802" cy="3995928"/>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Pycom is a company born from a love story of Kickstarter, the Tinder of lovestruck entrepreneurs…or something along those lines!</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Our first product, WiPy, was crowd funded April 2015 thanks to over 1,300 backers not only keen on innovative products but clearly requiring enterprise grade, wireless and fun/easy to program microcontrollers. In parallel, whilst our technology co-founders were busy building the first KS devices, across the channel, one evening, having spotted the campaign, it was clear we needed to reach out to the team as WiPy had to be the stepping stone to future Py devices.</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It may be necessary to explain at this point some ‘Pycom’ terminology. So firstly, whats with the name? ‘Py’ is a diminutive of Python and in particular MicroPython, which is the super fast scripting language that powers all of our devices. The choice of MicroPython was clear from the onset… We wanted to offer the developers’ community a modern, easy-to-program, enterprise grade but running leaner and faster. Faster to program with faster processing which is as a result of the much smaller program file sizes and processing which is derived from MicroPython. Our CTO Daniel is part of a global team of developers who has contributed to the MicroPython Core. I am pleased to say that Pycom will continue contributing to the core MicroPython as we have in the past years. We are all excited about this scripting language and are eagerly tracking the BBC’s Micro:Bit which also features this scripting language… including circa 1 Million devices being sent to British 11-years olds… watch this space!</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‘Com’ part simply stands for “Communication” e.g. connected devices that communicate via a network. Whereas our first generation of products use WiFi, we will roll-out a number of multi-bearer platforms (watch out for our Kickstarter 2 campaign in Q1 2016) to ensure we give developers, enterprises and students a choice of connectivity platforms. Multi-network is all about resiliency… When your devices are deployed in the field, the last thing you want is to find that the cellular base station is saturated and you cannot connect to your device. You want to then be able to select a different way to communicate and companies call that resiliency.</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We call it “giving you network options” and our goal is to put that choice in your hands. We build the devices and you choose the options/versions you need for your application and deployment.</a:t>
                      </a: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 Box 2"/>
          <p:cNvSpPr txBox="1"/>
          <p:nvPr/>
        </p:nvSpPr>
        <p:spPr>
          <a:xfrm>
            <a:off x="1863090" y="2630805"/>
            <a:ext cx="1316355"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b="1" dirty="0" smtClean="0">
                <a:solidFill>
                  <a:srgbClr val="313131"/>
                </a:solidFill>
              </a:rPr>
              <a:t>Pycom</a:t>
            </a:r>
            <a:endParaRPr lang="en-US"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Acumatica</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a:t>
            </a:r>
            <a:r>
              <a:rPr lang="en-US" altLang="en-AU" sz="1400" dirty="0"/>
              <a:t>is the details</a:t>
            </a:r>
            <a:r>
              <a:rPr lang="en-AU" sz="1400" dirty="0"/>
              <a:t>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1128083"/>
          <a:ext cx="8167979" cy="4281483"/>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r>
                        <a:rPr lang="en-US" altLang="en-AU" sz="1200" b="1" i="1" u="none" strike="noStrike" dirty="0">
                          <a:ln>
                            <a:solidFill>
                              <a:sysClr val="windowText" lastClr="000000"/>
                            </a:solidFill>
                          </a:ln>
                          <a:solidFill>
                            <a:schemeClr val="tx1"/>
                          </a:solidFill>
                          <a:effectLst/>
                          <a:latin typeface="+mn-lt"/>
                        </a:rPr>
                        <a:t>Acumatica</a:t>
                      </a:r>
                      <a:endParaRPr lang="en-US" alt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Acumatica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99,420</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r>
                        <a:rPr lang="en-AU" sz="900" b="0" i="0" u="none" strike="noStrike" kern="1200" baseline="0" dirty="0" smtClean="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7,850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-Purchasing(10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Contract Billing(10 named users)</a:t>
                      </a:r>
                      <a:endParaRPr lang="en-AU" sz="700" b="0" i="0" u="none" strike="noStrike" dirty="0" smtClean="0">
                        <a:solidFill>
                          <a:schemeClr val="tx1"/>
                        </a:solidFill>
                        <a:effectLst/>
                        <a:latin typeface="+mn-lt"/>
                      </a:endParaRP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42,900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dirty="0" smtClean="0">
                          <a:effectLst/>
                          <a:sym typeface="+mn-ea"/>
                        </a:rPr>
                        <a:t>$</a:t>
                      </a:r>
                      <a:r>
                        <a:rPr lang="en-US" altLang="en-AU" sz="1000" dirty="0" smtClean="0">
                          <a:effectLst/>
                          <a:sym typeface="+mn-ea"/>
                        </a:rPr>
                        <a:t>20,500</a:t>
                      </a:r>
                      <a:endParaRPr lang="en-US" altLang="en-AU" sz="700" b="0" i="0" u="none" strike="noStrike" dirty="0" smtClean="0">
                        <a:solidFill>
                          <a:schemeClr val="tx1"/>
                        </a:solidFill>
                        <a:effectLst/>
                        <a:latin typeface="+mn-lt"/>
                        <a:sym typeface="+mn-ea"/>
                      </a:endParaRPr>
                    </a:p>
                    <a:p>
                      <a:pPr algn="ctr" fontAlgn="b"/>
                      <a:endParaRPr lang="en-US" alt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$294,059</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38,584</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$17,456</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can intergrate with partner</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$17,000</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a:t>
                      </a:r>
                      <a:r>
                        <a:rPr lang="en-US" altLang="en-AU" sz="1000" b="1" i="0" u="none" strike="noStrike" kern="1200" baseline="0" dirty="0" smtClean="0">
                          <a:solidFill>
                            <a:schemeClr val="tx1"/>
                          </a:solidFill>
                          <a:effectLst/>
                          <a:latin typeface="+mn-lt"/>
                          <a:ea typeface="+mn-ea"/>
                          <a:cs typeface="+mn-cs"/>
                        </a:rPr>
                        <a:t>73,040.00</a:t>
                      </a:r>
                      <a:endParaRPr lang="en-US" altLang="en-AU" sz="1000" b="1"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Quickbook and other add on functions such as Payroll, Expense Management System etc. </a:t>
            </a:r>
            <a:endParaRPr lang="en-AU" sz="800" dirty="0"/>
          </a:p>
          <a:p>
            <a:r>
              <a:rPr lang="en-AU" sz="800" dirty="0"/>
              <a:t>Acumatica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endParaRPr lang="en-AU" sz="800" dirty="0"/>
          </a:p>
          <a:p>
            <a:endParaRPr lang="en-AU"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is a company on a mission. We are a leading innovator in cloud ERP with customers located around the world. But don’t take our word for it — read what analysts like Gartner and Nucleus Research have to say about us.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ERP delivers adaptable cloud and mobile technology with a unique all-inclusive user licensing model, enabling a complete, real time view of your business anytime, anywhere. Through our worldwide network of partners, Acumatica provides the full suite of integrated business management applications, including Financials, Distribution, Manufacturing, Project Accounting, Field Service, Commerce Edition, Construction Edition, and CRM. There is only one true Cloud ERP platform designed for mid-sized customers – Acumatica.</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Acumatica is owned by EQT Partners, one of the world’s leading investment companies. EQT acquired Acumatica through the same investment vehicle that holds IFS (Fund VII, IGT Holdings). The IFS-Acumatica partnership forms a global cloud ERP powerhouse.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Here are some of the major benefits the MiiR team has experienced since implementing Acumatica Distribution Edition and Acumatica’s Financial Management module: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Improved access to real-time data</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Streamlined warehouse and processing operations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Updated inventory in real-time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Improved customer service (e.g. visibility into order status)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Time savings through integrating their systems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Gained mobility for employees who travel between headquarters and the distribution center</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Increased reporting and business intelligence outlook</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 Box 2"/>
          <p:cNvSpPr txBox="1"/>
          <p:nvPr/>
        </p:nvSpPr>
        <p:spPr>
          <a:xfrm>
            <a:off x="1718945" y="2928620"/>
            <a:ext cx="1565910"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b="1" dirty="0" smtClean="0">
                <a:solidFill>
                  <a:srgbClr val="313131"/>
                </a:solidFill>
              </a:rPr>
              <a:t>Acumatica</a:t>
            </a:r>
            <a:endParaRPr lang="en-US"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Quickbook</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a:t>
            </a:r>
            <a:r>
              <a:rPr lang="en-US" altLang="en-AU" sz="1400" dirty="0"/>
              <a:t>is the details</a:t>
            </a:r>
            <a:r>
              <a:rPr lang="en-AU" sz="1400" dirty="0"/>
              <a:t> across Phase 1 and Phase 2</a:t>
            </a:r>
            <a:endParaRPr lang="en-AU" sz="1400" dirty="0"/>
          </a:p>
          <a:p>
            <a:endParaRPr lang="en-AU" sz="1400" dirty="0"/>
          </a:p>
        </p:txBody>
      </p:sp>
      <p:graphicFrame>
        <p:nvGraphicFramePr>
          <p:cNvPr id="77" name="Table 76"/>
          <p:cNvGraphicFramePr>
            <a:graphicFrameLocks noGrp="1"/>
          </p:cNvGraphicFramePr>
          <p:nvPr/>
        </p:nvGraphicFramePr>
        <p:xfrm>
          <a:off x="1956708" y="1128083"/>
          <a:ext cx="8168005" cy="4022090"/>
        </p:xfrm>
        <a:graphic>
          <a:graphicData uri="http://schemas.openxmlformats.org/drawingml/2006/table">
            <a:tbl>
              <a:tblPr>
                <a:tableStyleId>{E8B1032C-EA38-4F05-BA0D-38AFFFC7BED3}</a:tableStyleId>
              </a:tblPr>
              <a:tblGrid>
                <a:gridCol w="1044595"/>
                <a:gridCol w="1882597"/>
                <a:gridCol w="3557883"/>
                <a:gridCol w="1682904"/>
              </a:tblGrid>
              <a:tr h="177786">
                <a:tc gridSpan="2">
                  <a:txBody>
                    <a:bodyPr/>
                    <a:lstStyle/>
                    <a:p>
                      <a:pPr algn="ctr" fontAlgn="b"/>
                      <a:r>
                        <a:rPr lang="en-US" altLang="en-AU" sz="1200" b="1" i="1" u="none" strike="noStrike" dirty="0">
                          <a:ln>
                            <a:solidFill>
                              <a:sysClr val="windowText" lastClr="000000"/>
                            </a:solidFill>
                          </a:ln>
                          <a:solidFill>
                            <a:schemeClr val="tx1"/>
                          </a:solidFill>
                          <a:effectLst/>
                          <a:latin typeface="+mn-lt"/>
                        </a:rPr>
                        <a:t>Quickbook</a:t>
                      </a:r>
                      <a:endParaRPr lang="en-US" alt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Acumatica Implementation includes </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122,027</a:t>
                      </a:r>
                      <a:endParaRPr lang="en-AU" sz="900" b="0" i="0" u="none" strike="noStrike" dirty="0" smtClean="0">
                        <a:solidFill>
                          <a:schemeClr val="tx1"/>
                        </a:solidFill>
                        <a:effectLst/>
                        <a:latin typeface="+mn-lt"/>
                      </a:endParaRP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r>
              <a:tr h="365760">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5,640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endParaRPr lang="en-AU" sz="900" b="0" i="0" u="none" strike="noStrike" baseline="0" dirty="0" smtClean="0">
                        <a:solidFill>
                          <a:schemeClr val="tx1"/>
                        </a:solidFill>
                        <a:effectLst/>
                        <a:latin typeface="+mn-lt"/>
                      </a:endParaRP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endParaRPr lang="en-AU" sz="9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-Purchasing(10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Financials(10 named users)</a:t>
                      </a:r>
                      <a:endParaRPr lang="en-AU" sz="700" b="0" i="0" u="none" strike="noStrike" dirty="0" smtClean="0">
                        <a:solidFill>
                          <a:schemeClr val="tx1"/>
                        </a:solidFill>
                        <a:effectLst/>
                        <a:latin typeface="+mn-lt"/>
                      </a:endParaRPr>
                    </a:p>
                    <a:p>
                      <a:pPr algn="l" fontAlgn="b"/>
                      <a:r>
                        <a:rPr lang="en-AU" sz="700" b="0" i="0" u="none" strike="noStrike" dirty="0" smtClean="0">
                          <a:solidFill>
                            <a:schemeClr val="tx1"/>
                          </a:solidFill>
                          <a:effectLst/>
                          <a:latin typeface="+mn-lt"/>
                        </a:rPr>
                        <a:t>-Project Contract Billing(10 named users)</a:t>
                      </a:r>
                      <a:endParaRPr lang="en-AU" sz="700" b="0" i="0" u="none" strike="noStrike" dirty="0" smtClean="0">
                        <a:solidFill>
                          <a:schemeClr val="tx1"/>
                        </a:solidFill>
                        <a:effectLst/>
                        <a:latin typeface="+mn-lt"/>
                      </a:endParaRP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a:t>
                      </a:r>
                      <a:r>
                        <a:rPr lang="en-US" altLang="en-AU" sz="900" b="0" i="0" u="none" strike="noStrike" dirty="0" smtClean="0">
                          <a:solidFill>
                            <a:schemeClr val="tx1"/>
                          </a:solidFill>
                          <a:effectLst/>
                          <a:latin typeface="+mn-lt"/>
                        </a:rPr>
                        <a:t>95,760</a:t>
                      </a:r>
                      <a:endParaRPr lang="en-US" alt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endParaRPr lang="en-AU" sz="900" u="none" strike="noStrike" dirty="0" smtClean="0">
                        <a:effectLst/>
                      </a:endParaRP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US" altLang="en-AU" sz="1000" b="0" i="0" u="none" strike="noStrike" dirty="0" smtClean="0">
                          <a:solidFill>
                            <a:schemeClr val="tx1"/>
                          </a:solidFill>
                          <a:effectLst/>
                          <a:latin typeface="+mn-lt"/>
                          <a:sym typeface="+mn-ea"/>
                        </a:rPr>
                        <a:t>Pending</a:t>
                      </a:r>
                      <a:endParaRPr lang="en-US" altLang="en-AU" sz="700" b="0" i="0" u="none" strike="noStrike" dirty="0" smtClean="0">
                        <a:solidFill>
                          <a:schemeClr val="tx1"/>
                        </a:solidFill>
                        <a:effectLst/>
                        <a:latin typeface="+mn-lt"/>
                        <a:sym typeface="+mn-ea"/>
                      </a:endParaRPr>
                    </a:p>
                    <a:p>
                      <a:pPr algn="ctr" fontAlgn="b"/>
                      <a:endParaRPr lang="en-US" alt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en-AU" sz="1000" b="1" i="0" u="none" strike="noStrike" kern="1200" cap="none" spc="0" normalizeH="0" baseline="0" noProof="0" dirty="0" smtClean="0">
                          <a:ln>
                            <a:noFill/>
                          </a:ln>
                          <a:solidFill>
                            <a:schemeClr val="tx1"/>
                          </a:solidFill>
                          <a:effectLst/>
                          <a:uLnTx/>
                          <a:uFillTx/>
                          <a:latin typeface="+mn-lt"/>
                          <a:ea typeface="+mn-ea"/>
                          <a:cs typeface="+mn-cs"/>
                        </a:rPr>
                        <a:t>23,427.00</a:t>
                      </a:r>
                      <a:endParaRPr kumimoji="0" lang="en-US" altLang="en-AU" sz="1000" b="1"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smtClean="0">
                          <a:solidFill>
                            <a:schemeClr val="tx1"/>
                          </a:solidFill>
                          <a:effectLst/>
                          <a:latin typeface="+mn-lt"/>
                          <a:ea typeface="+mn-ea"/>
                          <a:cs typeface="+mn-cs"/>
                        </a:rPr>
                        <a:t>$</a:t>
                      </a:r>
                      <a:r>
                        <a:rPr lang="en-US" altLang="en-AU" sz="900" b="0" i="0" u="none" strike="noStrike" kern="1200" baseline="0" dirty="0" smtClean="0">
                          <a:solidFill>
                            <a:schemeClr val="tx1"/>
                          </a:solidFill>
                          <a:effectLst/>
                          <a:latin typeface="+mn-lt"/>
                          <a:ea typeface="+mn-ea"/>
                          <a:cs typeface="+mn-cs"/>
                        </a:rPr>
                        <a:t>31,658</a:t>
                      </a:r>
                      <a:endParaRPr lang="en-US" altLang="en-AU" sz="900" b="0"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$4,406</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$8,973</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$2,807</a:t>
                      </a:r>
                      <a:endParaRPr lang="en-US" alt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smtClean="0">
                          <a:solidFill>
                            <a:schemeClr val="tx1"/>
                          </a:solidFill>
                          <a:effectLst/>
                          <a:latin typeface="+mn-lt"/>
                          <a:ea typeface="+mn-ea"/>
                          <a:cs typeface="+mn-cs"/>
                        </a:rPr>
                        <a:t>$</a:t>
                      </a:r>
                      <a:r>
                        <a:rPr lang="en-US" altLang="en-AU" sz="1000" b="1" i="0" u="none" strike="noStrike" kern="1200" baseline="0" dirty="0" smtClean="0">
                          <a:solidFill>
                            <a:schemeClr val="tx1"/>
                          </a:solidFill>
                          <a:effectLst/>
                          <a:latin typeface="+mn-lt"/>
                          <a:ea typeface="+mn-ea"/>
                          <a:cs typeface="+mn-cs"/>
                        </a:rPr>
                        <a:t>47,844.00</a:t>
                      </a:r>
                      <a:endParaRPr lang="en-US" altLang="en-AU" sz="1000" b="1" i="0" u="none" strike="noStrike" kern="1200" baseline="0" noProof="0" dirty="0" smtClean="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endParaRPr lang="en-AU" sz="800" dirty="0"/>
          </a:p>
          <a:p>
            <a:r>
              <a:rPr lang="en-AU" sz="800" dirty="0"/>
              <a:t>Phase 2 – Integration of the new accounting system with Quickbook and other add on functions such as Payroll, Expense Management System etc. </a:t>
            </a:r>
            <a:endParaRPr lang="en-AU" sz="800" dirty="0"/>
          </a:p>
          <a:p>
            <a:r>
              <a:rPr lang="en-AU" sz="800" dirty="0"/>
              <a:t>Acumatica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endParaRPr lang="en-AU" sz="800" dirty="0"/>
          </a:p>
          <a:p>
            <a:endParaRPr lang="en-AU"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gridCol w="6630504"/>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There are principles and assumptions that underlie business accounting and that you need to understand when working with QuickBooks 2012. It’s no exaggeration to say that they permeate almost everything related to business accounting.</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continuity assumption — accountants call it an assumption rather than a principle for reasons that are unclear — states that accounting systems assume that a business will continue to operate. The importance of the continuity assumption becomes most clear if you consider the ramifications of assuming that a business won’t continue.If a business won’t continue, it becomes very unclear how one should value assets if the assets have no resale value. This sounds like gobbledygook, but think about the implicit continuity assumption built in to a balance sheet for a hot dog stand at the beginning of the day.</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Implicit in that balance sheet is the assumption that hot dogs and hot dog buns have some value because they can be sold. If a business won’t continue operations, no assurance exists that any of the inventory can be sold. If the inventory can’t be sold, what does that say about the owner’s equity value shown in the balance sheet?</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You can see the sorts of accounting problems that you get into without the assumption that the business will continue to operate.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unit-of-measure assumption assumes that a business’s domestic currency is the appropriate unit of measure for the business to use in its accounting. In other words, the unit-of-measure assumption states that it’s okay for U.S. businesses to use U.S. dollars in their accounting. And it’s okay for U.K. businesses to use pounds sterling as the unit of measure in their accounting system.</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unit-of-measure assumption also states, implicitly, that even though inflation and occasionally deflation change the purchasing power of the unit of measure used in the accounting system, that’s still okay. Sure, inflation and deflation foul up some of the numbers in a firm’s financial statements. But the unit-of-measure assumption says that’s usually okay — especially in light of the fact that no better alternatives exist.</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separate entity assumption states that a business entity, like a sole proprietorship, is a separate entity, a separate thing from its business owner. And the separate entity assumption says that a partnership is a separate thing from the partners who own part of the business.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separate entity assumption, therefore, enables one to prepare financial statements just for the sole proprietorship or just for the partnership. As a result, the separate entity assumption also relies on a business being separate and distinct and definable as compared to its business owners.</a:t>
                      </a: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 Box 2"/>
          <p:cNvSpPr txBox="1"/>
          <p:nvPr/>
        </p:nvSpPr>
        <p:spPr>
          <a:xfrm>
            <a:off x="1718945" y="2928620"/>
            <a:ext cx="1565910" cy="27686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b="1" dirty="0" smtClean="0">
                <a:solidFill>
                  <a:srgbClr val="313131"/>
                </a:solidFill>
              </a:rPr>
              <a:t>Quickbook</a:t>
            </a:r>
            <a:endParaRPr lang="en-US"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endParaRPr lang="en-US" sz="1400" dirty="0"/>
          </a:p>
        </p:txBody>
      </p:sp>
      <p:graphicFrame>
        <p:nvGraphicFramePr>
          <p:cNvPr id="19" name="Table 5"/>
          <p:cNvGraphicFramePr>
            <a:graphicFrameLocks noGrp="1"/>
          </p:cNvGraphicFramePr>
          <p:nvPr/>
        </p:nvGraphicFramePr>
        <p:xfrm>
          <a:off x="1899920" y="1086485"/>
          <a:ext cx="8583930" cy="2901315"/>
        </p:xfrm>
        <a:graphic>
          <a:graphicData uri="http://schemas.openxmlformats.org/drawingml/2006/table">
            <a:tbl>
              <a:tblPr firstRow="1" bandRow="1">
                <a:tableStyleId>{073A0DAA-6AF3-43AB-8588-CEC1D06C72B9}</a:tableStyleId>
              </a:tblPr>
              <a:tblGrid>
                <a:gridCol w="1185545"/>
                <a:gridCol w="1286510"/>
                <a:gridCol w="1461135"/>
                <a:gridCol w="1460500"/>
                <a:gridCol w="1461770"/>
                <a:gridCol w="1728470"/>
              </a:tblGrid>
              <a:tr h="468630">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887730">
                <a:tc>
                  <a:txBody>
                    <a:bodyPr/>
                    <a:lstStyle/>
                    <a:p>
                      <a:pPr algn="ctr"/>
                      <a:r>
                        <a:rPr lang="en-US" altLang="en-AU" sz="1000" b="1" dirty="0">
                          <a:solidFill>
                            <a:schemeClr val="tx2"/>
                          </a:solidFill>
                          <a:latin typeface="+mn-lt"/>
                          <a:ea typeface="Open Sans" panose="020B0606030504020204" pitchFamily="34" charset="0"/>
                          <a:cs typeface="Open Sans" panose="020B0606030504020204" pitchFamily="34" charset="0"/>
                        </a:rPr>
                        <a:t>Pycom</a:t>
                      </a:r>
                      <a:endParaRPr lang="en-US" alt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The Human Touch Behind the Technology. Customer success is Paycom's priority. Whether it's helping employers hire better, reduce exposure, manage compensation or simply operate more efficiently, Paycom dedicates its resources to helping facilitate their goals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680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en-AU" sz="1000" b="1" kern="1200" dirty="0" smtClean="0">
                          <a:solidFill>
                            <a:schemeClr val="tx2"/>
                          </a:solidFill>
                          <a:latin typeface="+mn-lt"/>
                          <a:ea typeface="Open Sans" panose="020B0606030504020204" pitchFamily="34" charset="0"/>
                          <a:cs typeface="Open Sans" panose="020B0606030504020204" pitchFamily="34" charset="0"/>
                        </a:rPr>
                        <a:t>Acumatica</a:t>
                      </a:r>
                      <a:endParaRPr lang="en-US"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Improved intercompany</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Improved financial reportingEmbedded WMS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Sales negotiation and upsellBudget control functions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Advanced change management</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67385">
                <a:tc>
                  <a:txBody>
                    <a:bodyPr/>
                    <a:lstStyle/>
                    <a:p>
                      <a:pPr algn="ctr"/>
                      <a:r>
                        <a:rPr lang="en-US" altLang="en-AU" sz="1000" b="1" kern="1200" dirty="0" smtClean="0">
                          <a:solidFill>
                            <a:schemeClr val="tx2"/>
                          </a:solidFill>
                          <a:latin typeface="+mn-lt"/>
                          <a:ea typeface="Open Sans" panose="020B0606030504020204" pitchFamily="34" charset="0"/>
                          <a:cs typeface="Open Sans" panose="020B0606030504020204" pitchFamily="34" charset="0"/>
                        </a:rPr>
                        <a:t>Quickbook</a:t>
                      </a:r>
                      <a:endParaRPr lang="en-US" alt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 MONEY</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 DECISIONS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SMARTCONNECTIONS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 name="Group 2"/>
          <p:cNvGrpSpPr/>
          <p:nvPr/>
        </p:nvGrpSpPr>
        <p:grpSpPr>
          <a:xfrm>
            <a:off x="3282810" y="2010702"/>
            <a:ext cx="4559143" cy="4800348"/>
            <a:chOff x="1695490" y="2157596"/>
            <a:chExt cx="4559143" cy="4800348"/>
          </a:xfrm>
        </p:grpSpPr>
        <p:sp>
          <p:nvSpPr>
            <p:cNvPr id="115" name="Oval 114"/>
            <p:cNvSpPr/>
            <p:nvPr/>
          </p:nvSpPr>
          <p:spPr bwMode="gray">
            <a:xfrm>
              <a:off x="1962546" y="21575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28"/>
          <p:cNvGrpSpPr/>
          <p:nvPr/>
        </p:nvGrpSpPr>
        <p:grpSpPr>
          <a:xfrm>
            <a:off x="7769398" y="1076544"/>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370418" y="108564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4930600" y="109414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509637" y="10467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endPar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a:t>
              </a:r>
              <a:r>
                <a:rPr lang="en-AU" sz="1000" dirty="0" smtClean="0">
                  <a:solidFill>
                    <a:schemeClr val="tx2"/>
                  </a:solidFill>
                  <a:ea typeface="Open Sans" panose="020B0606030504020204" pitchFamily="34" charset="0"/>
                  <a:cs typeface="Open Sans" panose="020B0606030504020204" pitchFamily="34" charset="0"/>
                </a:rPr>
                <a:t>to be </a:t>
              </a:r>
              <a:r>
                <a:rPr lang="en-AU" sz="1000" dirty="0">
                  <a:solidFill>
                    <a:schemeClr val="tx2"/>
                  </a:solidFill>
                  <a:ea typeface="Open Sans" panose="020B0606030504020204" pitchFamily="34" charset="0"/>
                  <a:cs typeface="Open Sans" panose="020B0606030504020204" pitchFamily="34" charset="0"/>
                </a:rPr>
                <a:t>sent to the shortlisted </a:t>
              </a:r>
              <a:r>
                <a:rPr lang="en-AU" sz="1000" dirty="0" smtClean="0">
                  <a:solidFill>
                    <a:schemeClr val="tx2"/>
                  </a:solidFill>
                  <a:ea typeface="Open Sans" panose="020B0606030504020204" pitchFamily="34" charset="0"/>
                  <a:cs typeface="Open Sans" panose="020B0606030504020204" pitchFamily="34" charset="0"/>
                </a:rPr>
                <a:t>vendors</a:t>
              </a:r>
              <a:r>
                <a:rPr lang="en-AU" sz="1000" dirty="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a:t>
              </a:r>
              <a:r>
                <a:rPr lang="en-AU" sz="1000" dirty="0" smtClean="0">
                  <a:solidFill>
                    <a:schemeClr val="tx2"/>
                  </a:solidFill>
                  <a:ea typeface="Open Sans" panose="020B0606030504020204" pitchFamily="34" charset="0"/>
                  <a:cs typeface="Open Sans" panose="020B0606030504020204" pitchFamily="34" charset="0"/>
                </a:rPr>
                <a:t>vendors will be </a:t>
              </a:r>
              <a:r>
                <a:rPr lang="en-AU" sz="1000" dirty="0">
                  <a:solidFill>
                    <a:schemeClr val="tx2"/>
                  </a:solidFill>
                  <a:ea typeface="Open Sans" panose="020B0606030504020204" pitchFamily="34" charset="0"/>
                  <a:cs typeface="Open Sans" panose="020B0606030504020204" pitchFamily="34" charset="0"/>
                </a:rPr>
                <a:t>invited to discuss their submission and showcase their solution capability</a:t>
              </a:r>
              <a:r>
                <a:rPr lang="en-AU" sz="1000" dirty="0" smtClean="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a:t>
              </a:r>
              <a:r>
                <a:rPr lang="en-AU" sz="1000" b="1" dirty="0" smtClean="0">
                  <a:solidFill>
                    <a:schemeClr val="accent1">
                      <a:lumMod val="75000"/>
                    </a:schemeClr>
                  </a:solidFill>
                  <a:ea typeface="Open Sans" panose="020B0606030504020204" pitchFamily="34" charset="0"/>
                  <a:cs typeface="Open Sans" panose="020B0606030504020204" pitchFamily="34" charset="0"/>
                </a:rPr>
                <a:t>– </a:t>
              </a:r>
              <a:r>
                <a:rPr lang="en-AU" sz="1000" dirty="0" smtClean="0">
                  <a:solidFill>
                    <a:schemeClr val="tx2"/>
                  </a:solidFill>
                  <a:ea typeface="Open Sans" panose="020B0606030504020204" pitchFamily="34" charset="0"/>
                  <a:cs typeface="Open Sans" panose="020B0606030504020204" pitchFamily="34" charset="0"/>
                </a:rPr>
                <a:t>Define scoring </a:t>
              </a:r>
              <a:r>
                <a:rPr lang="en-AU" sz="1000" dirty="0">
                  <a:solidFill>
                    <a:schemeClr val="tx2"/>
                  </a:solidFill>
                  <a:ea typeface="Open Sans" panose="020B0606030504020204" pitchFamily="34" charset="0"/>
                  <a:cs typeface="Open Sans" panose="020B0606030504020204" pitchFamily="34" charset="0"/>
                </a:rPr>
                <a:t>sheet and </a:t>
              </a:r>
              <a:r>
                <a:rPr lang="en-AU" sz="1000" dirty="0" smtClean="0">
                  <a:solidFill>
                    <a:schemeClr val="tx2"/>
                  </a:solidFill>
                  <a:ea typeface="Open Sans" panose="020B0606030504020204" pitchFamily="34" charset="0"/>
                  <a:cs typeface="Open Sans" panose="020B0606030504020204" pitchFamily="34" charset="0"/>
                </a:rPr>
                <a:t>evaluate </a:t>
              </a:r>
              <a:r>
                <a:rPr lang="en-AU" sz="1000" dirty="0">
                  <a:solidFill>
                    <a:schemeClr val="tx2"/>
                  </a:solidFill>
                  <a:ea typeface="Open Sans" panose="020B0606030504020204" pitchFamily="34" charset="0"/>
                  <a:cs typeface="Open Sans" panose="020B0606030504020204" pitchFamily="34" charset="0"/>
                </a:rPr>
                <a:t>each vendor on their product offering, </a:t>
              </a:r>
              <a:r>
                <a:rPr lang="en-AU" sz="1000" dirty="0" smtClean="0">
                  <a:solidFill>
                    <a:schemeClr val="tx2"/>
                  </a:solidFill>
                  <a:ea typeface="Open Sans" panose="020B0606030504020204" pitchFamily="34" charset="0"/>
                  <a:cs typeface="Open Sans" panose="020B0606030504020204" pitchFamily="34" charset="0"/>
                </a:rPr>
                <a:t>using </a:t>
              </a:r>
              <a:r>
                <a:rPr lang="en-AU" sz="1000" dirty="0">
                  <a:solidFill>
                    <a:schemeClr val="tx2"/>
                  </a:solidFill>
                  <a:ea typeface="Open Sans" panose="020B0606030504020204" pitchFamily="34" charset="0"/>
                  <a:cs typeface="Open Sans" panose="020B0606030504020204" pitchFamily="34" charset="0"/>
                </a:rPr>
                <a:t>cases solution and delivery capabilities.</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smtClean="0">
                  <a:solidFill>
                    <a:schemeClr val="tx2"/>
                  </a:solidFill>
                  <a:ea typeface="Open Sans" panose="020B0606030504020204" pitchFamily="34" charset="0"/>
                  <a:cs typeface="Open Sans" panose="020B0606030504020204" pitchFamily="34" charset="0"/>
                </a:rPr>
                <a:t>Vendors will be requested </a:t>
              </a:r>
              <a:r>
                <a:rPr lang="en-AU" sz="1000" dirty="0">
                  <a:solidFill>
                    <a:schemeClr val="tx2"/>
                  </a:solidFill>
                  <a:ea typeface="Open Sans" panose="020B0606030504020204" pitchFamily="34" charset="0"/>
                  <a:cs typeface="Open Sans" panose="020B0606030504020204" pitchFamily="34" charset="0"/>
                </a:rPr>
                <a:t>to provide their licencing, implementation and ongoing maintenance </a:t>
              </a:r>
              <a:r>
                <a:rPr lang="en-AU" sz="1000" dirty="0" smtClean="0">
                  <a:solidFill>
                    <a:schemeClr val="tx2"/>
                  </a:solidFill>
                  <a:ea typeface="Open Sans" panose="020B0606030504020204" pitchFamily="34" charset="0"/>
                  <a:cs typeface="Open Sans" panose="020B0606030504020204" pitchFamily="34" charset="0"/>
                </a:rPr>
                <a:t>costs for reviewed </a:t>
              </a:r>
              <a:r>
                <a:rPr lang="en-AU" sz="1000" dirty="0">
                  <a:solidFill>
                    <a:schemeClr val="tx2"/>
                  </a:solidFill>
                  <a:ea typeface="Open Sans" panose="020B0606030504020204" pitchFamily="34" charset="0"/>
                  <a:cs typeface="Open Sans" panose="020B0606030504020204" pitchFamily="34" charset="0"/>
                </a:rPr>
                <a:t>and </a:t>
              </a:r>
              <a:r>
                <a:rPr lang="en-AU" sz="1000" dirty="0" smtClean="0">
                  <a:solidFill>
                    <a:schemeClr val="tx2"/>
                  </a:solidFill>
                  <a:ea typeface="Open Sans" panose="020B0606030504020204" pitchFamily="34" charset="0"/>
                  <a:cs typeface="Open Sans" panose="020B0606030504020204" pitchFamily="34" charset="0"/>
                </a:rPr>
                <a:t>negotiation. </a:t>
              </a:r>
              <a:endParaRPr lang="en-AU" sz="1000" dirty="0">
                <a:solidFill>
                  <a:schemeClr val="tx2"/>
                </a:solidFill>
                <a:ea typeface="Open Sans" panose="020B0606030504020204" pitchFamily="34" charset="0"/>
                <a:cs typeface="Open Sans" panose="020B0606030504020204" pitchFamily="34" charset="0"/>
              </a:endParaRP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lstStyle/>
          <a:p>
            <a:endParaRPr lang="en-GB" sz="320" dirty="0"/>
          </a:p>
        </p:txBody>
      </p:sp>
      <p:sp>
        <p:nvSpPr>
          <p:cNvPr id="4" name="Oval 3"/>
          <p:cNvSpPr/>
          <p:nvPr/>
        </p:nvSpPr>
        <p:spPr bwMode="gray">
          <a:xfrm>
            <a:off x="6249251" y="3711867"/>
            <a:ext cx="144000" cy="144000"/>
          </a:xfrm>
          <a:prstGeom prst="ellipse">
            <a:avLst/>
          </a:prstGeom>
          <a:solidFill>
            <a:srgbClr val="92D050"/>
          </a:solidFill>
          <a:ln w="19050" algn="ctr">
            <a:noFill/>
            <a:miter lim="800000"/>
          </a:ln>
        </p:spPr>
        <p:txBody>
          <a:bodyPr wrap="square" lIns="88900" tIns="88900" rIns="88900" bIns="88900" rtlCol="0" anchor="ctr"/>
          <a:p>
            <a:pPr algn="ctr">
              <a:lnSpc>
                <a:spcPct val="106000"/>
              </a:lnSpc>
              <a:buFont typeface="Wingdings 2" pitchFamily="18" charset="2"/>
              <a:buNone/>
            </a:pPr>
            <a:endParaRPr lang="en-AU" sz="1600" b="1" dirty="0">
              <a:solidFill>
                <a:schemeClr val="bg1"/>
              </a:solidFill>
            </a:endParaRPr>
          </a:p>
        </p:txBody>
      </p:sp>
      <p:sp>
        <p:nvSpPr>
          <p:cNvPr id="5" name="Oval 4"/>
          <p:cNvSpPr/>
          <p:nvPr/>
        </p:nvSpPr>
        <p:spPr bwMode="gray">
          <a:xfrm>
            <a:off x="4886541" y="371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 name="Oval 5"/>
          <p:cNvSpPr/>
          <p:nvPr/>
        </p:nvSpPr>
        <p:spPr bwMode="gray">
          <a:xfrm>
            <a:off x="3641306" y="371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 name="Oval 6"/>
          <p:cNvSpPr/>
          <p:nvPr/>
        </p:nvSpPr>
        <p:spPr bwMode="gray">
          <a:xfrm>
            <a:off x="7698321"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 name="Oval 7"/>
          <p:cNvSpPr/>
          <p:nvPr/>
        </p:nvSpPr>
        <p:spPr bwMode="gray">
          <a:xfrm>
            <a:off x="6223851"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9" name="Oval 8"/>
          <p:cNvSpPr/>
          <p:nvPr/>
        </p:nvSpPr>
        <p:spPr bwMode="gray">
          <a:xfrm>
            <a:off x="4831296"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0" name="Oval 9"/>
          <p:cNvSpPr/>
          <p:nvPr/>
        </p:nvSpPr>
        <p:spPr bwMode="gray">
          <a:xfrm>
            <a:off x="3549866" y="295367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10"/>
          <p:cNvSpPr/>
          <p:nvPr/>
        </p:nvSpPr>
        <p:spPr bwMode="gray">
          <a:xfrm>
            <a:off x="7698321" y="201070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11"/>
          <p:cNvSpPr/>
          <p:nvPr/>
        </p:nvSpPr>
        <p:spPr bwMode="gray">
          <a:xfrm>
            <a:off x="6249251" y="213770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12"/>
          <p:cNvSpPr/>
          <p:nvPr/>
        </p:nvSpPr>
        <p:spPr bwMode="gray">
          <a:xfrm>
            <a:off x="4831296" y="212055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4" name="Oval 13"/>
          <p:cNvSpPr/>
          <p:nvPr/>
        </p:nvSpPr>
        <p:spPr bwMode="gray">
          <a:xfrm>
            <a:off x="7769441" y="3567722"/>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5" name="Oval 14"/>
          <p:cNvSpPr/>
          <p:nvPr/>
        </p:nvSpPr>
        <p:spPr bwMode="gray">
          <a:xfrm>
            <a:off x="3785451" y="6251867"/>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PUBLIC</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3" imgW="5715" imgH="5715" progId="TCLayout.ActiveDocument.1">
                  <p:embed/>
                </p:oleObj>
              </mc:Choice>
              <mc:Fallback>
                <p:oleObj name="think-cell Slide" r:id="rId3" imgW="5715" imgH="5715"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5"/>
            </p:custDataLst>
          </p:nvPr>
        </p:nvSpPr>
        <p:spPr bwMode="gray">
          <a:xfrm>
            <a:off x="0" y="0"/>
            <a:ext cx="158750" cy="158750"/>
          </a:xfrm>
          <a:prstGeom prst="rect">
            <a:avLst/>
          </a:prstGeom>
          <a:solidFill>
            <a:schemeClr val="accent3"/>
          </a:solidFill>
          <a:ln w="19050" algn="ctr">
            <a:noFill/>
            <a:miter lim="800000"/>
          </a:ln>
        </p:spPr>
        <p:txBody>
          <a:bodyPr vert="horz" wrap="none" lIns="0" tIns="0" rIns="0" bIns="0" numCol="1" spcCol="0" rtlCol="0" anchor="ctr" anchorCtr="0">
            <a:noAutofit/>
          </a:bodyPr>
          <a:lstStyle/>
          <a:p>
            <a:pPr algn="ctr" defTabSz="1218565">
              <a:spcBef>
                <a:spcPct val="0"/>
              </a:spcBef>
              <a:spcAft>
                <a:spcPct val="0"/>
              </a:spcAft>
              <a:buFont typeface="Wingdings 2" pitchFamily="18" charset="2"/>
              <a:buNone/>
              <a:defRPr/>
            </a:pPr>
            <a:endParaRPr kumimoji="0" lang="en-US" sz="2000" u="none" strike="noStrike" kern="1200" cap="none" spc="0" normalizeH="0" noProof="0" dirty="0" smtClean="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smtClean="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US" altLang="en-AU" sz="1400" b="1" dirty="0"/>
              <a:t>Pycom</a:t>
            </a:r>
            <a:r>
              <a:rPr lang="en-AU" sz="1400" dirty="0" smtClean="0"/>
              <a:t>, </a:t>
            </a:r>
            <a:r>
              <a:rPr lang="en-US" altLang="en-AU" sz="1400" b="1" dirty="0" smtClean="0"/>
              <a:t>Acumatica</a:t>
            </a:r>
            <a:r>
              <a:rPr lang="en-AU" sz="1400" b="1" dirty="0" smtClean="0"/>
              <a:t> </a:t>
            </a:r>
            <a:r>
              <a:rPr lang="en-AU" sz="1400" dirty="0" smtClean="0"/>
              <a:t>and</a:t>
            </a:r>
            <a:r>
              <a:rPr lang="en-AU" sz="1400" b="1" dirty="0" smtClean="0"/>
              <a:t> </a:t>
            </a:r>
            <a:r>
              <a:rPr lang="en-US" altLang="en-AU" sz="1400" b="1" dirty="0" smtClean="0"/>
              <a:t>Quickbook</a:t>
            </a:r>
            <a:r>
              <a:rPr lang="en-AU" sz="1400" b="1" dirty="0" smtClean="0"/>
              <a:t> </a:t>
            </a:r>
            <a:r>
              <a:rPr lang="en-AU" sz="1400" dirty="0" smtClean="0"/>
              <a:t>was </a:t>
            </a:r>
            <a:r>
              <a:rPr lang="en-AU" sz="1400" dirty="0"/>
              <a:t>carried out for Phase 1 (Implementation of the new financial accounting system)</a:t>
            </a:r>
            <a:endParaRPr lang="en-AU" sz="1400" dirty="0"/>
          </a:p>
          <a:p>
            <a:endParaRPr lang="en-AU" sz="1200" dirty="0"/>
          </a:p>
        </p:txBody>
      </p:sp>
      <p:graphicFrame>
        <p:nvGraphicFramePr>
          <p:cNvPr id="14" name="Table 13"/>
          <p:cNvGraphicFramePr>
            <a:graphicFrameLocks noGrp="1"/>
          </p:cNvGraphicFramePr>
          <p:nvPr/>
        </p:nvGraphicFramePr>
        <p:xfrm>
          <a:off x="1921335" y="1170146"/>
          <a:ext cx="4174667" cy="3922239"/>
        </p:xfrm>
        <a:graphic>
          <a:graphicData uri="http://schemas.openxmlformats.org/drawingml/2006/table">
            <a:tbl>
              <a:tblPr>
                <a:tableStyleId>{E8B1032C-EA38-4F05-BA0D-38AFFFC7BED3}</a:tableStyleId>
              </a:tblPr>
              <a:tblGrid>
                <a:gridCol w="1270511"/>
                <a:gridCol w="968052"/>
                <a:gridCol w="968052"/>
                <a:gridCol w="968052"/>
              </a:tblGrid>
              <a:tr h="2981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Pycom</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Acumatica</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Quickbook</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Implementation</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US" altLang="en-AU" sz="800" b="0" i="0" u="none" strike="noStrike" kern="1200" dirty="0">
                          <a:solidFill>
                            <a:srgbClr val="FF0000"/>
                          </a:solidFill>
                          <a:effectLst/>
                          <a:latin typeface="Verdana" panose="020B0604030504040204" pitchFamily="34" charset="0"/>
                          <a:ea typeface="+mn-ea"/>
                          <a:cs typeface="+mn-cs"/>
                        </a:rPr>
                        <a:t>$141,000</a:t>
                      </a:r>
                      <a:endParaRPr lang="en-US"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800" b="0" i="0" u="none" strike="noStrike" kern="1200" dirty="0">
                          <a:solidFill>
                            <a:srgbClr val="FF0000"/>
                          </a:solidFill>
                          <a:effectLst/>
                          <a:latin typeface="Verdana" panose="020B0604030504040204" pitchFamily="34" charset="0"/>
                          <a:ea typeface="+mn-ea"/>
                          <a:cs typeface="+mn-cs"/>
                        </a:rPr>
                        <a:t>$99,420</a:t>
                      </a:r>
                      <a:endParaRPr lang="en-US"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800" b="0" i="0" u="none" strike="noStrike" kern="1200" dirty="0">
                          <a:solidFill>
                            <a:srgbClr val="FF0000"/>
                          </a:solidFill>
                          <a:effectLst/>
                          <a:latin typeface="Verdana" panose="020B0604030504040204" pitchFamily="34" charset="0"/>
                          <a:ea typeface="+mn-ea"/>
                          <a:cs typeface="+mn-cs"/>
                        </a:rPr>
                        <a:t>$122,027</a:t>
                      </a:r>
                      <a:endParaRPr lang="en-US" alt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Travel</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$1,000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$7,850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$5,640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288529">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kern="1200" dirty="0" smtClean="0">
                          <a:solidFill>
                            <a:schemeClr val="tx1"/>
                          </a:solidFill>
                          <a:effectLst/>
                          <a:latin typeface="+mn-lt"/>
                          <a:ea typeface="+mn-ea"/>
                          <a:cs typeface="+mn-cs"/>
                        </a:rPr>
                        <a:t>Sub Total</a:t>
                      </a:r>
                      <a:endParaRPr lang="en-AU" sz="900" b="1" i="1" u="none" strike="noStrike" kern="1200" dirty="0" smtClean="0">
                        <a:solidFill>
                          <a:schemeClr val="tx1"/>
                        </a:solidFill>
                        <a:effectLst/>
                        <a:latin typeface="+mn-lt"/>
                        <a:ea typeface="+mn-ea"/>
                        <a:cs typeface="+mn-cs"/>
                      </a:endParaRP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1" i="1" u="none" strike="noStrike" kern="1200" dirty="0">
                          <a:solidFill>
                            <a:schemeClr val="tx1"/>
                          </a:solidFill>
                          <a:effectLst/>
                          <a:latin typeface="+mn-lt"/>
                          <a:ea typeface="+mn-ea"/>
                          <a:cs typeface="+mn-cs"/>
                        </a:rPr>
                        <a:t>$142,000</a:t>
                      </a:r>
                      <a:endParaRPr lang="en-US" alt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800" b="1" i="1" u="none" strike="noStrike" kern="1200" dirty="0">
                          <a:solidFill>
                            <a:schemeClr val="tx1"/>
                          </a:solidFill>
                          <a:effectLst/>
                          <a:latin typeface="+mn-lt"/>
                          <a:ea typeface="+mn-ea"/>
                          <a:cs typeface="+mn-cs"/>
                        </a:rPr>
                        <a:t>$107,270</a:t>
                      </a:r>
                      <a:endParaRPr lang="en-US" alt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800" b="1" i="1" u="none" strike="noStrike" kern="1200" dirty="0">
                          <a:solidFill>
                            <a:schemeClr val="tx1"/>
                          </a:solidFill>
                          <a:effectLst/>
                          <a:latin typeface="+mn-lt"/>
                          <a:ea typeface="+mn-ea"/>
                          <a:cs typeface="+mn-cs"/>
                        </a:rPr>
                        <a:t>$223,427.00</a:t>
                      </a:r>
                      <a:endParaRPr lang="en-US" alt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Licencing costs</a:t>
                      </a:r>
                      <a:r>
                        <a:rPr lang="en-AU" sz="900" b="0" i="0" u="none" strike="noStrike" baseline="0" dirty="0" smtClean="0">
                          <a:solidFill>
                            <a:schemeClr val="tx1"/>
                          </a:solidFill>
                          <a:effectLst/>
                          <a:latin typeface="+mn-lt"/>
                        </a:rPr>
                        <a:t> of core finance modules</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$89,660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$42,900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$95,760</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8 x</a:t>
                      </a:r>
                      <a:r>
                        <a:rPr lang="en-AU" sz="900" b="0" i="0" u="none" strike="noStrike" kern="1200" baseline="0" dirty="0" smtClean="0">
                          <a:solidFill>
                            <a:schemeClr val="tx1"/>
                          </a:solidFill>
                          <a:effectLst/>
                          <a:latin typeface="+mn-lt"/>
                          <a:ea typeface="+mn-ea"/>
                          <a:cs typeface="+mn-cs"/>
                        </a:rPr>
                        <a:t> </a:t>
                      </a:r>
                      <a:r>
                        <a:rPr lang="en-AU" sz="900" b="0" i="0" u="none" strike="noStrike" kern="1200" dirty="0" smtClean="0">
                          <a:solidFill>
                            <a:schemeClr val="tx1"/>
                          </a:solidFill>
                          <a:effectLst/>
                          <a:latin typeface="+mn-lt"/>
                          <a:ea typeface="+mn-ea"/>
                          <a:cs typeface="+mn-cs"/>
                        </a:rPr>
                        <a:t>Finance Users</a:t>
                      </a:r>
                      <a:endParaRPr lang="en-AU" sz="900" b="0" i="0" u="none" strike="noStrike" kern="1200" dirty="0" smtClean="0">
                        <a:solidFill>
                          <a:schemeClr val="tx1"/>
                        </a:solidFill>
                        <a:effectLst/>
                        <a:latin typeface="+mn-lt"/>
                        <a:ea typeface="+mn-ea"/>
                        <a:cs typeface="+mn-cs"/>
                      </a:endParaRPr>
                    </a:p>
                  </a:txBody>
                  <a:tcPr marL="45720" marR="45720" anchor="ct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smtClean="0">
                          <a:solidFill>
                            <a:schemeClr val="tx1"/>
                          </a:solidFill>
                          <a:effectLst/>
                          <a:latin typeface="+mn-lt"/>
                          <a:ea typeface="+mn-ea"/>
                          <a:cs typeface="+mn-cs"/>
                        </a:rPr>
                        <a:t>6 x KPI Dashboard Users</a:t>
                      </a:r>
                      <a:endParaRPr lang="en-AU" sz="900" b="0" i="0" u="none" strike="noStrike" kern="1200" dirty="0" smtClean="0">
                        <a:solidFill>
                          <a:schemeClr val="tx1"/>
                        </a:solidFill>
                        <a:effectLst/>
                        <a:latin typeface="+mn-lt"/>
                        <a:ea typeface="+mn-ea"/>
                        <a:cs typeface="+mn-cs"/>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dirty="0">
                          <a:solidFill>
                            <a:schemeClr val="tx1"/>
                          </a:solidFill>
                          <a:effectLst/>
                          <a:latin typeface="+mn-lt"/>
                          <a:ea typeface="+mn-ea"/>
                          <a:cs typeface="+mn-cs"/>
                        </a:rPr>
                        <a:t>NA</a:t>
                      </a:r>
                      <a:endParaRPr lang="en-US" alt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dirty="0">
                          <a:solidFill>
                            <a:schemeClr val="tx1"/>
                          </a:solidFill>
                          <a:effectLst/>
                          <a:latin typeface="+mn-lt"/>
                          <a:ea typeface="+mn-ea"/>
                          <a:cs typeface="+mn-cs"/>
                        </a:rPr>
                        <a:t>NA</a:t>
                      </a:r>
                      <a:endParaRPr lang="en-US" alt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Support</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US" altLang="en-AU" sz="900" b="0" i="0" u="none" strike="noStrike" kern="1200" dirty="0">
                          <a:solidFill>
                            <a:srgbClr val="000000"/>
                          </a:solidFill>
                          <a:effectLst/>
                          <a:latin typeface="Verdana" panose="020B0604030504040204" pitchFamily="34" charset="0"/>
                          <a:ea typeface="+mn-ea"/>
                          <a:cs typeface="+mn-cs"/>
                        </a:rPr>
                        <a:t>$11,288.5</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$20,500</a:t>
                      </a:r>
                      <a:endParaRPr lang="en-US" alt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en-AU" sz="900" b="0" i="0" u="none" strike="noStrike" kern="1200" baseline="0" noProof="0" dirty="0">
                          <a:solidFill>
                            <a:schemeClr val="tx1"/>
                          </a:solidFill>
                          <a:effectLst/>
                          <a:latin typeface="+mn-lt"/>
                          <a:ea typeface="+mn-ea"/>
                          <a:cs typeface="+mn-cs"/>
                        </a:rPr>
                        <a:t>Pending</a:t>
                      </a:r>
                      <a:endParaRPr lang="en-US" alt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r>
              <a:tr h="54668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smtClean="0">
                          <a:solidFill>
                            <a:schemeClr val="tx1"/>
                          </a:solidFill>
                          <a:effectLst/>
                          <a:latin typeface="+mn-lt"/>
                        </a:rPr>
                        <a:t>Sand Box</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US" altLang="en-AU" sz="900" b="0" i="0" u="none" strike="noStrike" kern="1200" dirty="0">
                          <a:solidFill>
                            <a:srgbClr val="000000"/>
                          </a:solidFill>
                          <a:effectLst/>
                          <a:latin typeface="Verdana" panose="020B0604030504040204" pitchFamily="34" charset="0"/>
                          <a:ea typeface="+mn-ea"/>
                          <a:cs typeface="+mn-cs"/>
                        </a:rPr>
                        <a:t>$11,288.5</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US" altLang="en-AU" sz="900" b="0" i="0" u="none" strike="noStrike" kern="1200" dirty="0">
                          <a:solidFill>
                            <a:srgbClr val="000000"/>
                          </a:solidFill>
                          <a:effectLst/>
                          <a:latin typeface="Verdana" panose="020B0604030504040204" pitchFamily="34" charset="0"/>
                          <a:ea typeface="+mn-ea"/>
                          <a:cs typeface="+mn-cs"/>
                        </a:rPr>
                        <a:t>NA</a:t>
                      </a:r>
                      <a:endParaRPr lang="en-US" alt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r>
              <a:tr h="34973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dirty="0" smtClean="0">
                          <a:solidFill>
                            <a:schemeClr val="tx1"/>
                          </a:solidFill>
                          <a:effectLst/>
                          <a:latin typeface="+mn-lt"/>
                        </a:rPr>
                        <a:t>Sub - Total</a:t>
                      </a:r>
                      <a:endParaRPr lang="en-AU" sz="900" b="1" i="1" u="none" strike="noStrike" dirty="0" smtClean="0">
                        <a:solidFill>
                          <a:schemeClr val="tx1"/>
                        </a:solidFill>
                        <a:effectLst/>
                        <a:latin typeface="+mn-lt"/>
                      </a:endParaRPr>
                    </a:p>
                  </a:txBody>
                  <a:tcPr marL="45720" marR="45720" anchor="ctr">
                    <a:solidFill>
                      <a:schemeClr val="bg1">
                        <a:lumMod val="95000"/>
                      </a:schemeClr>
                    </a:solidFill>
                  </a:tcPr>
                </a:tc>
                <a:tc>
                  <a:txBody>
                    <a:bodyPr/>
                    <a:lstStyle/>
                    <a:p>
                      <a:pPr marL="0" algn="ctr" defTabSz="914400" rtl="0" eaLnBrk="1" fontAlgn="b" latinLnBrk="0" hangingPunct="1">
                        <a:spcAft>
                          <a:spcPts val="0"/>
                        </a:spcAft>
                      </a:pPr>
                      <a:r>
                        <a:rPr lang="en-US" altLang="en-AU" sz="900" b="1" i="1" u="none" strike="noStrike" kern="1200" dirty="0">
                          <a:solidFill>
                            <a:srgbClr val="000000"/>
                          </a:solidFill>
                          <a:effectLst/>
                          <a:latin typeface="Verdana" panose="020B0604030504040204" pitchFamily="34" charset="0"/>
                          <a:ea typeface="+mn-ea"/>
                          <a:cs typeface="+mn-cs"/>
                        </a:rPr>
                        <a:t>$254,337</a:t>
                      </a:r>
                      <a:endParaRPr lang="en-US" alt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r>
                        <a:rPr lang="en-US" altLang="en-AU" sz="900" b="1" i="1" u="none" strike="noStrike" kern="1200" dirty="0">
                          <a:solidFill>
                            <a:srgbClr val="000000"/>
                          </a:solidFill>
                          <a:effectLst/>
                          <a:latin typeface="Verdana" panose="020B0604030504040204" pitchFamily="34" charset="0"/>
                          <a:ea typeface="+mn-ea"/>
                          <a:cs typeface="+mn-cs"/>
                        </a:rPr>
                        <a:t>$170,670</a:t>
                      </a:r>
                      <a:endParaRPr lang="en-US" alt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r>
                        <a:rPr lang="en-US" altLang="en-AU" sz="900" b="1" i="1" u="none" strike="noStrike" kern="1200" dirty="0">
                          <a:solidFill>
                            <a:srgbClr val="000000"/>
                          </a:solidFill>
                          <a:effectLst/>
                          <a:latin typeface="Verdana" panose="020B0604030504040204" pitchFamily="34" charset="0"/>
                          <a:ea typeface="+mn-ea"/>
                          <a:cs typeface="+mn-cs"/>
                        </a:rPr>
                        <a:t>$223,427</a:t>
                      </a:r>
                      <a:endParaRPr lang="en-US" alt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smtClean="0">
                          <a:solidFill>
                            <a:schemeClr val="tx1"/>
                          </a:solidFill>
                          <a:effectLst/>
                          <a:latin typeface="+mn-lt"/>
                        </a:rPr>
                        <a:t>Total</a:t>
                      </a:r>
                      <a:endParaRPr lang="en-AU" sz="1000" b="1" i="1" u="none" strike="noStrike" dirty="0" smtClean="0">
                        <a:solidFill>
                          <a:schemeClr val="tx1"/>
                        </a:solidFill>
                        <a:effectLst/>
                        <a:latin typeface="+mn-lt"/>
                      </a:endParaRP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r>
            </a:tbl>
          </a:graphicData>
        </a:graphic>
      </p:graphicFrame>
      <p:graphicFrame>
        <p:nvGraphicFramePr>
          <p:cNvPr id="5" name="Chart 4"/>
          <p:cNvGraphicFramePr/>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1"/>
          </a:graphicData>
        </a:graphic>
      </p:graphicFrame>
      <p:sp>
        <p:nvSpPr>
          <p:cNvPr id="12" name="Text Placeholder 24"/>
          <p:cNvSpPr txBox="1"/>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endPar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9" name="TextBox 8"/>
          <p:cNvSpPr txBox="1"/>
          <p:nvPr/>
        </p:nvSpPr>
        <p:spPr>
          <a:xfrm>
            <a:off x="1809986" y="5899837"/>
            <a:ext cx="8327652" cy="337185"/>
          </a:xfrm>
          <a:prstGeom prst="rect">
            <a:avLst/>
          </a:prstGeom>
          <a:noFill/>
        </p:spPr>
        <p:txBody>
          <a:bodyPr wrap="square" rtlCol="0">
            <a:spAutoFit/>
          </a:bodyPr>
          <a:lstStyle/>
          <a:p>
            <a:pPr marL="171450" marR="0" lvl="0" indent="-171450" algn="l" defTabSz="1218565"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1 – Implementation of the Finance Accounting System alone</a:t>
            </a:r>
            <a:endPar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endParaRPr>
          </a:p>
          <a:p>
            <a:pPr marL="171450" marR="0" lvl="0" indent="-171450" algn="l" defTabSz="1218565"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2 – Integration of the new accounting system with Quickbook and other functions such as Payroll, Expense Management System etc. </a:t>
            </a:r>
            <a:endPar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endParaRPr>
          </a:p>
        </p:txBody>
      </p:sp>
      <p:sp>
        <p:nvSpPr>
          <p:cNvPr id="10" name="Text Placeholder 24"/>
          <p:cNvSpPr txBox="1"/>
          <p:nvPr/>
        </p:nvSpPr>
        <p:spPr>
          <a:xfrm>
            <a:off x="1802448" y="5218052"/>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defRPr/>
            </a:pP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Findings</a:t>
            </a:r>
            <a:r>
              <a:rPr kumimoji="0" lang="en-US" alt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 $300,000</a:t>
            </a:r>
            <a:r>
              <a:rPr kumimoji="0" lang="en-AU" sz="1200" b="0" i="0" u="none" strike="noStrike" kern="1200" cap="none" spc="0" normalizeH="0" baseline="0" noProof="0" dirty="0" smtClean="0">
                <a:ln>
                  <a:noFill/>
                </a:ln>
                <a:solidFill>
                  <a:srgbClr val="575757"/>
                </a:solidFill>
                <a:effectLst/>
                <a:uLnTx/>
                <a:uFillTx/>
                <a:latin typeface="Verdana" panose="020B0604030504040204"/>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6" name="Oval 5"/>
          <p:cNvSpPr/>
          <p:nvPr/>
        </p:nvSpPr>
        <p:spPr>
          <a:xfrm>
            <a:off x="6790055" y="4885055"/>
            <a:ext cx="274320" cy="274320"/>
          </a:xfrm>
          <a:prstGeom prst="ellipse">
            <a:avLst/>
          </a:prstGeom>
          <a:solidFill>
            <a:schemeClr val="accent1"/>
          </a:solidFill>
          <a:ln w="19050" algn="ctr">
            <a:noFill/>
            <a:miter lim="800000"/>
          </a:ln>
        </p:spPr>
        <p:txBody>
          <a:bodyPr wrap="square" lIns="88900" tIns="88900" rIns="88900" bIns="88900" rtlCol="0" anchor="ctr"/>
          <a:p>
            <a:pPr>
              <a:lnSpc>
                <a:spcPct val="106000"/>
              </a:lnSpc>
              <a:buFont typeface="Wingdings 2" pitchFamily="18" charset="2"/>
              <a:buNone/>
            </a:pPr>
            <a:endParaRPr lang="en-US" sz="1600" b="1" dirty="0" smtClean="0">
              <a:solidFill>
                <a:schemeClr val="bg1"/>
              </a:solidFill>
            </a:endParaRPr>
          </a:p>
        </p:txBody>
      </p:sp>
      <p:sp>
        <p:nvSpPr>
          <p:cNvPr id="7" name="Oval 6"/>
          <p:cNvSpPr/>
          <p:nvPr/>
        </p:nvSpPr>
        <p:spPr>
          <a:xfrm>
            <a:off x="6790055" y="5255260"/>
            <a:ext cx="274320" cy="274320"/>
          </a:xfrm>
          <a:prstGeom prst="ellipse">
            <a:avLst/>
          </a:prstGeom>
          <a:solidFill>
            <a:schemeClr val="accent3"/>
          </a:solidFill>
          <a:ln w="19050" algn="ctr">
            <a:noFill/>
            <a:miter lim="800000"/>
          </a:ln>
        </p:spPr>
        <p:txBody>
          <a:bodyPr wrap="square" lIns="88900" tIns="88900" rIns="88900" bIns="88900" rtlCol="0" anchor="ctr"/>
          <a:p>
            <a:pPr>
              <a:lnSpc>
                <a:spcPct val="106000"/>
              </a:lnSpc>
              <a:buFont typeface="Wingdings 2" pitchFamily="18" charset="2"/>
              <a:buNone/>
            </a:pPr>
            <a:endParaRPr lang="en-US" sz="1600" b="1" dirty="0" smtClean="0">
              <a:solidFill>
                <a:schemeClr val="bg1"/>
              </a:solidFill>
            </a:endParaRPr>
          </a:p>
        </p:txBody>
      </p:sp>
      <p:sp>
        <p:nvSpPr>
          <p:cNvPr id="8" name="Oval 7"/>
          <p:cNvSpPr/>
          <p:nvPr/>
        </p:nvSpPr>
        <p:spPr>
          <a:xfrm>
            <a:off x="6790055" y="5629275"/>
            <a:ext cx="274320" cy="274320"/>
          </a:xfrm>
          <a:prstGeom prst="ellipse">
            <a:avLst/>
          </a:prstGeom>
          <a:solidFill>
            <a:srgbClr val="7030A0"/>
          </a:solidFill>
          <a:ln w="19050" algn="ctr">
            <a:noFill/>
            <a:miter lim="800000"/>
          </a:ln>
        </p:spPr>
        <p:txBody>
          <a:bodyPr wrap="square" lIns="88900" tIns="88900" rIns="88900" bIns="88900" rtlCol="0" anchor="ctr"/>
          <a:p>
            <a:pPr>
              <a:lnSpc>
                <a:spcPct val="106000"/>
              </a:lnSpc>
              <a:buFont typeface="Wingdings 2" pitchFamily="18" charset="2"/>
              <a:buNone/>
            </a:pPr>
            <a:endParaRPr lang="en-US" sz="1600" b="1" dirty="0" smtClean="0">
              <a:solidFill>
                <a:schemeClr val="bg1"/>
              </a:solidFill>
            </a:endParaRPr>
          </a:p>
        </p:txBody>
      </p:sp>
      <p:sp>
        <p:nvSpPr>
          <p:cNvPr id="11" name="Text Box 10"/>
          <p:cNvSpPr txBox="1"/>
          <p:nvPr/>
        </p:nvSpPr>
        <p:spPr>
          <a:xfrm>
            <a:off x="7209155" y="4938395"/>
            <a:ext cx="1371600" cy="15367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sz="1000" b="1" dirty="0" smtClean="0">
                <a:solidFill>
                  <a:srgbClr val="313131"/>
                </a:solidFill>
              </a:rPr>
              <a:t>Pycom</a:t>
            </a:r>
            <a:endParaRPr lang="en-US" sz="1000" b="1" dirty="0" smtClean="0">
              <a:solidFill>
                <a:srgbClr val="313131"/>
              </a:solidFill>
            </a:endParaRPr>
          </a:p>
        </p:txBody>
      </p:sp>
      <p:sp>
        <p:nvSpPr>
          <p:cNvPr id="13" name="Text Box 12"/>
          <p:cNvSpPr txBox="1"/>
          <p:nvPr/>
        </p:nvSpPr>
        <p:spPr>
          <a:xfrm>
            <a:off x="7209155" y="5315585"/>
            <a:ext cx="1371600" cy="15367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sz="1000" b="1" dirty="0" smtClean="0">
                <a:solidFill>
                  <a:srgbClr val="313131"/>
                </a:solidFill>
              </a:rPr>
              <a:t>Acumatica</a:t>
            </a:r>
            <a:endParaRPr lang="en-US" sz="1000" b="1" dirty="0" smtClean="0">
              <a:solidFill>
                <a:srgbClr val="313131"/>
              </a:solidFill>
            </a:endParaRPr>
          </a:p>
        </p:txBody>
      </p:sp>
      <p:sp>
        <p:nvSpPr>
          <p:cNvPr id="15" name="Text Box 14"/>
          <p:cNvSpPr txBox="1"/>
          <p:nvPr/>
        </p:nvSpPr>
        <p:spPr>
          <a:xfrm>
            <a:off x="7209155" y="5689600"/>
            <a:ext cx="1371600" cy="153670"/>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sz="1000" b="1" dirty="0" smtClean="0">
                <a:solidFill>
                  <a:srgbClr val="313131"/>
                </a:solidFill>
              </a:rPr>
              <a:t>Quickbook</a:t>
            </a:r>
            <a:endParaRPr lang="en-US" sz="1000" b="1" dirty="0" smtClean="0">
              <a:solidFill>
                <a:srgbClr val="31313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7" name="think-cell Slide" r:id="rId2" imgW="5715" imgH="5715" progId="TCLayout.ActiveDocument.1">
                  <p:embed/>
                </p:oleObj>
              </mc:Choice>
              <mc:Fallback>
                <p:oleObj name="think-cell Slide" r:id="rId2" imgW="5715" imgH="5715" progId="TCLayout.ActiveDocument.1">
                  <p:embed/>
                  <p:pic>
                    <p:nvPicPr>
                      <p:cNvPr id="0" name="Picture 5126"/>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a:t>
            </a:r>
            <a:r>
              <a:rPr lang="en-AU" sz="1600" dirty="0" smtClean="0"/>
              <a:t>outlines the next steps for implementing the most suitable solution.</a:t>
            </a:r>
            <a:endParaRPr lang="en-AU" sz="1600" dirty="0"/>
          </a:p>
          <a:p>
            <a:endParaRPr lang="en-AU" sz="1600" dirty="0"/>
          </a:p>
        </p:txBody>
      </p:sp>
      <p:sp>
        <p:nvSpPr>
          <p:cNvPr id="10" name="Rectangle 9"/>
          <p:cNvSpPr/>
          <p:nvPr>
            <p:custDataLst>
              <p:tags r:id="rId4"/>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5"/>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6"/>
            </p:custData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gridCol w="967658"/>
                <a:gridCol w="967658"/>
                <a:gridCol w="967658"/>
                <a:gridCol w="967658"/>
                <a:gridCol w="967658"/>
                <a:gridCol w="967658"/>
                <a:gridCol w="967658"/>
                <a:gridCol w="967658"/>
                <a:gridCol w="967658"/>
              </a:tblGrid>
              <a:tr h="253318">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endParaRPr lang="en-AU" sz="700" b="0" dirty="0" smtClean="0">
                        <a:solidFill>
                          <a:schemeClr val="tx1">
                            <a:lumMod val="75000"/>
                            <a:lumOff val="25000"/>
                          </a:schemeClr>
                        </a:solidFill>
                      </a:endParaRPr>
                    </a:p>
                    <a:p>
                      <a:pPr algn="ctr"/>
                      <a:r>
                        <a:rPr lang="en-AU" sz="700" b="0" dirty="0" smtClean="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1</a:t>
            </a:r>
            <a:endParaRPr lang="en-AU" sz="665" b="1" dirty="0">
              <a:solidFill>
                <a:schemeClr val="bg1"/>
              </a:solidFill>
            </a:endParaRP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2</a:t>
            </a:r>
            <a:endParaRPr lang="en-AU" sz="665" b="1" dirty="0">
              <a:solidFill>
                <a:schemeClr val="bg1"/>
              </a:solidFill>
            </a:endParaRP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smtClean="0">
                <a:solidFill>
                  <a:schemeClr val="bg1"/>
                </a:solidFill>
              </a:rPr>
              <a:t>Weekly Leads Meeting</a:t>
            </a:r>
            <a:endParaRPr lang="en-AU" sz="665" b="1" dirty="0">
              <a:solidFill>
                <a:schemeClr val="bg1"/>
              </a:solidFill>
            </a:endParaRP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chemeClr val="bg1"/>
                </a:solidFill>
              </a:rPr>
              <a:t>Activity 3</a:t>
            </a:r>
            <a:endParaRPr lang="en-AU" sz="665" b="1" dirty="0">
              <a:solidFill>
                <a:schemeClr val="bg1"/>
              </a:solidFill>
            </a:endParaRPr>
          </a:p>
        </p:txBody>
      </p:sp>
      <p:sp>
        <p:nvSpPr>
          <p:cNvPr id="18" name="Diamond 17"/>
          <p:cNvSpPr/>
          <p:nvPr>
            <p:custDataLst>
              <p:tags r:id="rId7"/>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8"/>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endParaRPr lang="en-AU" sz="900" dirty="0"/>
          </a:p>
        </p:txBody>
      </p:sp>
      <p:sp>
        <p:nvSpPr>
          <p:cNvPr id="20" name="Diamond 19"/>
          <p:cNvSpPr/>
          <p:nvPr>
            <p:custDataLst>
              <p:tags r:id="rId9"/>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10"/>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smtClean="0"/>
              <a:t>Project status</a:t>
            </a:r>
            <a:endParaRPr lang="en-AU" sz="900" dirty="0" smtClean="0"/>
          </a:p>
          <a:p>
            <a:r>
              <a:rPr lang="en-AU" sz="900" dirty="0" smtClean="0"/>
              <a:t>meeting</a:t>
            </a:r>
            <a:endParaRPr lang="en-AU" sz="900" dirty="0"/>
          </a:p>
        </p:txBody>
      </p:sp>
      <p:cxnSp>
        <p:nvCxnSpPr>
          <p:cNvPr id="35" name="Straight Connector 34"/>
          <p:cNvCxnSpPr/>
          <p:nvPr>
            <p:custDataLst>
              <p:tags r:id="rId11"/>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2"/>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3"/>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4"/>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5"/>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6"/>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7"/>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8"/>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9"/>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20"/>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1"/>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smtClean="0">
                <a:solidFill>
                  <a:srgbClr val="53565A"/>
                </a:solidFill>
              </a:rPr>
              <a:t>Phase</a:t>
            </a:r>
            <a:endParaRPr lang="en-AU" sz="665" b="1" dirty="0">
              <a:solidFill>
                <a:srgbClr val="53565A"/>
              </a:solidFill>
            </a:endParaRPr>
          </a:p>
        </p:txBody>
      </p:sp>
      <p:sp>
        <p:nvSpPr>
          <p:cNvPr id="68" name="Text Placeholder 4"/>
          <p:cNvSpPr>
            <a:spLocks noGrp="1"/>
          </p:cNvSpPr>
          <p:nvPr>
            <p:ph type="body" sz="quarter" idx="4294967295"/>
          </p:nvPr>
        </p:nvSpPr>
        <p:spPr>
          <a:xfrm>
            <a:off x="460866" y="1937499"/>
            <a:ext cx="10563508" cy="2615925"/>
          </a:xfrm>
        </p:spPr>
        <p:txBody>
          <a:bodyPr/>
          <a:lstStyle/>
          <a:p>
            <a:endParaRPr lang="en-AU" b="0" dirty="0"/>
          </a:p>
        </p:txBody>
      </p:sp>
      <p:sp>
        <p:nvSpPr>
          <p:cNvPr id="34" name="Title 1"/>
          <p:cNvSpPr>
            <a:spLocks noGrp="1"/>
          </p:cNvSpPr>
          <p:nvPr>
            <p:ph type="title"/>
          </p:nvPr>
        </p:nvSpPr>
        <p:spPr/>
        <p:txBody>
          <a:bodyPr/>
          <a:lstStyle/>
          <a:p>
            <a:r>
              <a:rPr lang="en-US" dirty="0" smtClean="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marL="0" marR="0" lvl="0" indent="0" algn="ctr" defTabSz="1218565" rtl="0" eaLnBrk="1" fontAlgn="auto" latinLnBrk="0" hangingPunct="1">
              <a:lnSpc>
                <a:spcPct val="106000"/>
              </a:lnSpc>
              <a:spcBef>
                <a:spcPts val="0"/>
              </a:spcBef>
              <a:spcAft>
                <a:spcPts val="0"/>
              </a:spcAft>
              <a:buClrTx/>
              <a:buSzTx/>
              <a:buFont typeface="Wingdings 2" pitchFamily="18" charset="2"/>
              <a:buNone/>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67" name="TextBox 66"/>
          <p:cNvSpPr txBox="1"/>
          <p:nvPr>
            <p:custDataLst>
              <p:tags r:id="rId22"/>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en-AU" sz="1400" b="1" i="0" u="none" strike="noStrike" kern="1200" cap="none" spc="0" normalizeH="0" baseline="0" noProof="0" dirty="0" smtClean="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endPar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8565"/>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Finalise</a:t>
              </a:r>
              <a:r>
                <a:rPr kumimoji="0" lang="en-AU" sz="1000" b="1" i="0" u="none" strike="noStrike" kern="1200" cap="none" spc="0" normalizeH="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a:t>
              </a:r>
              <a:r>
                <a:rPr lang="en-AU" sz="1000" b="1" dirty="0" smtClean="0">
                  <a:solidFill>
                    <a:srgbClr val="86BC25">
                      <a:lumMod val="75000"/>
                    </a:srgbClr>
                  </a:solidFill>
                  <a:ea typeface="Open Sans" panose="020B0606030504020204" pitchFamily="34" charset="0"/>
                  <a:cs typeface="Open Sans" panose="020B0606030504020204" pitchFamily="34" charset="0"/>
                </a:rPr>
                <a:t>Negotiation with selected vendor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8565" rtl="0" eaLnBrk="1" fontAlgn="auto" latinLnBrk="0" hangingPunct="1">
                <a:lnSpc>
                  <a:spcPct val="100000"/>
                </a:lnSpc>
                <a:spcBef>
                  <a:spcPts val="0"/>
                </a:spcBef>
                <a:spcAft>
                  <a:spcPts val="600"/>
                </a:spcAft>
                <a:buClrTx/>
                <a:buSzTx/>
                <a:buFontTx/>
                <a:buNone/>
                <a:defRPr/>
              </a:pPr>
              <a:r>
                <a:rPr lang="en-AU" sz="1000" b="1" dirty="0" smtClean="0">
                  <a:solidFill>
                    <a:srgbClr val="86BC25">
                      <a:lumMod val="75000"/>
                    </a:srgbClr>
                  </a:solidFill>
                  <a:latin typeface="Verdana" panose="020B0604030504040204"/>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smtClean="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555" y="651510"/>
            <a:ext cx="8547100" cy="116014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endParaRPr lang="en-AU" sz="1400" dirty="0"/>
          </a:p>
          <a:p>
            <a:r>
              <a:rPr lang="en-AU" sz="1400" dirty="0"/>
              <a:t>Analysis of the evaluation results revealed that </a:t>
            </a:r>
            <a:r>
              <a:rPr lang="en-US" altLang="en-AU" sz="1400" b="1" dirty="0"/>
              <a:t>Pycom</a:t>
            </a:r>
            <a:r>
              <a:rPr lang="en-AU" sz="1400" dirty="0"/>
              <a:t> was ranked highest followed by </a:t>
            </a:r>
            <a:r>
              <a:rPr lang="en-US" altLang="en-AU" sz="1400" b="1" dirty="0"/>
              <a:t>Acumatica</a:t>
            </a:r>
            <a:r>
              <a:rPr lang="en-AU" sz="1400" dirty="0"/>
              <a:t> and </a:t>
            </a:r>
            <a:r>
              <a:rPr lang="en-US" altLang="en-AU" sz="1400" b="1" dirty="0"/>
              <a:t>Quickbook</a:t>
            </a:r>
            <a:endParaRPr lang="en-US" altLang="en-AU"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gridCol w="1379424"/>
                <a:gridCol w="1461520"/>
                <a:gridCol w="1420472"/>
              </a:tblGrid>
              <a:tr h="507961">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Acumatica</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Quickbook</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Pycom</a:t>
                      </a:r>
                      <a:endParaRPr lang="en-US" alt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tr>
              <a:tr h="25658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US" altLang="en-AU" sz="1200" b="0" i="0" u="none" strike="noStrike" dirty="0">
                          <a:solidFill>
                            <a:schemeClr val="tx1"/>
                          </a:solidFill>
                          <a:effectLst/>
                          <a:latin typeface="+mn-lt"/>
                        </a:rPr>
                        <a:t>2</a:t>
                      </a:r>
                      <a:endParaRPr lang="en-US" alt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US" altLang="en-AU" sz="1200" b="0" i="0" u="none" strike="noStrike" dirty="0">
                          <a:solidFill>
                            <a:schemeClr val="tx1"/>
                          </a:solidFill>
                          <a:effectLst/>
                          <a:latin typeface="+mn-lt"/>
                        </a:rPr>
                        <a:t>3</a:t>
                      </a:r>
                      <a:endParaRPr lang="en-US" alt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US" altLang="en-AU" sz="1200" b="0" i="0" u="none" strike="noStrike" dirty="0">
                          <a:solidFill>
                            <a:schemeClr val="tx1"/>
                          </a:solidFill>
                          <a:effectLst/>
                          <a:latin typeface="+mn-lt"/>
                        </a:rPr>
                        <a:t>1</a:t>
                      </a:r>
                      <a:endParaRPr lang="en-US" alt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tr>
            </a:tbl>
          </a:graphicData>
        </a:graphic>
      </p:graphicFrame>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gridCol w="2746622"/>
                <a:gridCol w="1379424"/>
                <a:gridCol w="1461770"/>
                <a:gridCol w="1420222"/>
              </a:tblGrid>
              <a:tr h="403225">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smtClean="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Pycom</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Acumatica</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Quickbook</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r>
              <a:tr h="256585">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a:t>
                      </a:r>
                      <a:r>
                        <a:rPr lang="en-AU" sz="1000" u="none" strike="noStrike" baseline="0" dirty="0" smtClean="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US" altLang="en-AU" sz="1000" b="0" i="0" u="none" strike="noStrike" dirty="0">
                          <a:solidFill>
                            <a:srgbClr val="000000"/>
                          </a:solidFill>
                          <a:effectLst/>
                          <a:latin typeface="Arial" panose="020B0604020202020204" pitchFamily="34" charset="0"/>
                        </a:rPr>
                        <a:t>3</a:t>
                      </a:r>
                      <a:endParaRPr lang="en-US" alt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General</a:t>
                      </a:r>
                      <a:r>
                        <a:rPr lang="en-AU" sz="1000" u="none" strike="noStrike" baseline="0" dirty="0" smtClean="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7889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56585">
                <a:tc>
                  <a:txBody>
                    <a:bodyPr/>
                    <a:lstStyle/>
                    <a:p>
                      <a:pPr algn="ctr" fontAlgn="b"/>
                      <a:r>
                        <a:rPr lang="en-AU" sz="1000" u="none" strike="noStrike" dirty="0" smtClean="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56585">
                <a:tc>
                  <a:txBody>
                    <a:bodyPr/>
                    <a:lstStyle/>
                    <a:p>
                      <a:pPr algn="ctr" fontAlgn="b"/>
                      <a:r>
                        <a:rPr lang="en-AU" sz="1000" u="none" strike="noStrike" dirty="0" smtClean="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endParaRPr lang="en-AU" sz="1000" b="0" i="0" u="none" strike="noStrike" dirty="0">
                        <a:solidFill>
                          <a:srgbClr val="000000"/>
                        </a:solidFill>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bl>
          </a:graphicData>
        </a:graphic>
      </p:graphicFrame>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endParaRPr lang="en-AU" sz="8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endParaRPr lang="en-AU" sz="1400" dirty="0"/>
          </a:p>
          <a:p>
            <a:r>
              <a:rPr lang="en-AU" sz="1400" dirty="0"/>
              <a:t>Evaluation of the use cases revealed that </a:t>
            </a:r>
            <a:r>
              <a:rPr lang="en-US" altLang="en-AU" sz="1400" b="1" dirty="0"/>
              <a:t>Quickbook</a:t>
            </a:r>
            <a:r>
              <a:rPr lang="en-AU" sz="1400" dirty="0"/>
              <a:t> was ranked highest followed by </a:t>
            </a:r>
            <a:r>
              <a:rPr lang="en-US" altLang="en-AU" sz="1400" b="1" dirty="0"/>
              <a:t>Pycom</a:t>
            </a:r>
            <a:r>
              <a:rPr lang="en-AU" sz="1400" b="1" dirty="0"/>
              <a:t> </a:t>
            </a:r>
            <a:r>
              <a:rPr lang="en-AU" sz="1400" dirty="0"/>
              <a:t>and </a:t>
            </a:r>
            <a:r>
              <a:rPr lang="en-US" altLang="en-AU" sz="1400" b="1" dirty="0"/>
              <a:t>Acumatica</a:t>
            </a:r>
            <a:endParaRPr lang="en-US" altLang="en-AU" sz="1400" b="1" dirty="0"/>
          </a:p>
        </p:txBody>
      </p:sp>
      <p:graphicFrame>
        <p:nvGraphicFramePr>
          <p:cNvPr id="77" name="Table 76"/>
          <p:cNvGraphicFramePr>
            <a:graphicFrameLocks noGrp="1"/>
          </p:cNvGraphicFramePr>
          <p:nvPr/>
        </p:nvGraphicFramePr>
        <p:xfrm>
          <a:off x="2067316" y="1875034"/>
          <a:ext cx="8053676" cy="2877943"/>
        </p:xfrm>
        <a:graphic>
          <a:graphicData uri="http://schemas.openxmlformats.org/drawingml/2006/table">
            <a:tbl>
              <a:tblPr>
                <a:tableStyleId>{E8B1032C-EA38-4F05-BA0D-38AFFFC7BED3}</a:tableStyleId>
              </a:tblPr>
              <a:tblGrid>
                <a:gridCol w="1045638"/>
                <a:gridCol w="2746622"/>
                <a:gridCol w="1379424"/>
                <a:gridCol w="1461520"/>
                <a:gridCol w="1420472"/>
              </a:tblGrid>
              <a:tr h="521294">
                <a:tc gridSpan="2">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Acumatica</a:t>
                      </a:r>
                      <a:endParaRPr lang="en-US" alt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000" b="0" i="0" u="none" strike="noStrike" kern="1200" dirty="0">
                          <a:ln>
                            <a:solidFill>
                              <a:sysClr val="windowText" lastClr="000000"/>
                            </a:solidFill>
                          </a:ln>
                          <a:solidFill>
                            <a:schemeClr val="tx1"/>
                          </a:solidFill>
                          <a:effectLst/>
                          <a:latin typeface="+mn-lt"/>
                          <a:ea typeface="+mn-ea"/>
                          <a:cs typeface="+mn-cs"/>
                        </a:rPr>
                        <a:t>Pycom</a:t>
                      </a:r>
                      <a:endParaRPr lang="en-US" alt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US" altLang="en-AU" sz="1100" b="0" i="0" u="none" strike="noStrike" dirty="0">
                          <a:ln>
                            <a:solidFill>
                              <a:sysClr val="windowText" lastClr="000000"/>
                            </a:solidFill>
                          </a:ln>
                          <a:solidFill>
                            <a:schemeClr val="tx1"/>
                          </a:solidFill>
                          <a:effectLst/>
                          <a:latin typeface="+mn-lt"/>
                        </a:rPr>
                        <a:t>Quickbook</a:t>
                      </a:r>
                      <a:endParaRPr lang="en-US" alt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smtClean="0">
                          <a:solidFill>
                            <a:schemeClr val="tx1"/>
                          </a:solidFill>
                          <a:effectLst/>
                          <a:latin typeface="+mn-l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cPr marL="9525" marR="9525" marT="9525" marB="0" anchor="b"/>
                </a:tc>
                <a:tc hMerge="1">
                  <a:tcPr marL="9525" marR="9525" marT="9525" marB="0" anchor="b"/>
                </a:tc>
                <a:tc hMerge="1">
                  <a:tcPr marL="9525" marR="9525" marT="9525" marB="0" anchor="b"/>
                </a:tc>
                <a:tc hMerge="1">
                  <a:tcPr marL="9525" marR="9525" marT="9525" marB="0" anchor="b"/>
                </a:tc>
              </a:tr>
              <a:tr h="375499">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smtClean="0">
                          <a:solidFill>
                            <a:schemeClr val="tx1"/>
                          </a:solidFill>
                          <a:effectLst/>
                          <a:latin typeface="+mn-lt"/>
                          <a:ea typeface="+mn-ea"/>
                          <a:cs typeface="+mn-cs"/>
                        </a:rPr>
                        <a:t>Use Cases</a:t>
                      </a:r>
                      <a:endParaRPr lang="en-AU" sz="1200" b="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Acumatica</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Pycom</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US" altLang="en-AU" sz="1100" b="1" i="0" u="none" strike="noStrike" dirty="0">
                          <a:solidFill>
                            <a:schemeClr val="tx1"/>
                          </a:solidFill>
                          <a:effectLst/>
                          <a:latin typeface="+mn-lt"/>
                        </a:rPr>
                        <a:t>Quickbook</a:t>
                      </a:r>
                      <a:endParaRPr lang="en-US" alt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r>
              <a:tr h="263320">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smtClean="0">
                          <a:solidFill>
                            <a:schemeClr val="tx1"/>
                          </a:solidFill>
                          <a:effectLst/>
                          <a:latin typeface="+mn-l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smtClean="0">
                          <a:solidFill>
                            <a:schemeClr val="tx1"/>
                          </a:solidFill>
                          <a:effectLst/>
                          <a:latin typeface="+mn-lt"/>
                        </a:rPr>
                        <a:t>Consolidation</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r h="28621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r>
              <a:tr h="263320">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u="none" strike="noStrike" kern="1200" cap="none" spc="0" normalizeH="0" baseline="0" noProof="0" dirty="0" smtClean="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endParaRPr lang="en-AU" sz="800" b="1"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endParaRPr lang="en-AU" sz="800"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endParaRPr lang="en-AU" sz="800" dirty="0">
              <a:solidFill>
                <a:schemeClr val="tx1">
                  <a:lumMod val="65000"/>
                  <a:lumOff val="35000"/>
                </a:schemeClr>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endParaRPr lang="en-AU" sz="800" dirty="0">
              <a:solidFill>
                <a:schemeClr val="tx1">
                  <a:lumMod val="65000"/>
                  <a:lumOff val="35000"/>
                </a:schemeClr>
              </a:solidFill>
            </a:endParaRPr>
          </a:p>
        </p:txBody>
      </p:sp>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endParaRPr lang="en-AU" sz="8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a:t>
            </a:r>
            <a:r>
              <a:rPr lang="en-US" sz="1400" b="1" dirty="0"/>
              <a:t>Pycom</a:t>
            </a:r>
            <a:r>
              <a:rPr lang="en-US" sz="1400" dirty="0"/>
              <a:t> and </a:t>
            </a:r>
            <a:r>
              <a:rPr lang="en-US" sz="1400" b="1" dirty="0"/>
              <a:t>Acumatica</a:t>
            </a:r>
            <a:r>
              <a:rPr lang="en-US" sz="1400" dirty="0"/>
              <a:t> we have drawn up a comparison of key services offered by their accounting system</a:t>
            </a:r>
            <a:endParaRPr lang="en-US" sz="1400" dirty="0"/>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gridCol w="1224646"/>
                <a:gridCol w="1142997"/>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AU" sz="1000" b="1" kern="1200" dirty="0">
                          <a:solidFill>
                            <a:schemeClr val="tx1"/>
                          </a:solidFill>
                          <a:latin typeface="+mj-lt"/>
                          <a:ea typeface="Open Sans" panose="020B0606030504020204" pitchFamily="34" charset="0"/>
                          <a:cs typeface="Open Sans" panose="020B0606030504020204" pitchFamily="34" charset="0"/>
                        </a:rPr>
                        <a:t>Pycom</a:t>
                      </a:r>
                      <a:endParaRPr lang="en-US" altLang="en-AU" sz="1000" b="1"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en-AU" sz="1000" b="1" dirty="0">
                          <a:solidFill>
                            <a:schemeClr val="tx1"/>
                          </a:solidFill>
                          <a:latin typeface="+mj-lt"/>
                          <a:ea typeface="Open Sans" panose="020B0606030504020204" pitchFamily="34" charset="0"/>
                          <a:cs typeface="Open Sans" panose="020B0606030504020204" pitchFamily="34" charset="0"/>
                        </a:rPr>
                        <a:t>Acumatica</a:t>
                      </a:r>
                      <a:endParaRPr lang="en-US" altLang="en-AU" sz="1000" b="1"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 ERP with G/L, </a:t>
                      </a:r>
                      <a:endParaRPr lang="en-AU" sz="900" b="0" dirty="0" smtClean="0">
                        <a:solidFill>
                          <a:schemeClr val="tx2"/>
                        </a:solidFill>
                        <a:latin typeface="+mn-lt"/>
                        <a:ea typeface="Open Sans" panose="020B0606030504020204" pitchFamily="34" charset="0"/>
                        <a:cs typeface="Open Sans" panose="020B0606030504020204" pitchFamily="34" charset="0"/>
                      </a:endParaRPr>
                    </a:p>
                    <a:p>
                      <a:pPr algn="ctr"/>
                      <a:r>
                        <a:rPr lang="en-AU" sz="900" b="0" dirty="0" smtClean="0">
                          <a:solidFill>
                            <a:schemeClr val="tx2"/>
                          </a:solidFill>
                          <a:latin typeface="+mn-lt"/>
                          <a:ea typeface="Open Sans" panose="020B0606030504020204" pitchFamily="34" charset="0"/>
                          <a:cs typeface="Open Sans" panose="020B0606030504020204" pitchFamily="34" charset="0"/>
                        </a:rPr>
                        <a:t>AP, AR</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i="0" kern="1200" dirty="0" smtClean="0">
                          <a:solidFill>
                            <a:schemeClr val="tx2"/>
                          </a:solidFill>
                          <a:latin typeface="+mn-lt"/>
                          <a:ea typeface="Open Sans" panose="020B0606030504020204" pitchFamily="34" charset="0"/>
                          <a:cs typeface="Open Sans" panose="020B0606030504020204" pitchFamily="34" charset="0"/>
                        </a:rPr>
                        <a:t>Expense Allocations </a:t>
                      </a:r>
                      <a:endParaRPr lang="en-AU" sz="900" b="0"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Amortization Schedules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Automated Contract Renewals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Multiple Contract Support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Acquire, Depreciate, Dispose and Revalue assets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Depreciation Management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Real Time Asset Reporting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endParaRPr lang="en-AU" sz="1200" b="1" dirty="0">
              <a:solidFill>
                <a:schemeClr val="bg1"/>
              </a:solidFill>
              <a:latin typeface="+mj-lt"/>
              <a:ea typeface="Open Sans" panose="020B0606030504020204" pitchFamily="34" charset="0"/>
              <a:cs typeface="Open Sans" panose="020B0606030504020204" pitchFamily="34" charset="0"/>
            </a:endParaRP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endPar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gridCol w="1284365"/>
                <a:gridCol w="1198734"/>
              </a:tblGrid>
              <a:tr h="661693">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AU" sz="1000" b="1" kern="1200" dirty="0">
                          <a:solidFill>
                            <a:schemeClr val="tx1"/>
                          </a:solidFill>
                          <a:latin typeface="+mj-lt"/>
                          <a:ea typeface="Open Sans" panose="020B0606030504020204" pitchFamily="34" charset="0"/>
                          <a:cs typeface="Open Sans" panose="020B0606030504020204" pitchFamily="34" charset="0"/>
                        </a:rPr>
                        <a:t>Pycom</a:t>
                      </a:r>
                      <a:endParaRPr lang="en-US" altLang="en-AU" sz="1000" b="1"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en-AU" sz="1000" b="1" dirty="0">
                          <a:solidFill>
                            <a:schemeClr val="tx1"/>
                          </a:solidFill>
                          <a:latin typeface="+mj-lt"/>
                          <a:ea typeface="Open Sans" panose="020B0606030504020204" pitchFamily="34" charset="0"/>
                          <a:cs typeface="Open Sans" panose="020B0606030504020204" pitchFamily="34" charset="0"/>
                        </a:rPr>
                        <a:t>Acumatica</a:t>
                      </a:r>
                      <a:endParaRPr lang="en-US" altLang="en-AU" sz="1000" b="1"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700530">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Metrics for individual company and consolidated level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Revenue Forecasting</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900" b="1" kern="1200" noProof="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Multiple subsidiaries, business units and legal entities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Configurable Tax Engine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Purchase Order</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Cash Management </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smtClean="0">
                          <a:solidFill>
                            <a:schemeClr val="tx2"/>
                          </a:solidFill>
                          <a:latin typeface="+mn-lt"/>
                          <a:ea typeface="Open Sans" panose="020B0606030504020204" pitchFamily="34" charset="0"/>
                          <a:cs typeface="Open Sans" panose="020B0606030504020204" pitchFamily="34" charset="0"/>
                        </a:rPr>
                        <a:t>Financial Reporting</a:t>
                      </a:r>
                      <a:endParaRPr lang="en-AU" sz="900" b="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endParaRPr lang="en-AU" sz="2800" dirty="0">
              <a:solidFill>
                <a:schemeClr val="accent1"/>
              </a:solidFill>
            </a:endParaRP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endParaRPr lang="en-AU" sz="1600" dirty="0">
              <a:solidFill>
                <a:schemeClr val="bg1"/>
              </a:solidFill>
            </a:endParaRPr>
          </a:p>
        </p:txBody>
      </p:sp>
    </p:spTree>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EQ12kDLQyk6.uqCuZnf8Iw"/>
</p:tagLst>
</file>

<file path=ppt/tags/tag11.xml><?xml version="1.0" encoding="utf-8"?>
<p:tagLst xmlns:p="http://schemas.openxmlformats.org/presentationml/2006/main">
  <p:tag name="THINKCELLSHAPEDONOTDELETE" val="pZmMGRfm4rEuqYCQasiUWjg"/>
</p:tagLst>
</file>

<file path=ppt/tags/tag12.xml><?xml version="1.0" encoding="utf-8"?>
<p:tagLst xmlns:p="http://schemas.openxmlformats.org/presentationml/2006/main">
  <p:tag name="THINKCELLSHAPEDONOTDELETE" val="pSmm7uRiUtU.JmH98qLiGsA"/>
</p:tagLst>
</file>

<file path=ppt/tags/tag13.xml><?xml version="1.0" encoding="utf-8"?>
<p:tagLst xmlns:p="http://schemas.openxmlformats.org/presentationml/2006/main">
  <p:tag name="THINKCELLSHAPEDONOTDELETE" val="p9rkHjFU.jU2k2OzQ8PDQFA"/>
</p:tagLst>
</file>

<file path=ppt/tags/tag14.xml><?xml version="1.0" encoding="utf-8"?>
<p:tagLst xmlns:p="http://schemas.openxmlformats.org/presentationml/2006/main">
  <p:tag name="THINKCELLSHAPEDONOTDELETE" val="psnQemyh5tkKEejMZezUyNA"/>
</p:tagLst>
</file>

<file path=ppt/tags/tag15.xml><?xml version="1.0" encoding="utf-8"?>
<p:tagLst xmlns:p="http://schemas.openxmlformats.org/presentationml/2006/main">
  <p:tag name="THINKCELLSHAPEDONOTDELETE" val="pvD95b_2NFE2syNZCyTEeBQ"/>
</p:tagLst>
</file>

<file path=ppt/tags/tag16.xml><?xml version="1.0" encoding="utf-8"?>
<p:tagLst xmlns:p="http://schemas.openxmlformats.org/presentationml/2006/main">
  <p:tag name="THINKCELLSHAPEDONOTDELETE" val="pOubzxuPKG02WHX_7p63NhQ"/>
</p:tagLst>
</file>

<file path=ppt/tags/tag17.xml><?xml version="1.0" encoding="utf-8"?>
<p:tagLst xmlns:p="http://schemas.openxmlformats.org/presentationml/2006/main">
  <p:tag name="THINKCELLSHAPEDONOTDELETE" val="pOubzxuPKG02WHX_7p63NhQ"/>
</p:tagLst>
</file>

<file path=ppt/tags/tag18.xml><?xml version="1.0" encoding="utf-8"?>
<p:tagLst xmlns:p="http://schemas.openxmlformats.org/presentationml/2006/main">
  <p:tag name="THINKCELLSHAPEDONOTDELETE" val="pvD95b_2NFE2syNZCyTEeBQ"/>
</p:tagLst>
</file>

<file path=ppt/tags/tag19.xml><?xml version="1.0" encoding="utf-8"?>
<p:tagLst xmlns:p="http://schemas.openxmlformats.org/presentationml/2006/main">
  <p:tag name="THINKCELLSHAPEDONOTDELETE" val="pOubzxuPKG02WHX_7p63NhQ"/>
</p:tagLst>
</file>

<file path=ppt/tags/tag2.xml><?xml version="1.0" encoding="utf-8"?>
<p:tagLst xmlns:p="http://schemas.openxmlformats.org/presentationml/2006/main">
  <p:tag name="THINKCELLSHAPEDONOTDELETE" val="tCheeVWQrS6K2Fdi6IESCtA"/>
</p:tagLst>
</file>

<file path=ppt/tags/tag20.xml><?xml version="1.0" encoding="utf-8"?>
<p:tagLst xmlns:p="http://schemas.openxmlformats.org/presentationml/2006/main">
  <p:tag name="THINKCELLSHAPEDONOTDELETE" val="pOubzxuPKG02WHX_7p63NhQ"/>
</p:tagLst>
</file>

<file path=ppt/tags/tag21.xml><?xml version="1.0" encoding="utf-8"?>
<p:tagLst xmlns:p="http://schemas.openxmlformats.org/presentationml/2006/main">
  <p:tag name="THINKCELLSHAPEDONOTDELETE" val="pvD95b_2NFE2syNZCyTEeBQ"/>
</p:tagLst>
</file>

<file path=ppt/tags/tag22.xml><?xml version="1.0" encoding="utf-8"?>
<p:tagLst xmlns:p="http://schemas.openxmlformats.org/presentationml/2006/main">
  <p:tag name="THINKCELLSHAPEDONOTDELETE" val="pvD95b_2NFE2syNZCyTEeBQ"/>
</p:tagLst>
</file>

<file path=ppt/tags/tag23.xml><?xml version="1.0" encoding="utf-8"?>
<p:tagLst xmlns:p="http://schemas.openxmlformats.org/presentationml/2006/main">
  <p:tag name="THINKCELLSHAPEDONOTDELETE" val="pvD95b_2NFE2syNZCyTEeBQ"/>
</p:tagLst>
</file>

<file path=ppt/tags/tag24.xml><?xml version="1.0" encoding="utf-8"?>
<p:tagLst xmlns:p="http://schemas.openxmlformats.org/presentationml/2006/main">
  <p:tag name="THINKCELLSHAPEDONOTDELETE" val="pvD95b_2NFE2syNZCyTEeBQ"/>
</p:tagLst>
</file>

<file path=ppt/tags/tag25.xml><?xml version="1.0" encoding="utf-8"?>
<p:tagLst xmlns:p="http://schemas.openxmlformats.org/presentationml/2006/main">
  <p:tag name="THINKCELLSHAPEDONOTDELETE" val="pvD95b_2NFE2syNZCyTEeBQ"/>
</p:tagLst>
</file>

<file path=ppt/tags/tag26.xml><?xml version="1.0" encoding="utf-8"?>
<p:tagLst xmlns:p="http://schemas.openxmlformats.org/presentationml/2006/main">
  <p:tag name="THINKCELLSHAPEDONOTDELETE" val="pUMSnXMcyWU6PLMGUzHtFbA"/>
</p:tagLst>
</file>

<file path=ppt/tags/tag27.xml><?xml version="1.0" encoding="utf-8"?>
<p:tagLst xmlns:p="http://schemas.openxmlformats.org/presentationml/2006/main">
  <p:tag name="TEMPLAFYSLIDEID" val="636286312872347766"/>
</p:tagLst>
</file>

<file path=ppt/tags/tag3.xml><?xml version="1.0" encoding="utf-8"?>
<p:tagLst xmlns:p="http://schemas.openxmlformats.org/presentationml/2006/main">
  <p:tag name="TEMPLAFYSLIDEID" val="636286312820941863"/>
</p:tagLst>
</file>

<file path=ppt/tags/tag4.xml><?xml version="1.0" encoding="utf-8"?>
<p:tagLst xmlns:p="http://schemas.openxmlformats.org/presentationml/2006/main">
  <p:tag name="THINKCELLSHAPEDONOTDELETE" val="pUMSnXMcyWU6PLMGUzHtFbA"/>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PPkFOdfQQmeT.hW6yJTT0A"/>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pZK4cFUID00q1F56rNrMIvw"/>
</p:tagLst>
</file>

<file path=ppt/tags/tag9.xml><?xml version="1.0" encoding="utf-8"?>
<p:tagLst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23447</Words>
  <Application>WPS Presentation</Application>
  <PresentationFormat>Widescreen</PresentationFormat>
  <Paragraphs>1187</Paragraphs>
  <Slides>20</Slides>
  <Notes>19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9" baseType="lpstr">
      <vt:lpstr>Arial</vt:lpstr>
      <vt:lpstr>SimSun</vt:lpstr>
      <vt:lpstr>Wingdings</vt:lpstr>
      <vt:lpstr>Wingdings 2</vt:lpstr>
      <vt:lpstr>Arial</vt:lpstr>
      <vt:lpstr>Verdana</vt:lpstr>
      <vt:lpstr>Open Sans</vt:lpstr>
      <vt:lpstr>Times New Roman</vt:lpstr>
      <vt:lpstr>Segoe UI Light</vt:lpstr>
      <vt:lpstr>Verdana</vt:lpstr>
      <vt:lpstr>Microsoft YaHei</vt:lpstr>
      <vt:lpstr>Arial Unicode MS</vt:lpstr>
      <vt:lpstr>Calibri</vt:lpstr>
      <vt:lpstr>Segoe Print</vt:lpstr>
      <vt:lpstr>Wingdings</vt:lpstr>
      <vt:lpstr>Deloitte_US_Onscreen</vt:lpstr>
      <vt:lpstr>TCLayout.ActiveDocument.1</vt:lpstr>
      <vt:lpstr>TCLayout.ActiveDocument.1</vt:lpstr>
      <vt:lpstr>TCLayout.ActiveDocument.1</vt:lpstr>
      <vt:lpstr>Inside Sherpa – Digital Internship</vt:lpstr>
      <vt:lpstr>Targeted Vendors for Further Assessment</vt:lpstr>
      <vt:lpstr>Evaluation | Commercials – Final Offer – Phase 1 only</vt:lpstr>
      <vt:lpstr>Next Steps | Implementation Plan</vt:lpstr>
      <vt:lpstr>PowerPoint 演示文稿</vt:lpstr>
      <vt:lpstr>RFP Evaluation | Functional Requirements </vt:lpstr>
      <vt:lpstr>RFP Evaluation | Use Cases</vt:lpstr>
      <vt:lpstr>Scope of Service - Comparison</vt:lpstr>
      <vt:lpstr>PowerPoint 演示文稿</vt:lpstr>
      <vt:lpstr>Provider High Level Assessment</vt:lpstr>
      <vt:lpstr>Provider High Level Assessment</vt:lpstr>
      <vt:lpstr>PowerPoint 演示文稿</vt:lpstr>
      <vt:lpstr>RFP Evaluation | Commercials – Summary </vt:lpstr>
      <vt:lpstr>RFP Evaluation | Commercials – Pycom</vt:lpstr>
      <vt:lpstr>Pricing Assumptions</vt:lpstr>
      <vt:lpstr>RFP Evaluation | Commercials – Acumatica</vt:lpstr>
      <vt:lpstr>Pricing Assumptions</vt:lpstr>
      <vt:lpstr>RFP Evaluation | Commercials – Quickbook</vt:lpstr>
      <vt:lpstr>Pricing Assumptions</vt:lpstr>
      <vt:lpstr>PowerPoint 演示文稿</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Gaurav</cp:lastModifiedBy>
  <cp:revision>18</cp:revision>
  <dcterms:created xsi:type="dcterms:W3CDTF">2019-03-28T23:50:00Z</dcterms:created>
  <dcterms:modified xsi:type="dcterms:W3CDTF">2020-06-12T09:43:23Z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