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7" r:id="rId3"/>
    <p:sldId id="344" r:id="rId4"/>
    <p:sldId id="349" r:id="rId6"/>
    <p:sldId id="35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 id="{6629235E-2297-46AA-8BB4-3DA72DFD4E12}">
          <p14:sldIdLst>
            <p14:sldId id="257"/>
          </p14:sldIdLst>
        </p14:section>
        <p14:section name="Module 1" id="{31371628-D75D-4245-B144-71FF19DC84FD}">
          <p14:sldIdLst>
            <p14:sldId id="344"/>
          </p14:sldIdLst>
        </p14:section>
        <p14:section name="Module 2" id="{8854123B-E4B3-4D6C-86B0-9E6ACC191446}">
          <p14:sldIdLst>
            <p14:sldId id="349"/>
          </p14:sldIdLst>
        </p14:section>
        <p14:section name="Module 3" id="{3C8133C5-4B1C-4E46-AE33-CC30E57F79B8}">
          <p14:sldIdLst>
            <p14:sldId id="35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8" autoAdjust="0"/>
    <p:restoredTop sz="94660"/>
  </p:normalViewPr>
  <p:slideViewPr>
    <p:cSldViewPr snapToGrid="0">
      <p:cViewPr varScale="1">
        <p:scale>
          <a:sx n="61" d="100"/>
          <a:sy n="61" d="100"/>
        </p:scale>
        <p:origin x="96" y="1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0DCC6E-7E8B-49B0-90FB-7726D0575546}" type="datetimeFigureOut">
              <a:rPr lang="en-AU" smtClean="0"/>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2FF485-9F9D-4E7C-AF3E-907239015E81}" type="slidenum">
              <a:rPr lang="en-AU" smtClean="0"/>
            </a:fld>
            <a:endParaRPr lang="en-A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 Pwerle Outline Black">
    <p:bg bwMode="gray">
      <p:bgPr>
        <a:blipFill dpi="0" rotWithShape="1">
          <a:blip r:embed="rId2" cstate="screen">
            <a:lum/>
          </a:blip>
          <a:srcRect/>
          <a:stretch>
            <a:fillRect/>
          </a:stretch>
        </a:blipFill>
        <a:effectLst/>
      </p:bgPr>
    </p:bg>
    <p:spTree>
      <p:nvGrpSpPr>
        <p:cNvPr id="1" name=""/>
        <p:cNvGrpSpPr/>
        <p:nvPr/>
      </p:nvGrpSpPr>
      <p:grpSpPr>
        <a:xfrm>
          <a:off x="0" y="0"/>
          <a:ext cx="0" cy="0"/>
          <a:chOff x="0" y="0"/>
          <a:chExt cx="0" cy="0"/>
        </a:xfrm>
      </p:grpSpPr>
      <p:sp>
        <p:nvSpPr>
          <p:cNvPr id="102" name="Subtitle 2"/>
          <p:cNvSpPr>
            <a:spLocks noGrp="1"/>
          </p:cNvSpPr>
          <p:nvPr>
            <p:ph type="subTitle" idx="1"/>
          </p:nvPr>
        </p:nvSpPr>
        <p:spPr>
          <a:xfrm>
            <a:off x="514247" y="4901351"/>
            <a:ext cx="9144000" cy="516576"/>
          </a:xfrm>
        </p:spPr>
        <p:txBody>
          <a:bodyPr/>
          <a:lstStyle>
            <a:lvl1pPr marL="0" marR="0" indent="0" algn="l" defTabSz="914400" rtl="0" eaLnBrk="1" fontAlgn="auto" latinLnBrk="0" hangingPunct="1">
              <a:lnSpc>
                <a:spcPct val="100000"/>
              </a:lnSpc>
              <a:spcBef>
                <a:spcPts val="0"/>
              </a:spcBef>
              <a:spcAft>
                <a:spcPts val="0"/>
              </a:spcAft>
              <a:buClrTx/>
              <a:buSzTx/>
              <a:buFontTx/>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AU" sz="24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p:txBody>
      </p:sp>
      <p:sp>
        <p:nvSpPr>
          <p:cNvPr id="104" name="Title 29"/>
          <p:cNvSpPr>
            <a:spLocks noGrp="1"/>
          </p:cNvSpPr>
          <p:nvPr>
            <p:ph type="title"/>
          </p:nvPr>
        </p:nvSpPr>
        <p:spPr>
          <a:xfrm>
            <a:off x="514247" y="4242951"/>
            <a:ext cx="10927800" cy="608132"/>
          </a:xfrm>
        </p:spPr>
        <p:txBody>
          <a:bodyPr>
            <a:normAutofit/>
          </a:bodyPr>
          <a:lstStyle>
            <a:lvl1pPr>
              <a:defRPr sz="3200">
                <a:solidFill>
                  <a:schemeClr val="bg1"/>
                </a:solidFill>
              </a:defRPr>
            </a:lvl1pPr>
          </a:lstStyle>
          <a:p>
            <a:r>
              <a:rPr lang="en-US"/>
              <a:t>Click to edit Master title style</a:t>
            </a:r>
            <a:endParaRPr lang="en-AU"/>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al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26000" y="1628781"/>
            <a:ext cx="11340000" cy="4752975"/>
          </a:xfrm>
          <a:prstGeom prst="rect">
            <a:avLst/>
          </a:prstGeom>
        </p:spPr>
        <p:txBody>
          <a:bodyPr>
            <a:noAutofit/>
          </a:bodyPr>
          <a:lstStyle>
            <a:lvl1pPr>
              <a:spcBef>
                <a:spcPts val="1000"/>
              </a:spcBef>
              <a:defRPr sz="10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dirty="0"/>
              <a:t>Edit Master text styles</a:t>
            </a:r>
            <a:endParaRPr lang="en-US" noProof="0" dirty="0"/>
          </a:p>
        </p:txBody>
      </p:sp>
      <p:sp>
        <p:nvSpPr>
          <p:cNvPr id="5" name="Rectangle 4"/>
          <p:cNvSpPr/>
          <p:nvPr userDrawn="1"/>
        </p:nvSpPr>
        <p:spPr>
          <a:xfrm>
            <a:off x="8360826" y="6556755"/>
            <a:ext cx="1476000" cy="2160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dirty="0">
                <a:solidFill>
                  <a:srgbClr val="FF0000"/>
                </a:solidFill>
                <a:latin typeface="Open Sans" panose="020B0606030504020204" pitchFamily="34" charset="0"/>
                <a:ea typeface="Open Sans" panose="020B0606030504020204" pitchFamily="34" charset="0"/>
                <a:cs typeface="Open Sans" panose="020B0606030504020204" pitchFamily="34" charset="0"/>
              </a:rPr>
              <a:t>Draft – Work in Progress</a:t>
            </a:r>
            <a:endParaRPr lang="en-AU"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userDrawn="1"/>
        </p:nvSpPr>
        <p:spPr>
          <a:xfrm>
            <a:off x="5110956" y="6527336"/>
            <a:ext cx="1970091" cy="271869"/>
          </a:xfrm>
          <a:prstGeom prst="rect">
            <a:avLst/>
          </a:prstGeom>
          <a:noFill/>
          <a:ln>
            <a:noFill/>
          </a:ln>
        </p:spPr>
        <p:txBody>
          <a:bodyPr wrap="none" lIns="0" tIns="0" rIns="0" bIns="0">
            <a:spAutoFit/>
          </a:bodyPr>
          <a:lstStyle/>
          <a:p>
            <a:pPr marL="0" marR="0" lvl="0" indent="0" algn="ctr" defTabSz="914400" rtl="0" eaLnBrk="1" fontAlgn="auto" latinLnBrk="0" hangingPunct="1">
              <a:lnSpc>
                <a:spcPct val="100000"/>
              </a:lnSpc>
              <a:spcBef>
                <a:spcPts val="0"/>
              </a:spcBef>
              <a:spcAft>
                <a:spcPts val="200"/>
              </a:spcAft>
              <a:buClrTx/>
              <a:buSzTx/>
              <a:buFontTx/>
              <a:buNone/>
              <a:defRPr/>
            </a:pPr>
            <a:r>
              <a:rPr kumimoji="0" lang="en-AU" sz="800" b="1" i="0" u="none" strike="noStrike" kern="1200" cap="none" spc="0" normalizeH="0" baseline="0" noProof="0" dirty="0">
                <a:ln>
                  <a:noFill/>
                </a:ln>
                <a:solidFill>
                  <a:srgbClr val="787878">
                    <a:lumMod val="60000"/>
                    <a:lumOff val="40000"/>
                  </a:srgbClr>
                </a:solidFill>
                <a:effectLst/>
                <a:uLnTx/>
                <a:uFillTx/>
                <a:latin typeface="Open Sans" panose="020B0606030504020204" pitchFamily="34" charset="0"/>
                <a:ea typeface="Open Sans" panose="020B0606030504020204" pitchFamily="34" charset="0"/>
                <a:cs typeface="Open Sans" panose="020B0606030504020204" pitchFamily="34" charset="0"/>
              </a:rPr>
              <a:t>Deloitte TS&amp;I</a:t>
            </a:r>
            <a:endParaRPr kumimoji="0" lang="en-AU" sz="800" b="1" i="0" u="none" strike="noStrike" kern="1200" cap="none" spc="0" normalizeH="0" baseline="0" noProof="0" dirty="0">
              <a:ln>
                <a:noFill/>
              </a:ln>
              <a:solidFill>
                <a:srgbClr val="787878">
                  <a:lumMod val="60000"/>
                  <a:lumOff val="40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200"/>
              </a:spcAft>
              <a:buClrTx/>
              <a:buSzTx/>
              <a:buFontTx/>
              <a:buNone/>
              <a:defRPr/>
            </a:pPr>
            <a:r>
              <a:rPr kumimoji="0" lang="en-AU" sz="800" b="0" i="0" u="none" strike="noStrike" kern="1200" cap="none" spc="0" normalizeH="0" baseline="0" noProof="0" dirty="0">
                <a:ln>
                  <a:noFill/>
                </a:ln>
                <a:solidFill>
                  <a:srgbClr val="787878">
                    <a:lumMod val="60000"/>
                    <a:lumOff val="40000"/>
                  </a:srgbClr>
                </a:solidFill>
                <a:effectLst/>
                <a:uLnTx/>
                <a:uFillTx/>
                <a:latin typeface="Open Sans" panose="020B0606030504020204" pitchFamily="34" charset="0"/>
                <a:ea typeface="Open Sans" panose="020B0606030504020204" pitchFamily="34" charset="0"/>
                <a:cs typeface="Open Sans" panose="020B0606030504020204" pitchFamily="34" charset="0"/>
              </a:rPr>
              <a:t>Inside Sherpa – Digital Internship Module</a:t>
            </a:r>
            <a:endParaRPr kumimoji="0" lang="en-AU" sz="800" b="0" i="0" u="none" strike="noStrike" kern="1200" cap="none" spc="0" normalizeH="0" baseline="0" noProof="0" dirty="0">
              <a:ln>
                <a:noFill/>
              </a:ln>
              <a:solidFill>
                <a:srgbClr val="787878">
                  <a:lumMod val="60000"/>
                  <a:lumOff val="40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8765" t="24297" r="8992" b="20741"/>
          <a:stretch>
            <a:fillRect/>
          </a:stretch>
        </p:blipFill>
        <p:spPr>
          <a:xfrm>
            <a:off x="10625287" y="6509735"/>
            <a:ext cx="1140713" cy="310040"/>
          </a:xfrm>
          <a:prstGeom prst="rect">
            <a:avLst/>
          </a:prstGeom>
        </p:spPr>
      </p:pic>
      <p:cxnSp>
        <p:nvCxnSpPr>
          <p:cNvPr id="10" name="Shape 68"/>
          <p:cNvCxnSpPr/>
          <p:nvPr userDrawn="1"/>
        </p:nvCxnSpPr>
        <p:spPr>
          <a:xfrm>
            <a:off x="426000" y="6475709"/>
            <a:ext cx="11340000" cy="0"/>
          </a:xfrm>
          <a:prstGeom prst="straightConnector1">
            <a:avLst/>
          </a:prstGeom>
          <a:noFill/>
          <a:ln w="12700" cap="flat" cmpd="sng">
            <a:solidFill>
              <a:srgbClr val="53565A"/>
            </a:solidFill>
            <a:prstDash val="solid"/>
            <a:round/>
            <a:headEnd type="none" w="lg" len="lg"/>
            <a:tailEnd type="none" w="lg" len="lg"/>
          </a:ln>
        </p:spPr>
      </p:cxnSp>
      <p:sp>
        <p:nvSpPr>
          <p:cNvPr id="11" name="Rectangle 2"/>
          <p:cNvSpPr/>
          <p:nvPr userDrawn="1"/>
        </p:nvSpPr>
        <p:spPr bwMode="auto">
          <a:xfrm>
            <a:off x="426000" y="6603200"/>
            <a:ext cx="1205458" cy="123111"/>
          </a:xfrm>
          <a:prstGeom prst="rect">
            <a:avLst/>
          </a:prstGeom>
          <a:noFill/>
          <a:ln>
            <a:noFill/>
          </a:ln>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fld id="{C58DF478-B544-4ED8-9ED4-6A2648E2D233}" type="slidenum">
              <a:rPr kumimoji="0" lang="en-US" sz="800" b="0" i="0" u="none" strike="noStrike" kern="1200" cap="none" spc="0" normalizeH="0" baseline="0" noProof="0" smtClean="0">
                <a:ln>
                  <a:noFill/>
                </a:ln>
                <a:solidFill>
                  <a:srgbClr val="787878">
                    <a:lumMod val="60000"/>
                    <a:lumOff val="40000"/>
                  </a:srgbClr>
                </a:solidFill>
                <a:effectLst/>
                <a:uLnTx/>
                <a:uFillTx/>
                <a:latin typeface="Open Sans" panose="020B0606030504020204" pitchFamily="34" charset="0"/>
                <a:ea typeface="Open Sans" panose="020B0606030504020204" pitchFamily="34" charset="0"/>
                <a:cs typeface="Open Sans" panose="020B0606030504020204" pitchFamily="34" charset="0"/>
              </a:rPr>
            </a:fld>
            <a:r>
              <a:rPr kumimoji="0" lang="en-US" sz="800" b="0" i="0" u="none" strike="noStrike" kern="1200" cap="none" spc="0" normalizeH="0" baseline="0" noProof="0" dirty="0">
                <a:ln>
                  <a:noFill/>
                </a:ln>
                <a:solidFill>
                  <a:srgbClr val="787878">
                    <a:lumMod val="60000"/>
                    <a:lumOff val="40000"/>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Frutiger Next Pro Light" charset="0"/>
              </a:rPr>
              <a:t> |  Deloitte Consulting</a:t>
            </a:r>
            <a:endParaRPr kumimoji="0" lang="en-US" sz="800" b="0" i="0" u="none" strike="noStrike" kern="1200" cap="none" spc="0" normalizeH="0" baseline="0" noProof="0" dirty="0">
              <a:ln>
                <a:noFill/>
              </a:ln>
              <a:solidFill>
                <a:srgbClr val="787878">
                  <a:lumMod val="60000"/>
                  <a:lumOff val="40000"/>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Frutiger Next Pro Light" charset="0"/>
            </a:endParaRPr>
          </a:p>
        </p:txBody>
      </p:sp>
      <p:sp>
        <p:nvSpPr>
          <p:cNvPr id="12" name="Title 1"/>
          <p:cNvSpPr>
            <a:spLocks noGrp="1"/>
          </p:cNvSpPr>
          <p:nvPr>
            <p:ph type="title" hasCustomPrompt="1"/>
          </p:nvPr>
        </p:nvSpPr>
        <p:spPr>
          <a:xfrm>
            <a:off x="426542" y="327026"/>
            <a:ext cx="11340000" cy="180000"/>
          </a:xfrm>
        </p:spPr>
        <p:txBody>
          <a:bodyPr/>
          <a:lstStyle>
            <a:lvl1pPr>
              <a:defRPr kumimoji="0" lang="en-AU" sz="900" b="1" i="0" u="none" strike="noStrike" kern="0" cap="all" spc="250" normalizeH="0" baseline="0" dirty="0">
                <a:ln>
                  <a:noFill/>
                </a:ln>
                <a:solidFill>
                  <a:srgbClr val="787878">
                    <a:lumMod val="60000"/>
                    <a:lumOff val="40000"/>
                  </a:srgbClr>
                </a:solidFill>
                <a:effectLst/>
                <a:uLnTx/>
                <a:uFillTx/>
                <a:latin typeface="+mn-lt"/>
                <a:ea typeface="Nexa Black" charset="0"/>
                <a:cs typeface="Arial" panose="020B0604020202020204" pitchFamily="34" charset="0"/>
              </a:defRPr>
            </a:lvl1pPr>
          </a:lstStyle>
          <a:p>
            <a:pPr marL="0" marR="0" lvl="0" indent="0" algn="l" defTabSz="914400" rtl="0" eaLnBrk="1" fontAlgn="auto" latinLnBrk="0" hangingPunct="1">
              <a:lnSpc>
                <a:spcPct val="100000"/>
              </a:lnSpc>
              <a:spcBef>
                <a:spcPts val="1000"/>
              </a:spcBef>
              <a:spcAft>
                <a:spcPts val="0"/>
              </a:spcAft>
              <a:buClr>
                <a:srgbClr val="000000"/>
              </a:buClr>
              <a:buSzPct val="100000"/>
              <a:buFont typeface="Arial" panose="020B0604020202020204" pitchFamily="34" charset="0"/>
              <a:buNone/>
              <a:defRPr/>
            </a:pPr>
            <a:r>
              <a:rPr lang="en-US" dirty="0"/>
              <a:t>t</a:t>
            </a:r>
            <a:endParaRPr lang="en-AU" dirty="0"/>
          </a:p>
        </p:txBody>
      </p:sp>
      <p:cxnSp>
        <p:nvCxnSpPr>
          <p:cNvPr id="13" name="Straight Connector 12"/>
          <p:cNvCxnSpPr/>
          <p:nvPr userDrawn="1"/>
        </p:nvCxnSpPr>
        <p:spPr>
          <a:xfrm flipV="1">
            <a:off x="426000" y="1094104"/>
            <a:ext cx="11340000" cy="0"/>
          </a:xfrm>
          <a:prstGeom prst="line">
            <a:avLst/>
          </a:prstGeom>
          <a:ln w="28575">
            <a:solidFill>
              <a:srgbClr val="53565A"/>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ubtitle &amp; 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6711950" y="1626099"/>
            <a:ext cx="2921000" cy="4673101"/>
          </a:xfrm>
          <a:prstGeom prst="rect">
            <a:avLst/>
          </a:prstGeom>
        </p:spPr>
        <p:txBody>
          <a:bodyPr>
            <a:noAutofit/>
          </a:bodyPr>
          <a:lstStyle>
            <a:lvl1pPr>
              <a:tabLst>
                <a:tab pos="6704965" algn="r"/>
              </a:tabLst>
              <a:defRPr sz="2400">
                <a:solidFill>
                  <a:schemeClr val="accent3"/>
                </a:solidFill>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US" noProof="0" dirty="0"/>
              <a:t>Click to edit Master text styles</a:t>
            </a:r>
            <a:endParaRPr lang="en-US" noProof="0" dirty="0"/>
          </a:p>
        </p:txBody>
      </p:sp>
      <p:sp>
        <p:nvSpPr>
          <p:cNvPr id="8" name="Content Placeholder 3"/>
          <p:cNvSpPr>
            <a:spLocks noGrp="1"/>
          </p:cNvSpPr>
          <p:nvPr>
            <p:ph sz="quarter" idx="16"/>
          </p:nvPr>
        </p:nvSpPr>
        <p:spPr>
          <a:xfrm>
            <a:off x="469900" y="1655763"/>
            <a:ext cx="6048375" cy="4633913"/>
          </a:xfrm>
          <a:prstGeom prst="rect">
            <a:avLst/>
          </a:prstGeom>
        </p:spPr>
        <p:txBody>
          <a:bodyPr>
            <a:noAutofit/>
          </a:bodyPr>
          <a:lstStyle>
            <a:lvl1pPr>
              <a:spcBef>
                <a:spcPts val="600"/>
              </a:spcBef>
              <a:spcAft>
                <a:spcPts val="600"/>
              </a:spcAft>
              <a:tabLst>
                <a:tab pos="6704965" algn="r"/>
              </a:tabLst>
              <a:defRPr/>
            </a:lvl1pPr>
            <a:lvl2pPr>
              <a:spcBef>
                <a:spcPts val="600"/>
              </a:spcBef>
              <a:spcAft>
                <a:spcPts val="600"/>
              </a:spcAft>
              <a:tabLst>
                <a:tab pos="6704965" algn="r"/>
              </a:tabLst>
              <a:defRPr/>
            </a:lvl2pPr>
            <a:lvl3pPr marL="179705" indent="-179705">
              <a:spcBef>
                <a:spcPts val="600"/>
              </a:spcBef>
              <a:spcAft>
                <a:spcPts val="600"/>
              </a:spcAft>
              <a:tabLst>
                <a:tab pos="6704965" algn="r"/>
              </a:tabLst>
              <a:defRPr/>
            </a:lvl3pPr>
            <a:lvl4pPr marL="360045" indent="-179705">
              <a:spcBef>
                <a:spcPts val="600"/>
              </a:spcBef>
              <a:spcAft>
                <a:spcPts val="600"/>
              </a:spcAft>
              <a:tabLst>
                <a:tab pos="6704965" algn="r"/>
              </a:tabLst>
              <a:defRPr/>
            </a:lvl4pPr>
            <a:lvl5pPr marL="539750" indent="-179705">
              <a:spcBef>
                <a:spcPts val="600"/>
              </a:spcBef>
              <a:spcAft>
                <a:spcPts val="600"/>
              </a:spcAft>
              <a:buFont typeface="Arial" panose="020B0604020202020204" pitchFamily="34" charset="0"/>
              <a:buChar char="•"/>
              <a:tabLst>
                <a:tab pos="6704965" algn="r"/>
              </a:tabLst>
              <a:defRPr baseline="0"/>
            </a:lvl5pPr>
          </a:lstStyle>
          <a:p>
            <a:pPr lvl="0"/>
            <a:r>
              <a:rPr lang="en-US" noProof="0" dirty="0"/>
              <a:t>Click to edit Master text styles</a:t>
            </a:r>
            <a:endParaRPr lang="en-US" noProof="0" dirty="0"/>
          </a:p>
          <a:p>
            <a:pPr lvl="1"/>
            <a:r>
              <a:rPr lang="en-US" noProof="0" dirty="0"/>
              <a:t>Second level</a:t>
            </a:r>
            <a:endParaRPr lang="en-US" noProof="0" dirty="0"/>
          </a:p>
          <a:p>
            <a:pPr lvl="2"/>
            <a:r>
              <a:rPr lang="en-US" noProof="0" dirty="0"/>
              <a:t>Third level</a:t>
            </a:r>
            <a:endParaRPr lang="en-US" noProof="0" dirty="0"/>
          </a:p>
          <a:p>
            <a:pPr lvl="3"/>
            <a:r>
              <a:rPr lang="en-US" noProof="0" dirty="0"/>
              <a:t>Fourth level</a:t>
            </a:r>
            <a:endParaRPr lang="en-US" noProof="0" dirty="0"/>
          </a:p>
          <a:p>
            <a:pPr lvl="4"/>
            <a:r>
              <a:rPr lang="en-US" noProof="0" dirty="0"/>
              <a:t>Fifth level</a:t>
            </a:r>
            <a:endParaRPr lang="en-US" noProof="0" dirty="0"/>
          </a:p>
        </p:txBody>
      </p:sp>
      <p:sp>
        <p:nvSpPr>
          <p:cNvPr id="10"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endParaRPr lang="en-US" noProof="0" dirty="0"/>
          </a:p>
        </p:txBody>
      </p:sp>
      <p:sp>
        <p:nvSpPr>
          <p:cNvPr id="11"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tags" Target="../tags/tag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
            </p:custDataLst>
          </p:nvPr>
        </p:nvGraphicFramePr>
        <p:xfrm>
          <a:off x="2119" y="1597"/>
          <a:ext cx="2116" cy="1587"/>
        </p:xfrm>
        <a:graphic>
          <a:graphicData uri="http://schemas.openxmlformats.org/presentationml/2006/ole">
            <mc:AlternateContent xmlns:mc="http://schemas.openxmlformats.org/markup-compatibility/2006">
              <mc:Choice xmlns:v="urn:schemas-microsoft-com:vml" Requires="v">
                <p:oleObj spid="_x0000_s1061" name="think-cell Slide" r:id="rId5" imgW="12700" imgH="12700" progId="TCLayout.ActiveDocument.1">
                  <p:embed/>
                </p:oleObj>
              </mc:Choice>
              <mc:Fallback>
                <p:oleObj name="think-cell Slide" r:id="rId5" imgW="12700" imgH="12700" progId="TCLayout.ActiveDocument.1">
                  <p:embed/>
                  <p:pic>
                    <p:nvPicPr>
                      <p:cNvPr id="0" name="Object 3" hidden="1"/>
                      <p:cNvPicPr/>
                      <p:nvPr/>
                    </p:nvPicPr>
                    <p:blipFill>
                      <a:blip r:embed="rId6"/>
                      <a:stretch>
                        <a:fillRect/>
                      </a:stretch>
                    </p:blipFill>
                    <p:spPr>
                      <a:xfrm>
                        <a:off x="2119" y="1597"/>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dirty="0"/>
              <a:t>Click to edit Master title style</a:t>
            </a:r>
            <a:endParaRPr lang="en-US" noProof="0" dirty="0"/>
          </a:p>
        </p:txBody>
      </p:sp>
      <p:sp>
        <p:nvSpPr>
          <p:cNvPr id="19" name="Text Placeholder 18"/>
          <p:cNvSpPr>
            <a:spLocks noGrp="1"/>
          </p:cNvSpPr>
          <p:nvPr>
            <p:ph type="body" idx="1"/>
          </p:nvPr>
        </p:nvSpPr>
        <p:spPr>
          <a:xfrm>
            <a:off x="501651" y="1665289"/>
            <a:ext cx="11188700" cy="4716462"/>
          </a:xfrm>
          <a:prstGeom prst="rect">
            <a:avLst/>
          </a:prstGeom>
        </p:spPr>
        <p:txBody>
          <a:bodyPr vert="horz" lIns="0" tIns="0" rIns="0" bIns="0" rtlCol="0">
            <a:noAutofit/>
          </a:bodyPr>
          <a:lstStyle/>
          <a:p>
            <a:pPr lvl="0"/>
            <a:r>
              <a:rPr lang="en-US" noProof="0" dirty="0"/>
              <a:t>Edit Master text styles</a:t>
            </a:r>
            <a:endParaRPr lang="en-US" noProof="0" dirty="0"/>
          </a:p>
          <a:p>
            <a:pPr lvl="1"/>
            <a:r>
              <a:rPr lang="en-US" noProof="0" dirty="0"/>
              <a:t>Second level</a:t>
            </a:r>
            <a:endParaRPr lang="en-US" noProof="0" dirty="0"/>
          </a:p>
          <a:p>
            <a:pPr lvl="2"/>
            <a:r>
              <a:rPr lang="en-US" noProof="0" dirty="0"/>
              <a:t>Third level</a:t>
            </a:r>
            <a:endParaRPr lang="en-US" noProof="0" dirty="0"/>
          </a:p>
          <a:p>
            <a:pPr lvl="3"/>
            <a:r>
              <a:rPr lang="en-US" noProof="0" dirty="0"/>
              <a:t>Fourth level</a:t>
            </a:r>
            <a:endParaRPr lang="en-US" noProof="0" dirty="0"/>
          </a:p>
          <a:p>
            <a:pPr lvl="4"/>
            <a:r>
              <a:rPr lang="en-US" noProof="0" dirty="0"/>
              <a:t>Fifth level</a:t>
            </a:r>
            <a:endParaRPr 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0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a:buNone/>
        <a:defRPr lang="en-US" sz="1000" b="1" kern="1200" dirty="0" smtClean="0">
          <a:solidFill>
            <a:schemeClr val="tx1"/>
          </a:solidFill>
          <a:latin typeface="+mn-lt"/>
          <a:ea typeface="+mn-ea"/>
          <a:cs typeface="+mn-cs"/>
        </a:defRPr>
      </a:lvl2pPr>
      <a:lvl3pPr marL="176530" indent="-17653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235" indent="-17653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765" indent="-176530" algn="l" defTabSz="798195"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ubtitle 1"/>
          <p:cNvSpPr txBox="1"/>
          <p:nvPr/>
        </p:nvSpPr>
        <p:spPr bwMode="gray">
          <a:xfrm>
            <a:off x="514247" y="6456077"/>
            <a:ext cx="2776641" cy="177729"/>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00000"/>
              <a:buFont typeface="Arial" panose="020B0604020202020204" pitchFamily="34" charset="0"/>
              <a:buNone/>
              <a:defRPr sz="1600" b="0" kern="1200">
                <a:solidFill>
                  <a:schemeClr val="bg1"/>
                </a:solidFill>
                <a:latin typeface="+mn-lt"/>
                <a:ea typeface="+mn-ea"/>
                <a:cs typeface="+mn-cs"/>
              </a:defRPr>
            </a:lvl1pPr>
            <a:lvl2pPr marL="457200" indent="0" algn="ctr" defTabSz="914400" rtl="0" eaLnBrk="1" latinLnBrk="0" hangingPunct="1">
              <a:spcBef>
                <a:spcPts val="0"/>
              </a:spcBef>
              <a:spcAft>
                <a:spcPts val="1000"/>
              </a:spcAft>
              <a:buClrTx/>
              <a:buSzPct val="100000"/>
              <a:buFont typeface="Arial" panose="020B0604020202020204"/>
              <a:buNone/>
              <a:defRPr lang="en-US" sz="2000" b="1" kern="1200">
                <a:solidFill>
                  <a:schemeClr val="tx1"/>
                </a:solidFill>
                <a:latin typeface="+mn-lt"/>
                <a:ea typeface="+mn-ea"/>
                <a:cs typeface="+mn-cs"/>
              </a:defRPr>
            </a:lvl2pPr>
            <a:lvl3pPr marL="914400" indent="0" algn="ctr" defTabSz="914400" rtl="0" eaLnBrk="1" latinLnBrk="0" hangingPunct="1">
              <a:spcBef>
                <a:spcPts val="0"/>
              </a:spcBef>
              <a:spcAft>
                <a:spcPts val="1000"/>
              </a:spcAft>
              <a:buClrTx/>
              <a:buSzPct val="100000"/>
              <a:buFont typeface="Arial" panose="020B0604020202020204" pitchFamily="34" charset="0"/>
              <a:buNone/>
              <a:defRPr lang="en-US" sz="1800" kern="1200">
                <a:solidFill>
                  <a:schemeClr val="tx1"/>
                </a:solidFill>
                <a:latin typeface="+mn-lt"/>
                <a:ea typeface="+mn-ea"/>
                <a:cs typeface="+mn-cs"/>
              </a:defRPr>
            </a:lvl3pPr>
            <a:lvl4pPr marL="1371600" indent="0" algn="ctr" defTabSz="914400" rtl="0" eaLnBrk="1" latinLnBrk="0" hangingPunct="1">
              <a:spcBef>
                <a:spcPts val="0"/>
              </a:spcBef>
              <a:spcAft>
                <a:spcPts val="1000"/>
              </a:spcAft>
              <a:buClrTx/>
              <a:buSzPct val="100000"/>
              <a:buFont typeface="Verdana" panose="020B0604030504040204" pitchFamily="34" charset="0"/>
              <a:buNone/>
              <a:defRPr lang="en-US" sz="1600" kern="1200" baseline="0">
                <a:solidFill>
                  <a:schemeClr val="tx1"/>
                </a:solidFill>
                <a:latin typeface="+mn-lt"/>
                <a:ea typeface="+mn-ea"/>
                <a:cs typeface="+mn-cs"/>
              </a:defRPr>
            </a:lvl4pPr>
            <a:lvl5pPr marL="1828800" indent="0" algn="ctr" defTabSz="798195" rtl="0" eaLnBrk="1" latinLnBrk="0" hangingPunct="1">
              <a:spcBef>
                <a:spcPts val="0"/>
              </a:spcBef>
              <a:spcAft>
                <a:spcPts val="1000"/>
              </a:spcAft>
              <a:buClrTx/>
              <a:buSzPct val="100000"/>
              <a:buFont typeface="Verdana" panose="020B0604030504040204" pitchFamily="34" charset="0"/>
              <a:buNone/>
              <a:defRPr lang="en-US" sz="1600" kern="1200" baseline="0">
                <a:solidFill>
                  <a:schemeClr val="tx1"/>
                </a:solidFill>
                <a:latin typeface="+mn-lt"/>
                <a:ea typeface="+mn-ea"/>
                <a:cs typeface="+mn-cs"/>
              </a:defRPr>
            </a:lvl5pPr>
            <a:lvl6pPr marL="22860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6pPr>
            <a:lvl7pPr marL="2743200" indent="0" algn="ctr" defTabSz="914400" rtl="0" eaLnBrk="1" latinLnBrk="0" hangingPunct="1">
              <a:spcBef>
                <a:spcPts val="0"/>
              </a:spcBef>
              <a:spcAft>
                <a:spcPts val="1000"/>
              </a:spcAft>
              <a:buFont typeface="Verdana" panose="020B0604030504040204" pitchFamily="34" charset="0"/>
              <a:buNone/>
              <a:defRPr sz="1600" kern="1200">
                <a:solidFill>
                  <a:schemeClr val="tx1"/>
                </a:solidFill>
                <a:latin typeface="+mn-lt"/>
                <a:ea typeface="+mn-ea"/>
                <a:cs typeface="+mn-cs"/>
              </a:defRPr>
            </a:lvl7pPr>
            <a:lvl8pPr marL="32004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8pPr>
            <a:lvl9pPr marL="36576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defRPr/>
            </a:pPr>
            <a:r>
              <a:rPr lang="en-AU" sz="1000" b="1" dirty="0">
                <a:solidFill>
                  <a:srgbClr val="91DC5A"/>
                </a:solidFill>
                <a:latin typeface="Segoe UI Semilight" panose="020B0402040204020203" pitchFamily="34" charset="0"/>
                <a:cs typeface="Segoe UI Semilight" panose="020B0402040204020203" pitchFamily="34" charset="0"/>
              </a:rPr>
              <a:t>Deloitte Virtual Intern</a:t>
            </a:r>
            <a:endParaRPr kumimoji="0" lang="en-AU" sz="1000" b="1" i="0" u="none" strike="noStrike" kern="1200" cap="none" spc="0" normalizeH="0" baseline="0" noProof="0" dirty="0">
              <a:ln>
                <a:noFill/>
              </a:ln>
              <a:solidFill>
                <a:srgbClr val="91DC5A"/>
              </a:solidFill>
              <a:effectLst/>
              <a:uLnTx/>
              <a:uFillTx/>
              <a:latin typeface="Segoe UI Semilight" panose="020B0402040204020203" pitchFamily="34" charset="0"/>
              <a:ea typeface="+mn-ea"/>
              <a:cs typeface="Segoe UI Semilight" panose="020B0402040204020203" pitchFamily="34" charset="0"/>
            </a:endParaRPr>
          </a:p>
        </p:txBody>
      </p:sp>
      <p:grpSp>
        <p:nvGrpSpPr>
          <p:cNvPr id="24" name="Group 23"/>
          <p:cNvGrpSpPr>
            <a:grpSpLocks noChangeAspect="1"/>
          </p:cNvGrpSpPr>
          <p:nvPr/>
        </p:nvGrpSpPr>
        <p:grpSpPr>
          <a:xfrm>
            <a:off x="514247" y="772600"/>
            <a:ext cx="1998000" cy="374400"/>
            <a:chOff x="398463" y="404813"/>
            <a:chExt cx="1627187" cy="307976"/>
          </a:xfrm>
          <a:solidFill>
            <a:srgbClr val="000000"/>
          </a:solidFill>
        </p:grpSpPr>
        <p:sp>
          <p:nvSpPr>
            <p:cNvPr id="25" name="Oval 5"/>
            <p:cNvSpPr>
              <a:spLocks noChangeArrowheads="1"/>
            </p:cNvSpPr>
            <p:nvPr userDrawn="1"/>
          </p:nvSpPr>
          <p:spPr bwMode="auto">
            <a:xfrm>
              <a:off x="1938338" y="625476"/>
              <a:ext cx="87312" cy="87313"/>
            </a:xfrm>
            <a:prstGeom prst="ellipse">
              <a:avLst/>
            </a:prstGeom>
            <a:solidFill>
              <a:srgbClr val="86F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6"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7" name="Rectangle 7"/>
            <p:cNvSpPr>
              <a:spLocks noChangeArrowheads="1"/>
            </p:cNvSpPr>
            <p:nvPr userDrawn="1"/>
          </p:nvSpPr>
          <p:spPr bwMode="auto">
            <a:xfrm>
              <a:off x="906463" y="404813"/>
              <a:ext cx="74612" cy="303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8"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9" name="Rectangle 9"/>
            <p:cNvSpPr>
              <a:spLocks noChangeArrowheads="1"/>
            </p:cNvSpPr>
            <p:nvPr userDrawn="1"/>
          </p:nvSpPr>
          <p:spPr bwMode="auto">
            <a:xfrm>
              <a:off x="1257300" y="482601"/>
              <a:ext cx="74612"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0" name="Rectangle 10"/>
            <p:cNvSpPr>
              <a:spLocks noChangeArrowheads="1"/>
            </p:cNvSpPr>
            <p:nvPr userDrawn="1"/>
          </p:nvSpPr>
          <p:spPr bwMode="auto">
            <a:xfrm>
              <a:off x="1257300" y="404813"/>
              <a:ext cx="74612" cy="50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1" name="Freeform 11"/>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2" name="Freeform 12"/>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3" name="Freeform 13"/>
            <p:cNvSpPr>
              <a:spLocks noEditPoints="1"/>
            </p:cNvSpPr>
            <p:nvPr userDrawn="1"/>
          </p:nvSpPr>
          <p:spPr bwMode="auto">
            <a:xfrm>
              <a:off x="1709738" y="470679"/>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4"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grpSp>
      <p:sp>
        <p:nvSpPr>
          <p:cNvPr id="36" name="Title 4"/>
          <p:cNvSpPr txBox="1"/>
          <p:nvPr/>
        </p:nvSpPr>
        <p:spPr>
          <a:xfrm>
            <a:off x="514247" y="4137091"/>
            <a:ext cx="6315393" cy="648180"/>
          </a:xfrm>
          <a:prstGeom prst="rect">
            <a:avLst/>
          </a:prstGeom>
        </p:spPr>
        <p:txBody>
          <a:bodyPr vert="horz" wrap="none"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AU"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Inside</a:t>
            </a:r>
            <a:r>
              <a:rPr kumimoji="0" lang="en-AU" sz="2800" b="0" i="0"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Sherpa – Digital Internship</a:t>
            </a:r>
            <a:endParaRPr kumimoji="0" lang="en-US"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8" name="Rectangle 37"/>
          <p:cNvSpPr/>
          <p:nvPr/>
        </p:nvSpPr>
        <p:spPr>
          <a:xfrm>
            <a:off x="514247" y="4797835"/>
            <a:ext cx="8480124"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defRPr/>
            </a:pPr>
            <a:r>
              <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Technology,</a:t>
            </a:r>
            <a:r>
              <a:rPr kumimoji="0" lang="en-AU" sz="2000" b="0" i="0" u="none" strike="noStrike" kern="1200" cap="none" spc="0" normalizeH="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 Strategy &amp; Architecture – TS&amp;I</a:t>
            </a:r>
            <a:endPar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AU" sz="18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Work in Progress Module</a:t>
            </a:r>
            <a:r>
              <a:rPr kumimoji="0" lang="en-AU" sz="1800" b="0" i="1"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Tasks and Ideal Responses</a:t>
            </a:r>
            <a:endParaRPr kumimoji="0" lang="en-AU" sz="24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9" name="Text Placeholder 2"/>
          <p:cNvSpPr txBox="1"/>
          <p:nvPr/>
        </p:nvSpPr>
        <p:spPr>
          <a:xfrm>
            <a:off x="514247" y="3788805"/>
            <a:ext cx="4389010" cy="348286"/>
          </a:xfrm>
          <a:prstGeom prst="rect">
            <a:avLst/>
          </a:prstGeom>
        </p:spPr>
        <p:txBody>
          <a:bodyPr vert="horz" wrap="none"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0" kern="0" cap="all" spc="250" baseline="0" dirty="0">
                <a:solidFill>
                  <a:schemeClr val="bg1"/>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panose="020B0606030504020204" pitchFamily="34" charset="0"/>
                <a:cs typeface="Open Sans" panose="020B0606030504020204" pitchFamily="34"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defRPr/>
            </a:pPr>
            <a:r>
              <a:rPr kumimoji="0" lang="en-AU" sz="900" b="0" i="0" u="none" strike="noStrike" kern="0" cap="all" spc="250" normalizeH="0" baseline="0" noProof="0" dirty="0">
                <a:ln>
                  <a:noFill/>
                </a:ln>
                <a:solidFill>
                  <a:srgbClr val="FFFFFF"/>
                </a:solidFill>
                <a:effectLst/>
                <a:uLnTx/>
                <a:uFillTx/>
                <a:latin typeface="Open Sans"/>
              </a:rPr>
              <a:t>February 2019</a:t>
            </a:r>
            <a:endParaRPr kumimoji="0" lang="en-AU" sz="900" b="0" i="0" u="none" strike="noStrike" kern="0" cap="all" spc="250" normalizeH="0" baseline="0" noProof="0" dirty="0">
              <a:ln>
                <a:noFill/>
              </a:ln>
              <a:solidFill>
                <a:srgbClr val="FFFFFF"/>
              </a:solidFill>
              <a:effectLst/>
              <a:uLnTx/>
              <a:uFillTx/>
              <a:latin typeface="Open Sans"/>
            </a:endParaRPr>
          </a:p>
        </p:txBody>
      </p:sp>
      <p:pic>
        <p:nvPicPr>
          <p:cNvPr id="18" name="Picture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5400000">
            <a:off x="5787026" y="859429"/>
            <a:ext cx="6858002" cy="513914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6"/>
          </p:nvPr>
        </p:nvSpPr>
        <p:spPr>
          <a:xfrm>
            <a:off x="6246471" y="1549234"/>
            <a:ext cx="5292000" cy="2484000"/>
          </a:xfrm>
          <a:ln>
            <a:solidFill>
              <a:schemeClr val="accent5">
                <a:lumMod val="60000"/>
                <a:lumOff val="40000"/>
              </a:schemeClr>
            </a:solidFill>
          </a:ln>
        </p:spPr>
        <p:txBody>
          <a:bodyPr/>
          <a:lstStyle/>
          <a:p>
            <a:pPr lvl="1"/>
            <a:r>
              <a:rPr lang="en-US" sz="1600" u="sng" noProof="0" dirty="0" smtClean="0"/>
              <a:t>Usability of the Solution:</a:t>
            </a:r>
            <a:endParaRPr lang="en-US" noProof="0" dirty="0" smtClean="0"/>
          </a:p>
          <a:p>
            <a:pPr marL="171450" lvl="1" indent="-171450">
              <a:buFont typeface="Arial" panose="020B0604020202020204" pitchFamily="34" charset="0"/>
              <a:buChar char="•"/>
            </a:pPr>
            <a:r>
              <a:rPr lang="en-US" b="0" u="sng" noProof="0" dirty="0" smtClean="0">
                <a:ln/>
                <a:solidFill>
                  <a:schemeClr val="accent1"/>
                </a:solidFill>
                <a:effectLst>
                  <a:outerShdw blurRad="38100" dist="25400" dir="5400000" algn="ctr" rotWithShape="0">
                    <a:srgbClr val="6E747A">
                      <a:alpha val="43000"/>
                    </a:srgbClr>
                  </a:outerShdw>
                </a:effectLst>
              </a:rPr>
              <a:t>Visibility of system status:</a:t>
            </a:r>
            <a:r>
              <a:rPr lang="en-US" b="0" noProof="0" dirty="0" smtClean="0">
                <a:ln/>
                <a:solidFill>
                  <a:schemeClr val="accent1"/>
                </a:solidFill>
                <a:effectLst>
                  <a:outerShdw blurRad="38100" dist="25400" dir="5400000" algn="ctr" rotWithShape="0">
                    <a:srgbClr val="6E747A">
                      <a:alpha val="43000"/>
                    </a:srgbClr>
                  </a:outerShdw>
                </a:effectLst>
              </a:rPr>
              <a:t> The system should always keep users informed about what is going on, through appropriate feedback within reasonable time. </a:t>
            </a:r>
            <a:endParaRPr lang="en-US" b="0" noProof="0" dirty="0" smtClean="0">
              <a:ln/>
              <a:solidFill>
                <a:schemeClr val="accent1"/>
              </a:solidFill>
              <a:effectLst>
                <a:outerShdw blurRad="38100" dist="25400" dir="5400000" algn="ctr" rotWithShape="0">
                  <a:srgbClr val="6E747A">
                    <a:alpha val="43000"/>
                  </a:srgbClr>
                </a:outerShdw>
              </a:effectLst>
            </a:endParaRPr>
          </a:p>
          <a:p>
            <a:pPr marL="171450" lvl="1" indent="-171450">
              <a:buFont typeface="Arial" panose="020B0604020202020204" pitchFamily="34" charset="0"/>
              <a:buChar char="•"/>
            </a:pPr>
            <a:r>
              <a:rPr lang="en-US" b="0" u="sng" noProof="0" dirty="0" smtClean="0">
                <a:ln/>
                <a:solidFill>
                  <a:schemeClr val="accent1"/>
                </a:solidFill>
                <a:effectLst>
                  <a:outerShdw blurRad="38100" dist="25400" dir="5400000" algn="ctr" rotWithShape="0">
                    <a:srgbClr val="6E747A">
                      <a:alpha val="43000"/>
                    </a:srgbClr>
                  </a:outerShdw>
                </a:effectLst>
              </a:rPr>
              <a:t>Match between system and the real world: </a:t>
            </a:r>
            <a:r>
              <a:rPr lang="en-US" b="0" noProof="0" dirty="0" smtClean="0">
                <a:ln/>
                <a:solidFill>
                  <a:schemeClr val="accent1"/>
                </a:solidFill>
                <a:effectLst>
                  <a:outerShdw blurRad="38100" dist="25400" dir="5400000" algn="ctr" rotWithShape="0">
                    <a:srgbClr val="6E747A">
                      <a:alpha val="43000"/>
                    </a:srgbClr>
                  </a:outerShdw>
                </a:effectLst>
              </a:rPr>
              <a:t>The system should speak the users' language, with words, phrases and concepts familiar to the user, rather than system-oriented  terms. Follow  real-world  conventions, making  information  appear in  a natural  and  logical order.</a:t>
            </a:r>
            <a:endParaRPr lang="en-US" b="0" noProof="0" dirty="0" smtClean="0">
              <a:ln/>
              <a:solidFill>
                <a:schemeClr val="accent1"/>
              </a:solidFill>
              <a:effectLst>
                <a:outerShdw blurRad="38100" dist="25400" dir="5400000" algn="ctr" rotWithShape="0">
                  <a:srgbClr val="6E747A">
                    <a:alpha val="43000"/>
                  </a:srgbClr>
                </a:outerShdw>
              </a:effectLst>
            </a:endParaRPr>
          </a:p>
          <a:p>
            <a:pPr marL="171450" lvl="1" indent="-171450">
              <a:buFont typeface="Arial" panose="020B0604020202020204" pitchFamily="34" charset="0"/>
              <a:buChar char="•"/>
            </a:pPr>
            <a:r>
              <a:rPr lang="en-US" b="0" u="sng" noProof="0" dirty="0" smtClean="0">
                <a:ln/>
                <a:solidFill>
                  <a:schemeClr val="accent1"/>
                </a:solidFill>
                <a:effectLst>
                  <a:outerShdw blurRad="38100" dist="25400" dir="5400000" algn="ctr" rotWithShape="0">
                    <a:srgbClr val="6E747A">
                      <a:alpha val="43000"/>
                    </a:srgbClr>
                  </a:outerShdw>
                </a:effectLst>
              </a:rPr>
              <a:t> User control and freedom:</a:t>
            </a:r>
            <a:r>
              <a:rPr lang="en-US" b="0" noProof="0" dirty="0" smtClean="0">
                <a:ln/>
                <a:solidFill>
                  <a:schemeClr val="accent1"/>
                </a:solidFill>
                <a:effectLst>
                  <a:outerShdw blurRad="38100" dist="25400" dir="5400000" algn="ctr" rotWithShape="0">
                    <a:srgbClr val="6E747A">
                      <a:alpha val="43000"/>
                    </a:srgbClr>
                  </a:outerShdw>
                </a:effectLst>
              </a:rPr>
              <a:t> Users often choose system functions by mistake and will need a clearly marked "emergency exit" to leave the unwanted state without having to go through an extended dialogue. Support undo and redo. </a:t>
            </a:r>
            <a:r>
              <a:rPr lang="en-US" b="0" noProof="0" dirty="0" smtClean="0"/>
              <a:t> </a:t>
            </a:r>
            <a:endParaRPr lang="en-US" noProof="0" dirty="0" smtClean="0"/>
          </a:p>
          <a:p>
            <a:pPr lvl="2"/>
            <a:endParaRPr lang="en-US" noProof="0" dirty="0"/>
          </a:p>
        </p:txBody>
      </p:sp>
      <p:sp>
        <p:nvSpPr>
          <p:cNvPr id="6" name="Text Placeholder 5"/>
          <p:cNvSpPr>
            <a:spLocks noGrp="1"/>
          </p:cNvSpPr>
          <p:nvPr>
            <p:ph type="body" sz="quarter" idx="13"/>
          </p:nvPr>
        </p:nvSpPr>
        <p:spPr>
          <a:xfrm>
            <a:off x="469901" y="584923"/>
            <a:ext cx="9163050" cy="373021"/>
          </a:xfrm>
        </p:spPr>
        <p:txBody>
          <a:bodyPr/>
          <a:lstStyle/>
          <a:p>
            <a:r>
              <a:rPr lang="en-US" noProof="0" dirty="0" smtClean="0"/>
              <a:t>Client Discovery</a:t>
            </a:r>
            <a:endParaRPr lang="en-US" noProof="0" dirty="0"/>
          </a:p>
        </p:txBody>
      </p:sp>
      <p:sp>
        <p:nvSpPr>
          <p:cNvPr id="3" name="Title 2"/>
          <p:cNvSpPr>
            <a:spLocks noGrp="1"/>
          </p:cNvSpPr>
          <p:nvPr>
            <p:ph type="title"/>
          </p:nvPr>
        </p:nvSpPr>
        <p:spPr>
          <a:xfrm>
            <a:off x="469901" y="250822"/>
            <a:ext cx="9163050" cy="334102"/>
          </a:xfrm>
        </p:spPr>
        <p:txBody>
          <a:bodyPr/>
          <a:lstStyle/>
          <a:p>
            <a:r>
              <a:rPr lang="en-US" noProof="0" dirty="0" smtClean="0"/>
              <a:t>Module 1</a:t>
            </a:r>
            <a:endParaRPr lang="en-US" noProof="0" dirty="0"/>
          </a:p>
        </p:txBody>
      </p:sp>
      <p:sp>
        <p:nvSpPr>
          <p:cNvPr id="7" name="Content Placeholder 4"/>
          <p:cNvSpPr txBox="1"/>
          <p:nvPr/>
        </p:nvSpPr>
        <p:spPr>
          <a:xfrm>
            <a:off x="644642"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4965"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panose="020B0604020202020204"/>
              <a:buNone/>
              <a:tabLst>
                <a:tab pos="6704965" algn="r"/>
              </a:tabLst>
              <a:defRPr lang="en-US" sz="1000" b="1" kern="1200">
                <a:solidFill>
                  <a:schemeClr val="tx1"/>
                </a:solidFill>
                <a:latin typeface="+mn-lt"/>
                <a:ea typeface="+mn-ea"/>
                <a:cs typeface="+mn-cs"/>
              </a:defRPr>
            </a:lvl2pPr>
            <a:lvl3pPr marL="179705" indent="-179705" algn="l" defTabSz="914400" rtl="0" eaLnBrk="1" latinLnBrk="0" hangingPunct="1">
              <a:spcBef>
                <a:spcPts val="600"/>
              </a:spcBef>
              <a:spcAft>
                <a:spcPts val="600"/>
              </a:spcAft>
              <a:buClrTx/>
              <a:buSzPct val="100000"/>
              <a:buFont typeface="Arial" panose="020B0604020202020204" pitchFamily="34" charset="0"/>
              <a:buChar char="•"/>
              <a:tabLst>
                <a:tab pos="6704965" algn="r"/>
              </a:tabLst>
              <a:defRPr lang="en-US" sz="1000" kern="1200">
                <a:solidFill>
                  <a:schemeClr val="tx1"/>
                </a:solidFill>
                <a:latin typeface="+mn-lt"/>
                <a:ea typeface="+mn-ea"/>
                <a:cs typeface="+mn-cs"/>
              </a:defRPr>
            </a:lvl3pPr>
            <a:lvl4pPr marL="360045" indent="-179705" algn="l" defTabSz="914400" rtl="0" eaLnBrk="1" latinLnBrk="0" hangingPunct="1">
              <a:spcBef>
                <a:spcPts val="600"/>
              </a:spcBef>
              <a:spcAft>
                <a:spcPts val="600"/>
              </a:spcAft>
              <a:buClrTx/>
              <a:buSzPct val="100000"/>
              <a:buFont typeface="Verdana" panose="020B0604030504040204" pitchFamily="34" charset="0"/>
              <a:buChar char="−"/>
              <a:tabLst>
                <a:tab pos="6704965" algn="r"/>
              </a:tabLst>
              <a:defRPr lang="en-US" sz="1000" kern="1200" baseline="0">
                <a:solidFill>
                  <a:schemeClr val="tx1"/>
                </a:solidFill>
                <a:latin typeface="+mn-lt"/>
                <a:ea typeface="+mn-ea"/>
                <a:cs typeface="+mn-cs"/>
              </a:defRPr>
            </a:lvl4pPr>
            <a:lvl5pPr marL="539750" indent="-179705" algn="l" defTabSz="798195" rtl="0" eaLnBrk="1" latinLnBrk="0" hangingPunct="1">
              <a:spcBef>
                <a:spcPts val="600"/>
              </a:spcBef>
              <a:spcAft>
                <a:spcPts val="600"/>
              </a:spcAft>
              <a:buClrTx/>
              <a:buSzPct val="100000"/>
              <a:buFont typeface="Arial" panose="020B0604020202020204" pitchFamily="34" charset="0"/>
              <a:buChar char="•"/>
              <a:tabLst>
                <a:tab pos="6704965" algn="r"/>
              </a:tabLst>
              <a:defRPr lang="en-US" sz="1000" kern="1200" baseline="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600" u="sng" dirty="0" smtClean="0"/>
              <a:t>Technology Delivery </a:t>
            </a:r>
            <a:endParaRPr lang="en-AU" dirty="0" smtClean="0"/>
          </a:p>
          <a:p>
            <a:pPr lvl="2">
              <a:buFont typeface="Arial" panose="020B0604020202020204" pitchFamily="34" charset="0"/>
              <a:buChar char="•"/>
            </a:pPr>
            <a:r>
              <a:rPr lang="en-AU" u="sng" dirty="0">
                <a:ln/>
                <a:solidFill>
                  <a:schemeClr val="accent1"/>
                </a:solidFill>
                <a:effectLst>
                  <a:outerShdw blurRad="38100" dist="25400" dir="5400000" algn="ctr" rotWithShape="0">
                    <a:srgbClr val="6E747A">
                      <a:alpha val="43000"/>
                    </a:srgbClr>
                  </a:outerShdw>
                </a:effectLst>
              </a:rPr>
              <a:t>Branch Banking:</a:t>
            </a:r>
            <a:r>
              <a:rPr lang="en-AU" dirty="0">
                <a:ln/>
                <a:solidFill>
                  <a:schemeClr val="accent1"/>
                </a:solidFill>
                <a:effectLst>
                  <a:outerShdw blurRad="38100" dist="25400" dir="5400000" algn="ctr" rotWithShape="0">
                    <a:srgbClr val="6E747A">
                      <a:alpha val="43000"/>
                    </a:srgbClr>
                  </a:outerShdw>
                </a:effectLst>
              </a:rPr>
              <a:t> A branch of a bank is a place, office, unit where all banking operations are done under the single roof. People go to the branch for their banking requirements. This is the most popular and therefore most important channel of the Bank.</a:t>
            </a:r>
            <a:endParaRPr lang="en-AU" dirty="0">
              <a:ln/>
              <a:solidFill>
                <a:schemeClr val="accent1"/>
              </a:solidFill>
              <a:effectLst>
                <a:outerShdw blurRad="38100" dist="25400" dir="5400000" algn="ctr" rotWithShape="0">
                  <a:srgbClr val="6E747A">
                    <a:alpha val="43000"/>
                  </a:srgbClr>
                </a:outerShdw>
              </a:effectLst>
            </a:endParaRPr>
          </a:p>
          <a:p>
            <a:pPr lvl="2">
              <a:buFont typeface="Arial" panose="020B0604020202020204" pitchFamily="34" charset="0"/>
              <a:buChar char="•"/>
            </a:pPr>
            <a:r>
              <a:rPr lang="en-AU" u="sng" dirty="0">
                <a:ln/>
                <a:solidFill>
                  <a:schemeClr val="accent1"/>
                </a:solidFill>
                <a:effectLst>
                  <a:outerShdw blurRad="38100" dist="25400" dir="5400000" algn="ctr" rotWithShape="0">
                    <a:srgbClr val="6E747A">
                      <a:alpha val="43000"/>
                    </a:srgbClr>
                  </a:outerShdw>
                </a:effectLst>
              </a:rPr>
              <a:t> Mobile Banking:</a:t>
            </a:r>
            <a:r>
              <a:rPr lang="en-AU" dirty="0">
                <a:ln/>
                <a:solidFill>
                  <a:schemeClr val="accent1"/>
                </a:solidFill>
                <a:effectLst>
                  <a:outerShdw blurRad="38100" dist="25400" dir="5400000" algn="ctr" rotWithShape="0">
                    <a:srgbClr val="6E747A">
                      <a:alpha val="43000"/>
                    </a:srgbClr>
                  </a:outerShdw>
                </a:effectLst>
              </a:rPr>
              <a:t> </a:t>
            </a:r>
            <a:r>
              <a:rPr dirty="0">
                <a:ln/>
                <a:solidFill>
                  <a:schemeClr val="accent1"/>
                </a:solidFill>
                <a:effectLst>
                  <a:outerShdw blurRad="38100" dist="25400" dir="5400000" algn="ctr" rotWithShape="0">
                    <a:srgbClr val="6E747A">
                      <a:alpha val="43000"/>
                    </a:srgbClr>
                  </a:outerShdw>
                </a:effectLst>
              </a:rPr>
              <a:t>In the era of stiff competition every bank want to reach to maximum people to enhance their customer base. In this process some of the banks have started Mobile banking services.</a:t>
            </a:r>
            <a:endParaRPr dirty="0">
              <a:ln/>
              <a:solidFill>
                <a:schemeClr val="accent1"/>
              </a:solidFill>
              <a:effectLst>
                <a:outerShdw blurRad="38100" dist="25400" dir="5400000" algn="ctr" rotWithShape="0">
                  <a:srgbClr val="6E747A">
                    <a:alpha val="43000"/>
                  </a:srgbClr>
                </a:outerShdw>
              </a:effectLst>
            </a:endParaRPr>
          </a:p>
          <a:p>
            <a:pPr lvl="2">
              <a:buFont typeface="Arial" panose="020B0604020202020204" pitchFamily="34" charset="0"/>
              <a:buChar char="•"/>
            </a:pPr>
            <a:r>
              <a:rPr u="sng" dirty="0">
                <a:ln/>
                <a:solidFill>
                  <a:schemeClr val="accent1"/>
                </a:solidFill>
                <a:effectLst>
                  <a:outerShdw blurRad="38100" dist="25400" dir="5400000" algn="ctr" rotWithShape="0">
                    <a:srgbClr val="6E747A">
                      <a:alpha val="43000"/>
                    </a:srgbClr>
                  </a:outerShdw>
                </a:effectLst>
              </a:rPr>
              <a:t>ATM Channel of Banking: </a:t>
            </a:r>
            <a:r>
              <a:rPr dirty="0">
                <a:ln/>
                <a:solidFill>
                  <a:schemeClr val="accent1"/>
                </a:solidFill>
                <a:effectLst>
                  <a:outerShdw blurRad="38100" dist="25400" dir="5400000" algn="ctr" rotWithShape="0">
                    <a:srgbClr val="6E747A">
                      <a:alpha val="43000"/>
                    </a:srgbClr>
                  </a:outerShdw>
                </a:effectLst>
              </a:rPr>
              <a:t>In simple words The ATM is known as Automated Teller Machine. Before the introduction of ATM in 80’s the people were familiar with one teller only. A human being sitting behind the cash counter and making cash payments or receiving cash from customers.</a:t>
            </a:r>
            <a:endParaRPr dirty="0">
              <a:ln/>
              <a:solidFill>
                <a:schemeClr val="accent1"/>
              </a:solidFill>
              <a:effectLst>
                <a:outerShdw blurRad="38100" dist="25400" dir="5400000" algn="ctr" rotWithShape="0">
                  <a:srgbClr val="6E747A">
                    <a:alpha val="43000"/>
                  </a:srgbClr>
                </a:outerShdw>
              </a:effectLst>
            </a:endParaRPr>
          </a:p>
        </p:txBody>
      </p:sp>
      <p:sp>
        <p:nvSpPr>
          <p:cNvPr id="8" name="Content Placeholder 4"/>
          <p:cNvSpPr txBox="1"/>
          <p:nvPr/>
        </p:nvSpPr>
        <p:spPr>
          <a:xfrm>
            <a:off x="644642" y="1549234"/>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4965"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panose="020B0604020202020204"/>
              <a:buNone/>
              <a:tabLst>
                <a:tab pos="6704965" algn="r"/>
              </a:tabLst>
              <a:defRPr lang="en-US" sz="1000" b="1" kern="1200">
                <a:solidFill>
                  <a:schemeClr val="tx1"/>
                </a:solidFill>
                <a:latin typeface="+mn-lt"/>
                <a:ea typeface="+mn-ea"/>
                <a:cs typeface="+mn-cs"/>
              </a:defRPr>
            </a:lvl2pPr>
            <a:lvl3pPr marL="179705" indent="-179705" algn="l" defTabSz="914400" rtl="0" eaLnBrk="1" latinLnBrk="0" hangingPunct="1">
              <a:spcBef>
                <a:spcPts val="600"/>
              </a:spcBef>
              <a:spcAft>
                <a:spcPts val="600"/>
              </a:spcAft>
              <a:buClrTx/>
              <a:buSzPct val="100000"/>
              <a:buFont typeface="Arial" panose="020B0604020202020204" pitchFamily="34" charset="0"/>
              <a:buChar char="•"/>
              <a:tabLst>
                <a:tab pos="6704965" algn="r"/>
              </a:tabLst>
              <a:defRPr lang="en-US" sz="1000" kern="1200">
                <a:solidFill>
                  <a:schemeClr val="tx1"/>
                </a:solidFill>
                <a:latin typeface="+mn-lt"/>
                <a:ea typeface="+mn-ea"/>
                <a:cs typeface="+mn-cs"/>
              </a:defRPr>
            </a:lvl3pPr>
            <a:lvl4pPr marL="360045" indent="-179705" algn="l" defTabSz="914400" rtl="0" eaLnBrk="1" latinLnBrk="0" hangingPunct="1">
              <a:spcBef>
                <a:spcPts val="600"/>
              </a:spcBef>
              <a:spcAft>
                <a:spcPts val="600"/>
              </a:spcAft>
              <a:buClrTx/>
              <a:buSzPct val="100000"/>
              <a:buFont typeface="Verdana" panose="020B0604030504040204" pitchFamily="34" charset="0"/>
              <a:buChar char="−"/>
              <a:tabLst>
                <a:tab pos="6704965" algn="r"/>
              </a:tabLst>
              <a:defRPr lang="en-US" sz="1000" kern="1200" baseline="0">
                <a:solidFill>
                  <a:schemeClr val="tx1"/>
                </a:solidFill>
                <a:latin typeface="+mn-lt"/>
                <a:ea typeface="+mn-ea"/>
                <a:cs typeface="+mn-cs"/>
              </a:defRPr>
            </a:lvl4pPr>
            <a:lvl5pPr marL="539750" indent="-179705" algn="l" defTabSz="798195" rtl="0" eaLnBrk="1" latinLnBrk="0" hangingPunct="1">
              <a:spcBef>
                <a:spcPts val="600"/>
              </a:spcBef>
              <a:spcAft>
                <a:spcPts val="600"/>
              </a:spcAft>
              <a:buClrTx/>
              <a:buSzPct val="100000"/>
              <a:buFont typeface="Arial" panose="020B0604020202020204" pitchFamily="34" charset="0"/>
              <a:buChar char="•"/>
              <a:tabLst>
                <a:tab pos="6704965" algn="r"/>
              </a:tabLst>
              <a:defRPr lang="en-US" sz="1000" kern="1200" baseline="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600" u="sng" dirty="0" smtClean="0"/>
              <a:t>Technology Architecture</a:t>
            </a:r>
            <a:r>
              <a:rPr altLang="en-AU" sz="1600" u="sng" dirty="0" smtClean="0"/>
              <a:t>:</a:t>
            </a:r>
            <a:r>
              <a:rPr altLang="en-AU" dirty="0" smtClean="0"/>
              <a:t> </a:t>
            </a:r>
            <a:endParaRPr altLang="en-AU" dirty="0" smtClean="0"/>
          </a:p>
          <a:p>
            <a:pPr marL="171450" lvl="1" indent="-171450">
              <a:buFont typeface="Arial" panose="020B0604020202020204" pitchFamily="34" charset="0"/>
              <a:buChar char="•"/>
            </a:pPr>
            <a:r>
              <a:rPr lang="en-AU" b="0" u="sng" dirty="0" smtClean="0">
                <a:ln/>
                <a:solidFill>
                  <a:schemeClr val="accent1"/>
                </a:solidFill>
                <a:effectLst>
                  <a:outerShdw blurRad="38100" dist="25400" dir="5400000" algn="ctr" rotWithShape="0">
                    <a:srgbClr val="6E747A">
                      <a:alpha val="43000"/>
                    </a:srgbClr>
                  </a:outerShdw>
                </a:effectLst>
              </a:rPr>
              <a:t>Regulations</a:t>
            </a:r>
            <a:r>
              <a:rPr altLang="en-AU" b="0" u="sng" dirty="0" smtClean="0">
                <a:ln/>
                <a:solidFill>
                  <a:schemeClr val="accent1"/>
                </a:solidFill>
                <a:effectLst>
                  <a:outerShdw blurRad="38100" dist="25400" dir="5400000" algn="ctr" rotWithShape="0">
                    <a:srgbClr val="6E747A">
                      <a:alpha val="43000"/>
                    </a:srgbClr>
                  </a:outerShdw>
                </a:effectLst>
              </a:rPr>
              <a:t> : </a:t>
            </a:r>
            <a:r>
              <a:rPr lang="en-AU" b="0" dirty="0" smtClean="0">
                <a:ln/>
                <a:solidFill>
                  <a:schemeClr val="accent1"/>
                </a:solidFill>
                <a:effectLst>
                  <a:outerShdw blurRad="38100" dist="25400" dir="5400000" algn="ctr" rotWithShape="0">
                    <a:srgbClr val="6E747A">
                      <a:alpha val="43000"/>
                    </a:srgbClr>
                  </a:outerShdw>
                </a:effectLst>
              </a:rPr>
              <a:t>  Banks must comply with an increasing number ofnew regulations and standards such as Basel 3</a:t>
            </a:r>
            <a:endParaRPr lang="en-AU" b="0" dirty="0" smtClean="0">
              <a:ln/>
              <a:solidFill>
                <a:schemeClr val="accent1"/>
              </a:solidFill>
              <a:effectLst>
                <a:outerShdw blurRad="38100" dist="25400" dir="5400000" algn="ctr" rotWithShape="0">
                  <a:srgbClr val="6E747A">
                    <a:alpha val="43000"/>
                  </a:srgbClr>
                </a:outerShdw>
              </a:effectLst>
            </a:endParaRPr>
          </a:p>
          <a:p>
            <a:pPr marL="171450" lvl="1" indent="-171450">
              <a:buFont typeface="Arial" panose="020B0604020202020204" pitchFamily="34" charset="0"/>
              <a:buChar char="•"/>
            </a:pPr>
            <a:r>
              <a:rPr lang="en-AU" b="0" u="sng" dirty="0" smtClean="0">
                <a:ln/>
                <a:solidFill>
                  <a:schemeClr val="accent1"/>
                </a:solidFill>
                <a:effectLst>
                  <a:outerShdw blurRad="38100" dist="25400" dir="5400000" algn="ctr" rotWithShape="0">
                    <a:srgbClr val="6E747A">
                      <a:alpha val="43000"/>
                    </a:srgbClr>
                  </a:outerShdw>
                </a:effectLst>
              </a:rPr>
              <a:t>Competitive Differentiation</a:t>
            </a:r>
            <a:r>
              <a:rPr altLang="en-AU" b="0" u="sng" dirty="0" smtClean="0">
                <a:ln/>
                <a:solidFill>
                  <a:schemeClr val="accent1"/>
                </a:solidFill>
                <a:effectLst>
                  <a:outerShdw blurRad="38100" dist="25400" dir="5400000" algn="ctr" rotWithShape="0">
                    <a:srgbClr val="6E747A">
                      <a:alpha val="43000"/>
                    </a:srgbClr>
                  </a:outerShdw>
                </a:effectLst>
              </a:rPr>
              <a:t>:</a:t>
            </a:r>
            <a:r>
              <a:rPr altLang="en-AU" b="0" dirty="0" smtClean="0">
                <a:ln/>
                <a:solidFill>
                  <a:schemeClr val="accent1"/>
                </a:solidFill>
                <a:effectLst>
                  <a:outerShdw blurRad="38100" dist="25400" dir="5400000" algn="ctr" rotWithShape="0">
                    <a:srgbClr val="6E747A">
                      <a:alpha val="43000"/>
                    </a:srgbClr>
                  </a:outerShdw>
                </a:effectLst>
              </a:rPr>
              <a:t>  Banks need an agile architecture to implement innovations ahead of their competitors.</a:t>
            </a:r>
            <a:endParaRPr altLang="en-AU" b="0" dirty="0" smtClean="0">
              <a:ln/>
              <a:solidFill>
                <a:schemeClr val="accent1"/>
              </a:solidFill>
              <a:effectLst>
                <a:outerShdw blurRad="38100" dist="25400" dir="5400000" algn="ctr" rotWithShape="0">
                  <a:srgbClr val="6E747A">
                    <a:alpha val="43000"/>
                  </a:srgbClr>
                </a:outerShdw>
              </a:effectLst>
            </a:endParaRPr>
          </a:p>
          <a:p>
            <a:pPr marL="171450" lvl="1" indent="-171450">
              <a:buFont typeface="Arial" panose="020B0604020202020204" pitchFamily="34" charset="0"/>
              <a:buChar char="•"/>
            </a:pPr>
            <a:r>
              <a:rPr altLang="en-AU" b="0" u="sng" dirty="0" smtClean="0">
                <a:ln/>
                <a:solidFill>
                  <a:schemeClr val="accent1"/>
                </a:solidFill>
                <a:effectLst>
                  <a:outerShdw blurRad="38100" dist="25400" dir="5400000" algn="ctr" rotWithShape="0">
                    <a:srgbClr val="6E747A">
                      <a:alpha val="43000"/>
                    </a:srgbClr>
                  </a:outerShdw>
                </a:effectLst>
              </a:rPr>
              <a:t>New Channels, Products, and Services: </a:t>
            </a:r>
            <a:r>
              <a:rPr altLang="en-AU" b="0" dirty="0" smtClean="0">
                <a:ln/>
                <a:solidFill>
                  <a:schemeClr val="accent1"/>
                </a:solidFill>
                <a:effectLst>
                  <a:outerShdw blurRad="38100" dist="25400" dir="5400000" algn="ctr" rotWithShape="0">
                    <a:srgbClr val="6E747A">
                      <a:alpha val="43000"/>
                    </a:srgbClr>
                  </a:outerShdw>
                </a:effectLst>
              </a:rPr>
              <a:t>  Customers are accustomed to enhanced digital applications in other industries (such as retail). Banks need to meet increased customer expectations for doing business digitally in the banking domain.</a:t>
            </a:r>
            <a:endParaRPr altLang="en-AU" b="0" dirty="0" smtClean="0">
              <a:ln/>
              <a:solidFill>
                <a:schemeClr val="accent1"/>
              </a:solidFill>
              <a:effectLst>
                <a:outerShdw blurRad="38100" dist="25400" dir="5400000" algn="ctr" rotWithShape="0">
                  <a:srgbClr val="6E747A">
                    <a:alpha val="43000"/>
                  </a:srgbClr>
                </a:outerShdw>
              </a:effectLst>
            </a:endParaRPr>
          </a:p>
          <a:p>
            <a:pPr marL="171450" lvl="1" indent="-171450">
              <a:buFont typeface="Arial" panose="020B0604020202020204" pitchFamily="34" charset="0"/>
              <a:buChar char="•"/>
            </a:pPr>
            <a:r>
              <a:rPr altLang="en-AU" b="0" u="sng" dirty="0" smtClean="0">
                <a:ln/>
                <a:solidFill>
                  <a:schemeClr val="accent1"/>
                </a:solidFill>
                <a:effectLst>
                  <a:outerShdw blurRad="38100" dist="25400" dir="5400000" algn="ctr" rotWithShape="0">
                    <a:srgbClr val="6E747A">
                      <a:alpha val="43000"/>
                    </a:srgbClr>
                  </a:outerShdw>
                </a:effectLst>
              </a:rPr>
              <a:t>Cost Reduction:  </a:t>
            </a:r>
            <a:r>
              <a:rPr altLang="en-AU" b="0" dirty="0" smtClean="0">
                <a:ln/>
                <a:solidFill>
                  <a:schemeClr val="accent1"/>
                </a:solidFill>
                <a:effectLst>
                  <a:outerShdw blurRad="38100" dist="25400" dir="5400000" algn="ctr" rotWithShape="0">
                    <a:srgbClr val="6E747A">
                      <a:alpha val="43000"/>
                    </a:srgbClr>
                  </a:outerShdw>
                </a:effectLst>
              </a:rPr>
              <a:t> Globally, banks are seeking to reduce IT maintenance costs by improving core banking systems for an improved back-office.</a:t>
            </a:r>
            <a:endParaRPr altLang="en-AU" dirty="0" smtClean="0"/>
          </a:p>
          <a:p>
            <a:pPr lvl="2"/>
            <a:endParaRPr lang="en-AU" dirty="0"/>
          </a:p>
        </p:txBody>
      </p:sp>
      <p:sp>
        <p:nvSpPr>
          <p:cNvPr id="9" name="Content Placeholder 4"/>
          <p:cNvSpPr txBox="1"/>
          <p:nvPr/>
        </p:nvSpPr>
        <p:spPr>
          <a:xfrm>
            <a:off x="6246495" y="4166870"/>
            <a:ext cx="5292090" cy="2625725"/>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4965"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panose="020B0604020202020204"/>
              <a:buNone/>
              <a:tabLst>
                <a:tab pos="6704965" algn="r"/>
              </a:tabLst>
              <a:defRPr lang="en-US" sz="1000" b="1" kern="1200">
                <a:solidFill>
                  <a:schemeClr val="tx1"/>
                </a:solidFill>
                <a:latin typeface="+mn-lt"/>
                <a:ea typeface="+mn-ea"/>
                <a:cs typeface="+mn-cs"/>
              </a:defRPr>
            </a:lvl2pPr>
            <a:lvl3pPr marL="179705" indent="-179705" algn="l" defTabSz="914400" rtl="0" eaLnBrk="1" latinLnBrk="0" hangingPunct="1">
              <a:spcBef>
                <a:spcPts val="600"/>
              </a:spcBef>
              <a:spcAft>
                <a:spcPts val="600"/>
              </a:spcAft>
              <a:buClrTx/>
              <a:buSzPct val="100000"/>
              <a:buFont typeface="Arial" panose="020B0604020202020204" pitchFamily="34" charset="0"/>
              <a:buChar char="•"/>
              <a:tabLst>
                <a:tab pos="6704965" algn="r"/>
              </a:tabLst>
              <a:defRPr lang="en-US" sz="1000" kern="1200">
                <a:solidFill>
                  <a:schemeClr val="tx1"/>
                </a:solidFill>
                <a:latin typeface="+mn-lt"/>
                <a:ea typeface="+mn-ea"/>
                <a:cs typeface="+mn-cs"/>
              </a:defRPr>
            </a:lvl3pPr>
            <a:lvl4pPr marL="360045" indent="-179705" algn="l" defTabSz="914400" rtl="0" eaLnBrk="1" latinLnBrk="0" hangingPunct="1">
              <a:spcBef>
                <a:spcPts val="600"/>
              </a:spcBef>
              <a:spcAft>
                <a:spcPts val="600"/>
              </a:spcAft>
              <a:buClrTx/>
              <a:buSzPct val="100000"/>
              <a:buFont typeface="Verdana" panose="020B0604030504040204" pitchFamily="34" charset="0"/>
              <a:buChar char="−"/>
              <a:tabLst>
                <a:tab pos="6704965" algn="r"/>
              </a:tabLst>
              <a:defRPr lang="en-US" sz="1000" kern="1200" baseline="0">
                <a:solidFill>
                  <a:schemeClr val="tx1"/>
                </a:solidFill>
                <a:latin typeface="+mn-lt"/>
                <a:ea typeface="+mn-ea"/>
                <a:cs typeface="+mn-cs"/>
              </a:defRPr>
            </a:lvl4pPr>
            <a:lvl5pPr marL="539750" indent="-179705" algn="l" defTabSz="798195" rtl="0" eaLnBrk="1" latinLnBrk="0" hangingPunct="1">
              <a:spcBef>
                <a:spcPts val="600"/>
              </a:spcBef>
              <a:spcAft>
                <a:spcPts val="600"/>
              </a:spcAft>
              <a:buClrTx/>
              <a:buSzPct val="100000"/>
              <a:buFont typeface="Arial" panose="020B0604020202020204" pitchFamily="34" charset="0"/>
              <a:buChar char="•"/>
              <a:tabLst>
                <a:tab pos="6704965" algn="r"/>
              </a:tabLst>
              <a:defRPr lang="en-US" sz="1000" kern="1200" baseline="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600" u="sng" dirty="0" smtClean="0"/>
              <a:t>Technology Framework and Compatibility </a:t>
            </a:r>
            <a:endParaRPr lang="en-AU" dirty="0" smtClean="0"/>
          </a:p>
          <a:p>
            <a:pPr lvl="2">
              <a:buFont typeface="Arial" panose="020B0604020202020204" pitchFamily="34" charset="0"/>
              <a:buChar char="•"/>
            </a:pPr>
            <a:r>
              <a:rPr lang="en-AU" u="sng" dirty="0">
                <a:ln/>
                <a:solidFill>
                  <a:schemeClr val="accent1"/>
                </a:solidFill>
                <a:effectLst>
                  <a:outerShdw blurRad="38100" dist="25400" dir="5400000" algn="ctr" rotWithShape="0">
                    <a:srgbClr val="6E747A">
                      <a:alpha val="43000"/>
                    </a:srgbClr>
                  </a:outerShdw>
                </a:effectLst>
              </a:rPr>
              <a:t>Technology self-efficacy (SE): </a:t>
            </a:r>
            <a:r>
              <a:rPr lang="en-AU" dirty="0">
                <a:ln/>
                <a:solidFill>
                  <a:schemeClr val="accent1"/>
                </a:solidFill>
                <a:effectLst>
                  <a:outerShdw blurRad="38100" dist="25400" dir="5400000" algn="ctr" rotWithShape="0">
                    <a:srgbClr val="6E747A">
                      <a:alpha val="43000"/>
                    </a:srgbClr>
                  </a:outerShdw>
                </a:effectLst>
              </a:rPr>
              <a:t> The technology self-efficacy is an individual’s belief about his/her ability to successfully use the technological service to accomplish a specific task - a confidence acquired from multiple positive experiences and acquired familiarity with the Internet channel.</a:t>
            </a:r>
            <a:endParaRPr lang="en-AU" dirty="0">
              <a:ln/>
              <a:solidFill>
                <a:schemeClr val="accent1"/>
              </a:solidFill>
              <a:effectLst>
                <a:outerShdw blurRad="38100" dist="25400" dir="5400000" algn="ctr" rotWithShape="0">
                  <a:srgbClr val="6E747A">
                    <a:alpha val="43000"/>
                  </a:srgbClr>
                </a:outerShdw>
              </a:effectLst>
            </a:endParaRPr>
          </a:p>
          <a:p>
            <a:pPr lvl="2">
              <a:buFont typeface="Arial" panose="020B0604020202020204" pitchFamily="34" charset="0"/>
              <a:buChar char="•"/>
            </a:pPr>
            <a:r>
              <a:rPr lang="en-AU" u="sng" dirty="0">
                <a:ln/>
                <a:solidFill>
                  <a:schemeClr val="accent1"/>
                </a:solidFill>
                <a:effectLst>
                  <a:outerShdw blurRad="38100" dist="25400" dir="5400000" algn="ctr" rotWithShape="0">
                    <a:srgbClr val="6E747A">
                      <a:alpha val="43000"/>
                    </a:srgbClr>
                  </a:outerShdw>
                </a:effectLst>
              </a:rPr>
              <a:t>Quality of the internet connection (QI):</a:t>
            </a:r>
            <a:r>
              <a:rPr lang="en-AU" dirty="0">
                <a:ln/>
                <a:solidFill>
                  <a:schemeClr val="accent1"/>
                </a:solidFill>
                <a:effectLst>
                  <a:outerShdw blurRad="38100" dist="25400" dir="5400000" algn="ctr" rotWithShape="0">
                    <a:srgbClr val="6E747A">
                      <a:alpha val="43000"/>
                    </a:srgbClr>
                  </a:outerShdw>
                </a:effectLst>
              </a:rPr>
              <a:t>The quality of the Internet connection is a major ingredient for any web-based applications. With improper Internet connection, the use of Internet banking becomes impossible. Thus, confirms that there is a significant relationship between the speed of the Internet and the use of Internet banking services.</a:t>
            </a:r>
            <a:endParaRPr lang="en-AU" dirty="0">
              <a:ln/>
              <a:solidFill>
                <a:schemeClr val="accent1"/>
              </a:solidFill>
              <a:effectLst>
                <a:outerShdw blurRad="38100" dist="25400" dir="5400000" algn="ctr" rotWithShape="0">
                  <a:srgbClr val="6E747A">
                    <a:alpha val="43000"/>
                  </a:srgbClr>
                </a:outerShdw>
              </a:effectLst>
            </a:endParaRPr>
          </a:p>
          <a:p>
            <a:pPr lvl="2">
              <a:buFont typeface="Arial" panose="020B0604020202020204" pitchFamily="34" charset="0"/>
              <a:buChar char="•"/>
            </a:pPr>
            <a:r>
              <a:rPr lang="en-AU" u="sng" dirty="0">
                <a:ln/>
                <a:solidFill>
                  <a:schemeClr val="accent1"/>
                </a:solidFill>
                <a:effectLst>
                  <a:outerShdw blurRad="38100" dist="25400" dir="5400000" algn="ctr" rotWithShape="0">
                    <a:srgbClr val="6E747A">
                      <a:alpha val="43000"/>
                    </a:srgbClr>
                  </a:outerShdw>
                </a:effectLst>
              </a:rPr>
              <a:t>Perceived usefulness (PU):</a:t>
            </a:r>
            <a:r>
              <a:rPr lang="en-AU" dirty="0">
                <a:ln/>
                <a:solidFill>
                  <a:schemeClr val="accent1"/>
                </a:solidFill>
                <a:effectLst>
                  <a:outerShdw blurRad="38100" dist="25400" dir="5400000" algn="ctr" rotWithShape="0">
                    <a:srgbClr val="6E747A">
                      <a:alpha val="43000"/>
                    </a:srgbClr>
                  </a:outerShdw>
                </a:effectLst>
              </a:rPr>
              <a:t> (PU) is one of the most popular and important factors in the existing literature of online banking system</a:t>
            </a:r>
            <a:r>
              <a:rPr altLang="en-AU" dirty="0">
                <a:ln/>
                <a:solidFill>
                  <a:schemeClr val="accent1"/>
                </a:solidFill>
                <a:effectLst>
                  <a:outerShdw blurRad="38100" dist="25400" dir="5400000" algn="ctr" rotWithShape="0">
                    <a:srgbClr val="6E747A">
                      <a:alpha val="43000"/>
                    </a:srgbClr>
                  </a:outerShdw>
                </a:effectLst>
              </a:rPr>
              <a:t>.</a:t>
            </a:r>
            <a:endParaRPr altLang="en-AU" dirty="0">
              <a:ln/>
              <a:solidFill>
                <a:schemeClr val="accent1"/>
              </a:solidFill>
              <a:effectLst>
                <a:outerShdw blurRad="38100" dist="25400" dir="5400000" algn="ctr" rotWithShape="0">
                  <a:srgbClr val="6E747A">
                    <a:alpha val="43000"/>
                  </a:srgbClr>
                </a:outerShdw>
              </a:effectLst>
            </a:endParaRPr>
          </a:p>
        </p:txBody>
      </p:sp>
      <p:sp>
        <p:nvSpPr>
          <p:cNvPr id="10" name="Text Placeholder 1"/>
          <p:cNvSpPr txBox="1"/>
          <p:nvPr/>
        </p:nvSpPr>
        <p:spPr>
          <a:xfrm>
            <a:off x="462916" y="957264"/>
            <a:ext cx="11266379" cy="4043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a:buNone/>
              <a:defRPr lang="en-US" sz="1000" b="1" kern="1200" dirty="0" smtClean="0">
                <a:solidFill>
                  <a:schemeClr val="tx1"/>
                </a:solidFill>
                <a:latin typeface="+mn-lt"/>
                <a:ea typeface="+mn-ea"/>
                <a:cs typeface="+mn-cs"/>
              </a:defRPr>
            </a:lvl2pPr>
            <a:lvl3pPr marL="176530" indent="-17653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235" indent="-17653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765" indent="-176530" algn="l" defTabSz="798195"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1100" dirty="0" smtClean="0"/>
              <a:t>Use this slide to outline all the technology considerations you believe </a:t>
            </a:r>
            <a:r>
              <a:rPr lang="en-AU" sz="1100" dirty="0" err="1" smtClean="0"/>
              <a:t>MyBank</a:t>
            </a:r>
            <a:r>
              <a:rPr lang="en-AU" sz="1100" dirty="0" smtClean="0"/>
              <a:t> need to take into account before developing an online banking platform. Sample headings have been provided but please feel free to add anything you believe is relevant. Please take time to format the look and feel of the slide so that it is client ready.  </a:t>
            </a:r>
            <a:endParaRPr lang="en-AU" sz="1100" i="1"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6"/>
          </p:nvPr>
        </p:nvSpPr>
        <p:spPr>
          <a:xfrm>
            <a:off x="6246471" y="1549234"/>
            <a:ext cx="5292000" cy="2484000"/>
          </a:xfrm>
          <a:ln>
            <a:solidFill>
              <a:schemeClr val="accent5">
                <a:lumMod val="60000"/>
                <a:lumOff val="40000"/>
              </a:schemeClr>
            </a:solidFill>
          </a:ln>
        </p:spPr>
        <p:txBody>
          <a:bodyPr/>
          <a:lstStyle/>
          <a:p>
            <a:pPr lvl="1"/>
            <a:r>
              <a:rPr lang="en-AU" sz="1600" b="0" u="sng" dirty="0" smtClean="0">
                <a:ln/>
                <a:solidFill>
                  <a:schemeClr val="tx1"/>
                </a:solidFill>
                <a:effectLst>
                  <a:outerShdw blurRad="38100" dist="19050" dir="2700000" algn="tl" rotWithShape="0">
                    <a:schemeClr val="dk1">
                      <a:alpha val="40000"/>
                    </a:schemeClr>
                  </a:outerShdw>
                </a:effectLst>
              </a:rPr>
              <a:t>Value Analysis</a:t>
            </a:r>
            <a:endParaRPr lang="en-AU" dirty="0" smtClean="0"/>
          </a:p>
          <a:p>
            <a:pPr marL="171450" lvl="1" indent="-171450">
              <a:buFont typeface="Arial" panose="020B0604020202020204" pitchFamily="34" charset="0"/>
              <a:buChar char="•"/>
            </a:pPr>
            <a:r>
              <a:rPr lang="en-AU" dirty="0">
                <a:ln/>
                <a:solidFill>
                  <a:schemeClr val="accent1"/>
                </a:solidFill>
                <a:effectLst>
                  <a:outerShdw blurRad="38100" dist="25400" dir="5400000" algn="ctr" rotWithShape="0">
                    <a:srgbClr val="6E747A">
                      <a:alpha val="43000"/>
                    </a:srgbClr>
                  </a:outerShdw>
                </a:effectLst>
              </a:rPr>
              <a:t>How can we increase the client’s technical capability and level of automation?</a:t>
            </a:r>
            <a:endParaRPr lang="en-AU" dirty="0">
              <a:ln/>
              <a:solidFill>
                <a:schemeClr val="accent1"/>
              </a:solidFill>
              <a:effectLst>
                <a:outerShdw blurRad="38100" dist="25400" dir="5400000" algn="ctr" rotWithShape="0">
                  <a:srgbClr val="6E747A">
                    <a:alpha val="43000"/>
                  </a:srgbClr>
                </a:outerShdw>
              </a:effectLst>
            </a:endParaRPr>
          </a:p>
          <a:p>
            <a:pPr marL="171450" lvl="1" indent="-171450">
              <a:buFont typeface="Arial" panose="020B0604020202020204" pitchFamily="34" charset="0"/>
              <a:buChar char="•"/>
            </a:pPr>
            <a:r>
              <a:rPr lang="en-AU" dirty="0">
                <a:ln/>
                <a:solidFill>
                  <a:schemeClr val="accent1"/>
                </a:solidFill>
                <a:effectLst>
                  <a:outerShdw blurRad="38100" dist="25400" dir="5400000" algn="ctr" rotWithShape="0">
                    <a:srgbClr val="6E747A">
                      <a:alpha val="43000"/>
                    </a:srgbClr>
                  </a:outerShdw>
                </a:effectLst>
              </a:rPr>
              <a:t>No legacy system considerations</a:t>
            </a:r>
            <a:endParaRPr lang="en-AU" dirty="0">
              <a:ln/>
              <a:solidFill>
                <a:schemeClr val="accent1"/>
              </a:solidFill>
              <a:effectLst>
                <a:outerShdw blurRad="38100" dist="25400" dir="5400000" algn="ctr" rotWithShape="0">
                  <a:srgbClr val="6E747A">
                    <a:alpha val="43000"/>
                  </a:srgbClr>
                </a:outerShdw>
              </a:effectLst>
            </a:endParaRPr>
          </a:p>
          <a:p>
            <a:pPr marL="171450" lvl="1" indent="-171450">
              <a:buFont typeface="Arial" panose="020B0604020202020204" pitchFamily="34" charset="0"/>
              <a:buChar char="•"/>
            </a:pPr>
            <a:r>
              <a:rPr lang="en-AU" dirty="0">
                <a:ln/>
                <a:solidFill>
                  <a:schemeClr val="accent1"/>
                </a:solidFill>
                <a:effectLst>
                  <a:outerShdw blurRad="38100" dist="25400" dir="5400000" algn="ctr" rotWithShape="0">
                    <a:srgbClr val="6E747A">
                      <a:alpha val="43000"/>
                    </a:srgbClr>
                  </a:outerShdw>
                </a:effectLst>
              </a:rPr>
              <a:t>Ability to up-scale quickly</a:t>
            </a:r>
            <a:endParaRPr lang="en-AU" dirty="0">
              <a:ln/>
              <a:solidFill>
                <a:schemeClr val="accent1"/>
              </a:solidFill>
              <a:effectLst>
                <a:outerShdw blurRad="38100" dist="25400" dir="5400000" algn="ctr" rotWithShape="0">
                  <a:srgbClr val="6E747A">
                    <a:alpha val="43000"/>
                  </a:srgbClr>
                </a:outerShdw>
              </a:effectLst>
            </a:endParaRPr>
          </a:p>
          <a:p>
            <a:pPr marL="171450" lvl="1" indent="-171450">
              <a:buFont typeface="Arial" panose="020B0604020202020204" pitchFamily="34" charset="0"/>
              <a:buChar char="•"/>
            </a:pPr>
            <a:r>
              <a:rPr lang="en-AU" dirty="0">
                <a:ln/>
                <a:solidFill>
                  <a:schemeClr val="accent1"/>
                </a:solidFill>
                <a:effectLst>
                  <a:outerShdw blurRad="38100" dist="25400" dir="5400000" algn="ctr" rotWithShape="0">
                    <a:srgbClr val="6E747A">
                      <a:alpha val="43000"/>
                    </a:srgbClr>
                  </a:outerShdw>
                </a:effectLst>
              </a:rPr>
              <a:t>Increased level of expertise / offerings to the customer</a:t>
            </a:r>
            <a:endParaRPr lang="en-AU" dirty="0"/>
          </a:p>
          <a:p>
            <a:pPr lvl="2"/>
            <a:endParaRPr lang="en-US" noProof="0" dirty="0"/>
          </a:p>
        </p:txBody>
      </p:sp>
      <p:sp>
        <p:nvSpPr>
          <p:cNvPr id="6" name="Text Placeholder 5"/>
          <p:cNvSpPr>
            <a:spLocks noGrp="1"/>
          </p:cNvSpPr>
          <p:nvPr>
            <p:ph type="body" sz="quarter" idx="13"/>
          </p:nvPr>
        </p:nvSpPr>
        <p:spPr>
          <a:xfrm>
            <a:off x="469901" y="736688"/>
            <a:ext cx="9163050" cy="373021"/>
          </a:xfrm>
        </p:spPr>
        <p:txBody>
          <a:bodyPr/>
          <a:lstStyle/>
          <a:p>
            <a:r>
              <a:rPr lang="en-US" dirty="0"/>
              <a:t>Design a Business Case</a:t>
            </a:r>
            <a:endParaRPr lang="en-US" dirty="0"/>
          </a:p>
        </p:txBody>
      </p:sp>
      <p:sp>
        <p:nvSpPr>
          <p:cNvPr id="3" name="Title 2"/>
          <p:cNvSpPr>
            <a:spLocks noGrp="1"/>
          </p:cNvSpPr>
          <p:nvPr>
            <p:ph type="title"/>
          </p:nvPr>
        </p:nvSpPr>
        <p:spPr/>
        <p:txBody>
          <a:bodyPr/>
          <a:lstStyle/>
          <a:p>
            <a:r>
              <a:rPr lang="en-US" dirty="0"/>
              <a:t>Module 2</a:t>
            </a:r>
            <a:endParaRPr lang="en-US" noProof="0" dirty="0"/>
          </a:p>
        </p:txBody>
      </p:sp>
      <p:sp>
        <p:nvSpPr>
          <p:cNvPr id="7" name="Content Placeholder 4"/>
          <p:cNvSpPr txBox="1"/>
          <p:nvPr/>
        </p:nvSpPr>
        <p:spPr>
          <a:xfrm>
            <a:off x="644642"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4965"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panose="020B0604020202020204"/>
              <a:buNone/>
              <a:tabLst>
                <a:tab pos="6704965" algn="r"/>
              </a:tabLst>
              <a:defRPr lang="en-US" sz="1000" b="1" kern="1200">
                <a:solidFill>
                  <a:schemeClr val="tx1"/>
                </a:solidFill>
                <a:latin typeface="+mn-lt"/>
                <a:ea typeface="+mn-ea"/>
                <a:cs typeface="+mn-cs"/>
              </a:defRPr>
            </a:lvl2pPr>
            <a:lvl3pPr marL="179705" indent="-179705" algn="l" defTabSz="914400" rtl="0" eaLnBrk="1" latinLnBrk="0" hangingPunct="1">
              <a:spcBef>
                <a:spcPts val="600"/>
              </a:spcBef>
              <a:spcAft>
                <a:spcPts val="600"/>
              </a:spcAft>
              <a:buClrTx/>
              <a:buSzPct val="100000"/>
              <a:buFont typeface="Arial" panose="020B0604020202020204" pitchFamily="34" charset="0"/>
              <a:buChar char="•"/>
              <a:tabLst>
                <a:tab pos="6704965" algn="r"/>
              </a:tabLst>
              <a:defRPr lang="en-US" sz="1000" kern="1200">
                <a:solidFill>
                  <a:schemeClr val="tx1"/>
                </a:solidFill>
                <a:latin typeface="+mn-lt"/>
                <a:ea typeface="+mn-ea"/>
                <a:cs typeface="+mn-cs"/>
              </a:defRPr>
            </a:lvl3pPr>
            <a:lvl4pPr marL="360045" indent="-179705" algn="l" defTabSz="914400" rtl="0" eaLnBrk="1" latinLnBrk="0" hangingPunct="1">
              <a:spcBef>
                <a:spcPts val="600"/>
              </a:spcBef>
              <a:spcAft>
                <a:spcPts val="600"/>
              </a:spcAft>
              <a:buClrTx/>
              <a:buSzPct val="100000"/>
              <a:buFont typeface="Verdana" panose="020B0604030504040204" pitchFamily="34" charset="0"/>
              <a:buChar char="−"/>
              <a:tabLst>
                <a:tab pos="6704965" algn="r"/>
              </a:tabLst>
              <a:defRPr lang="en-US" sz="1000" kern="1200" baseline="0">
                <a:solidFill>
                  <a:schemeClr val="tx1"/>
                </a:solidFill>
                <a:latin typeface="+mn-lt"/>
                <a:ea typeface="+mn-ea"/>
                <a:cs typeface="+mn-cs"/>
              </a:defRPr>
            </a:lvl4pPr>
            <a:lvl5pPr marL="539750" indent="-179705" algn="l" defTabSz="798195" rtl="0" eaLnBrk="1" latinLnBrk="0" hangingPunct="1">
              <a:spcBef>
                <a:spcPts val="600"/>
              </a:spcBef>
              <a:spcAft>
                <a:spcPts val="600"/>
              </a:spcAft>
              <a:buClrTx/>
              <a:buSzPct val="100000"/>
              <a:buFont typeface="Arial" panose="020B0604020202020204" pitchFamily="34" charset="0"/>
              <a:buChar char="•"/>
              <a:tabLst>
                <a:tab pos="6704965" algn="r"/>
              </a:tabLst>
              <a:defRPr lang="en-US" sz="1000" kern="1200" baseline="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600" u="sng" dirty="0" smtClean="0"/>
              <a:t>Costs</a:t>
            </a:r>
            <a:endParaRPr lang="en-AU" dirty="0" smtClean="0"/>
          </a:p>
          <a:p>
            <a:pPr lvl="1"/>
            <a:r>
              <a:rPr lang="en-AU" dirty="0">
                <a:ln/>
                <a:solidFill>
                  <a:schemeClr val="accent1"/>
                </a:solidFill>
                <a:effectLst>
                  <a:outerShdw blurRad="38100" dist="25400" dir="5400000" algn="ctr" rotWithShape="0">
                    <a:srgbClr val="6E747A">
                      <a:alpha val="43000"/>
                    </a:srgbClr>
                  </a:outerShdw>
                </a:effectLst>
              </a:rPr>
              <a:t>What are the possible costs to be incurred when establishing an online-first versus a bricks-and-mortar banking solution, considering:</a:t>
            </a:r>
            <a:endParaRPr lang="en-AU" dirty="0" smtClean="0">
              <a:ln/>
              <a:solidFill>
                <a:schemeClr val="accent1"/>
              </a:solidFill>
              <a:effectLst>
                <a:outerShdw blurRad="38100" dist="25400" dir="5400000" algn="ctr" rotWithShape="0">
                  <a:srgbClr val="6E747A">
                    <a:alpha val="43000"/>
                  </a:srgbClr>
                </a:outerShdw>
              </a:effectLst>
            </a:endParaRPr>
          </a:p>
          <a:p>
            <a:pPr marL="171450" lvl="1" indent="-171450">
              <a:buFont typeface="Arial" panose="020B0604020202020204" pitchFamily="34" charset="0"/>
              <a:buChar char="•"/>
            </a:pPr>
            <a:r>
              <a:rPr lang="en-AU" dirty="0">
                <a:ln/>
                <a:solidFill>
                  <a:schemeClr val="accent1"/>
                </a:solidFill>
                <a:effectLst>
                  <a:outerShdw blurRad="38100" dist="25400" dir="5400000" algn="ctr" rotWithShape="0">
                    <a:srgbClr val="6E747A">
                      <a:alpha val="43000"/>
                    </a:srgbClr>
                  </a:outerShdw>
                </a:effectLst>
              </a:rPr>
              <a:t>Lower overhead operating costs</a:t>
            </a:r>
            <a:endParaRPr lang="en-AU" dirty="0">
              <a:ln/>
              <a:solidFill>
                <a:schemeClr val="accent1"/>
              </a:solidFill>
              <a:effectLst>
                <a:outerShdw blurRad="38100" dist="25400" dir="5400000" algn="ctr" rotWithShape="0">
                  <a:srgbClr val="6E747A">
                    <a:alpha val="43000"/>
                  </a:srgbClr>
                </a:outerShdw>
              </a:effectLst>
            </a:endParaRPr>
          </a:p>
          <a:p>
            <a:pPr marL="171450" lvl="1" indent="-171450">
              <a:buFont typeface="Arial" panose="020B0604020202020204" pitchFamily="34" charset="0"/>
              <a:buChar char="•"/>
            </a:pPr>
            <a:r>
              <a:rPr lang="en-AU" dirty="0">
                <a:ln/>
                <a:solidFill>
                  <a:schemeClr val="accent1"/>
                </a:solidFill>
                <a:effectLst>
                  <a:outerShdw blurRad="38100" dist="25400" dir="5400000" algn="ctr" rotWithShape="0">
                    <a:srgbClr val="6E747A">
                      <a:alpha val="43000"/>
                    </a:srgbClr>
                  </a:outerShdw>
                </a:effectLst>
              </a:rPr>
              <a:t>Reduced infrastructure costs needed </a:t>
            </a:r>
            <a:endParaRPr lang="en-AU" dirty="0">
              <a:ln/>
              <a:solidFill>
                <a:schemeClr val="accent1"/>
              </a:solidFill>
              <a:effectLst>
                <a:outerShdw blurRad="38100" dist="25400" dir="5400000" algn="ctr" rotWithShape="0">
                  <a:srgbClr val="6E747A">
                    <a:alpha val="43000"/>
                  </a:srgbClr>
                </a:outerShdw>
              </a:effectLst>
            </a:endParaRPr>
          </a:p>
          <a:p>
            <a:pPr marL="171450" lvl="1" indent="-171450">
              <a:buFont typeface="Arial" panose="020B0604020202020204" pitchFamily="34" charset="0"/>
              <a:buChar char="•"/>
            </a:pPr>
            <a:r>
              <a:rPr lang="en-AU" dirty="0">
                <a:ln/>
                <a:solidFill>
                  <a:schemeClr val="accent1"/>
                </a:solidFill>
                <a:effectLst>
                  <a:outerShdw blurRad="38100" dist="25400" dir="5400000" algn="ctr" rotWithShape="0">
                    <a:srgbClr val="6E747A">
                      <a:alpha val="43000"/>
                    </a:srgbClr>
                  </a:outerShdw>
                </a:effectLst>
              </a:rPr>
              <a:t>Reduced staff costs needed</a:t>
            </a:r>
            <a:endParaRPr lang="en-AU" dirty="0">
              <a:ln/>
              <a:solidFill>
                <a:schemeClr val="accent1"/>
              </a:solidFill>
              <a:effectLst>
                <a:outerShdw blurRad="38100" dist="25400" dir="5400000" algn="ctr" rotWithShape="0">
                  <a:srgbClr val="6E747A">
                    <a:alpha val="43000"/>
                  </a:srgbClr>
                </a:outerShdw>
              </a:effectLst>
            </a:endParaRPr>
          </a:p>
          <a:p>
            <a:pPr marL="171450" lvl="1" indent="-171450">
              <a:buFont typeface="Arial" panose="020B0604020202020204" pitchFamily="34" charset="0"/>
              <a:buChar char="•"/>
            </a:pPr>
            <a:r>
              <a:rPr lang="en-AU" dirty="0">
                <a:ln/>
                <a:solidFill>
                  <a:schemeClr val="accent1"/>
                </a:solidFill>
                <a:effectLst>
                  <a:outerShdw blurRad="38100" dist="25400" dir="5400000" algn="ctr" rotWithShape="0">
                    <a:srgbClr val="6E747A">
                      <a:alpha val="43000"/>
                    </a:srgbClr>
                  </a:outerShdw>
                </a:effectLst>
              </a:rPr>
              <a:t>Reduced inventory needed</a:t>
            </a:r>
            <a:endParaRPr lang="en-AU" dirty="0"/>
          </a:p>
          <a:p>
            <a:pPr lvl="2"/>
            <a:endParaRPr lang="en-AU" dirty="0"/>
          </a:p>
        </p:txBody>
      </p:sp>
      <p:sp>
        <p:nvSpPr>
          <p:cNvPr id="8" name="Content Placeholder 4"/>
          <p:cNvSpPr txBox="1"/>
          <p:nvPr/>
        </p:nvSpPr>
        <p:spPr>
          <a:xfrm>
            <a:off x="644642" y="1549234"/>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4965"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panose="020B0604020202020204"/>
              <a:buNone/>
              <a:tabLst>
                <a:tab pos="6704965" algn="r"/>
              </a:tabLst>
              <a:defRPr lang="en-US" sz="1000" b="1" kern="1200">
                <a:solidFill>
                  <a:schemeClr val="tx1"/>
                </a:solidFill>
                <a:latin typeface="+mn-lt"/>
                <a:ea typeface="+mn-ea"/>
                <a:cs typeface="+mn-cs"/>
              </a:defRPr>
            </a:lvl2pPr>
            <a:lvl3pPr marL="179705" indent="-179705" algn="l" defTabSz="914400" rtl="0" eaLnBrk="1" latinLnBrk="0" hangingPunct="1">
              <a:spcBef>
                <a:spcPts val="600"/>
              </a:spcBef>
              <a:spcAft>
                <a:spcPts val="600"/>
              </a:spcAft>
              <a:buClrTx/>
              <a:buSzPct val="100000"/>
              <a:buFont typeface="Arial" panose="020B0604020202020204" pitchFamily="34" charset="0"/>
              <a:buChar char="•"/>
              <a:tabLst>
                <a:tab pos="6704965" algn="r"/>
              </a:tabLst>
              <a:defRPr lang="en-US" sz="1000" kern="1200">
                <a:solidFill>
                  <a:schemeClr val="tx1"/>
                </a:solidFill>
                <a:latin typeface="+mn-lt"/>
                <a:ea typeface="+mn-ea"/>
                <a:cs typeface="+mn-cs"/>
              </a:defRPr>
            </a:lvl3pPr>
            <a:lvl4pPr marL="360045" indent="-179705" algn="l" defTabSz="914400" rtl="0" eaLnBrk="1" latinLnBrk="0" hangingPunct="1">
              <a:spcBef>
                <a:spcPts val="600"/>
              </a:spcBef>
              <a:spcAft>
                <a:spcPts val="600"/>
              </a:spcAft>
              <a:buClrTx/>
              <a:buSzPct val="100000"/>
              <a:buFont typeface="Verdana" panose="020B0604030504040204" pitchFamily="34" charset="0"/>
              <a:buChar char="−"/>
              <a:tabLst>
                <a:tab pos="6704965" algn="r"/>
              </a:tabLst>
              <a:defRPr lang="en-US" sz="1000" kern="1200" baseline="0">
                <a:solidFill>
                  <a:schemeClr val="tx1"/>
                </a:solidFill>
                <a:latin typeface="+mn-lt"/>
                <a:ea typeface="+mn-ea"/>
                <a:cs typeface="+mn-cs"/>
              </a:defRPr>
            </a:lvl4pPr>
            <a:lvl5pPr marL="539750" indent="-179705" algn="l" defTabSz="798195" rtl="0" eaLnBrk="1" latinLnBrk="0" hangingPunct="1">
              <a:spcBef>
                <a:spcPts val="600"/>
              </a:spcBef>
              <a:spcAft>
                <a:spcPts val="600"/>
              </a:spcAft>
              <a:buClrTx/>
              <a:buSzPct val="100000"/>
              <a:buFont typeface="Arial" panose="020B0604020202020204" pitchFamily="34" charset="0"/>
              <a:buChar char="•"/>
              <a:tabLst>
                <a:tab pos="6704965" algn="r"/>
              </a:tabLst>
              <a:defRPr lang="en-US" sz="1000" kern="1200" baseline="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US" sz="1600" u="sng" dirty="0" smtClean="0"/>
              <a:t>Feasibility</a:t>
            </a:r>
            <a:endParaRPr lang="en-US" dirty="0" smtClean="0"/>
          </a:p>
          <a:p>
            <a:pPr marL="171450" lvl="1" indent="-171450">
              <a:buFont typeface="Arial" panose="020B0604020202020204" pitchFamily="34" charset="0"/>
              <a:buChar char="•"/>
            </a:pPr>
            <a:r>
              <a:rPr lang="en-US" dirty="0">
                <a:ln/>
                <a:solidFill>
                  <a:schemeClr val="accent1"/>
                </a:solidFill>
                <a:effectLst>
                  <a:outerShdw blurRad="38100" dist="25400" dir="5400000" algn="ctr" rotWithShape="0">
                    <a:srgbClr val="6E747A">
                      <a:alpha val="43000"/>
                    </a:srgbClr>
                  </a:outerShdw>
                </a:effectLst>
              </a:rPr>
              <a:t>Economic feasibility: the online banking system is economically feasible as it builds on an already existing system and the cost of hardware resources needed is relatively low, software applications needed are readily available making the project budget to be manageable. </a:t>
            </a:r>
            <a:endParaRPr lang="en-US" dirty="0">
              <a:ln/>
              <a:solidFill>
                <a:schemeClr val="accent1"/>
              </a:solidFill>
              <a:effectLst>
                <a:outerShdw blurRad="38100" dist="25400" dir="5400000" algn="ctr" rotWithShape="0">
                  <a:srgbClr val="6E747A">
                    <a:alpha val="43000"/>
                  </a:srgbClr>
                </a:outerShdw>
              </a:effectLst>
            </a:endParaRPr>
          </a:p>
          <a:p>
            <a:pPr marL="171450" lvl="1" indent="-171450">
              <a:buFont typeface="Arial" panose="020B0604020202020204" pitchFamily="34" charset="0"/>
              <a:buChar char="•"/>
            </a:pPr>
            <a:r>
              <a:rPr lang="en-US" dirty="0">
                <a:ln/>
                <a:solidFill>
                  <a:schemeClr val="accent1"/>
                </a:solidFill>
                <a:effectLst>
                  <a:outerShdw blurRad="38100" dist="25400" dir="5400000" algn="ctr" rotWithShape="0">
                    <a:srgbClr val="6E747A">
                      <a:alpha val="43000"/>
                    </a:srgbClr>
                  </a:outerShdw>
                </a:effectLst>
              </a:rPr>
              <a:t> Operational feasibility: with sufficient support from the management, the project was found to be operationally feasible. The system provides very necessary information needed by user and provides them with efficient guide as to what they are to enter into the system’s database. In addition to this, this application is expected to reduce the many security risks and much workloads currently being experienced at the bank.</a:t>
            </a:r>
            <a:endParaRPr lang="en-US" dirty="0"/>
          </a:p>
          <a:p>
            <a:pPr lvl="2"/>
            <a:endParaRPr lang="en-AU" dirty="0"/>
          </a:p>
        </p:txBody>
      </p:sp>
      <p:sp>
        <p:nvSpPr>
          <p:cNvPr id="9" name="Content Placeholder 4"/>
          <p:cNvSpPr txBox="1"/>
          <p:nvPr/>
        </p:nvSpPr>
        <p:spPr>
          <a:xfrm>
            <a:off x="6246495" y="4237990"/>
            <a:ext cx="5292090" cy="25781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4965"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panose="020B0604020202020204"/>
              <a:buNone/>
              <a:tabLst>
                <a:tab pos="6704965" algn="r"/>
              </a:tabLst>
              <a:defRPr lang="en-US" sz="1000" b="1" kern="1200">
                <a:solidFill>
                  <a:schemeClr val="tx1"/>
                </a:solidFill>
                <a:latin typeface="+mn-lt"/>
                <a:ea typeface="+mn-ea"/>
                <a:cs typeface="+mn-cs"/>
              </a:defRPr>
            </a:lvl2pPr>
            <a:lvl3pPr marL="179705" indent="-179705" algn="l" defTabSz="914400" rtl="0" eaLnBrk="1" latinLnBrk="0" hangingPunct="1">
              <a:spcBef>
                <a:spcPts val="600"/>
              </a:spcBef>
              <a:spcAft>
                <a:spcPts val="600"/>
              </a:spcAft>
              <a:buClrTx/>
              <a:buSzPct val="100000"/>
              <a:buFont typeface="Arial" panose="020B0604020202020204" pitchFamily="34" charset="0"/>
              <a:buChar char="•"/>
              <a:tabLst>
                <a:tab pos="6704965" algn="r"/>
              </a:tabLst>
              <a:defRPr lang="en-US" sz="1000" kern="1200">
                <a:solidFill>
                  <a:schemeClr val="tx1"/>
                </a:solidFill>
                <a:latin typeface="+mn-lt"/>
                <a:ea typeface="+mn-ea"/>
                <a:cs typeface="+mn-cs"/>
              </a:defRPr>
            </a:lvl3pPr>
            <a:lvl4pPr marL="360045" indent="-179705" algn="l" defTabSz="914400" rtl="0" eaLnBrk="1" latinLnBrk="0" hangingPunct="1">
              <a:spcBef>
                <a:spcPts val="600"/>
              </a:spcBef>
              <a:spcAft>
                <a:spcPts val="600"/>
              </a:spcAft>
              <a:buClrTx/>
              <a:buSzPct val="100000"/>
              <a:buFont typeface="Verdana" panose="020B0604030504040204" pitchFamily="34" charset="0"/>
              <a:buChar char="−"/>
              <a:tabLst>
                <a:tab pos="6704965" algn="r"/>
              </a:tabLst>
              <a:defRPr lang="en-US" sz="1000" kern="1200" baseline="0">
                <a:solidFill>
                  <a:schemeClr val="tx1"/>
                </a:solidFill>
                <a:latin typeface="+mn-lt"/>
                <a:ea typeface="+mn-ea"/>
                <a:cs typeface="+mn-cs"/>
              </a:defRPr>
            </a:lvl4pPr>
            <a:lvl5pPr marL="539750" indent="-179705" algn="l" defTabSz="798195" rtl="0" eaLnBrk="1" latinLnBrk="0" hangingPunct="1">
              <a:spcBef>
                <a:spcPts val="600"/>
              </a:spcBef>
              <a:spcAft>
                <a:spcPts val="600"/>
              </a:spcAft>
              <a:buClrTx/>
              <a:buSzPct val="100000"/>
              <a:buFont typeface="Arial" panose="020B0604020202020204" pitchFamily="34" charset="0"/>
              <a:buChar char="•"/>
              <a:tabLst>
                <a:tab pos="6704965" algn="r"/>
              </a:tabLst>
              <a:defRPr lang="en-US" sz="1000" kern="1200" baseline="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600" u="sng" dirty="0" smtClean="0"/>
              <a:t>Benefits</a:t>
            </a:r>
            <a:endParaRPr lang="en-AU" dirty="0" smtClean="0"/>
          </a:p>
          <a:p>
            <a:pPr lvl="1"/>
            <a:r>
              <a:rPr lang="en-AU" dirty="0">
                <a:ln/>
                <a:solidFill>
                  <a:schemeClr val="accent1"/>
                </a:solidFill>
                <a:effectLst>
                  <a:outerShdw blurRad="38100" dist="25400" dir="5400000" algn="ctr" rotWithShape="0">
                    <a:srgbClr val="6E747A">
                      <a:alpha val="43000"/>
                    </a:srgbClr>
                  </a:outerShdw>
                </a:effectLst>
              </a:rPr>
              <a:t>Despite the rising virtual presence of traditional banks, online-only competitors still offer some clear advantages for consumers.</a:t>
            </a:r>
            <a:endParaRPr lang="en-AU" dirty="0"/>
          </a:p>
          <a:p>
            <a:pPr marL="171450" lvl="1" indent="-171450">
              <a:buFont typeface="Arial" panose="020B0604020202020204" pitchFamily="34" charset="0"/>
              <a:buChar char="•"/>
            </a:pPr>
            <a:r>
              <a:rPr lang="en-AU" dirty="0">
                <a:ln/>
                <a:solidFill>
                  <a:schemeClr val="accent1"/>
                </a:solidFill>
                <a:effectLst>
                  <a:outerShdw blurRad="38100" dist="25400" dir="5400000" algn="ctr" rotWithShape="0">
                    <a:srgbClr val="6E747A">
                      <a:alpha val="43000"/>
                    </a:srgbClr>
                  </a:outerShdw>
                </a:effectLst>
              </a:rPr>
              <a:t>    Better Rates, Lower Fees.</a:t>
            </a:r>
            <a:endParaRPr lang="en-AU" dirty="0">
              <a:ln/>
              <a:solidFill>
                <a:schemeClr val="accent1"/>
              </a:solidFill>
              <a:effectLst>
                <a:outerShdw blurRad="38100" dist="25400" dir="5400000" algn="ctr" rotWithShape="0">
                  <a:srgbClr val="6E747A">
                    <a:alpha val="43000"/>
                  </a:srgbClr>
                </a:outerShdw>
              </a:effectLst>
            </a:endParaRPr>
          </a:p>
          <a:p>
            <a:pPr marL="171450" lvl="1" indent="-171450">
              <a:buFont typeface="Arial" panose="020B0604020202020204" pitchFamily="34" charset="0"/>
              <a:buChar char="•"/>
            </a:pPr>
            <a:r>
              <a:rPr lang="en-AU" dirty="0">
                <a:ln/>
                <a:solidFill>
                  <a:schemeClr val="accent1"/>
                </a:solidFill>
                <a:effectLst>
                  <a:outerShdw blurRad="38100" dist="25400" dir="5400000" algn="ctr" rotWithShape="0">
                    <a:srgbClr val="6E747A">
                      <a:alpha val="43000"/>
                    </a:srgbClr>
                  </a:outerShdw>
                </a:effectLst>
              </a:rPr>
              <a:t>    Better Online Experiences.</a:t>
            </a:r>
            <a:endParaRPr lang="en-AU" dirty="0">
              <a:ln/>
              <a:solidFill>
                <a:schemeClr val="accent1"/>
              </a:solidFill>
              <a:effectLst>
                <a:outerShdw blurRad="38100" dist="25400" dir="5400000" algn="ctr" rotWithShape="0">
                  <a:srgbClr val="6E747A">
                    <a:alpha val="43000"/>
                  </a:srgbClr>
                </a:outerShdw>
              </a:effectLst>
            </a:endParaRPr>
          </a:p>
          <a:p>
            <a:pPr marL="171450" lvl="1" indent="-171450">
              <a:buFont typeface="Arial" panose="020B0604020202020204" pitchFamily="34" charset="0"/>
              <a:buChar char="•"/>
            </a:pPr>
            <a:r>
              <a:rPr lang="en-AU" dirty="0">
                <a:ln/>
                <a:solidFill>
                  <a:schemeClr val="accent1"/>
                </a:solidFill>
                <a:effectLst>
                  <a:outerShdw blurRad="38100" dist="25400" dir="5400000" algn="ctr" rotWithShape="0">
                    <a:srgbClr val="6E747A">
                      <a:alpha val="43000"/>
                    </a:srgbClr>
                  </a:outerShdw>
                </a:effectLst>
              </a:rPr>
              <a:t>    No Personal Relationships.</a:t>
            </a:r>
            <a:endParaRPr lang="en-AU" dirty="0">
              <a:ln/>
              <a:solidFill>
                <a:schemeClr val="accent1"/>
              </a:solidFill>
              <a:effectLst>
                <a:outerShdw blurRad="38100" dist="25400" dir="5400000" algn="ctr" rotWithShape="0">
                  <a:srgbClr val="6E747A">
                    <a:alpha val="43000"/>
                  </a:srgbClr>
                </a:outerShdw>
              </a:effectLst>
            </a:endParaRPr>
          </a:p>
          <a:p>
            <a:pPr marL="171450" lvl="1" indent="-171450">
              <a:buFont typeface="Arial" panose="020B0604020202020204" pitchFamily="34" charset="0"/>
              <a:buChar char="•"/>
            </a:pPr>
            <a:r>
              <a:rPr lang="en-AU" dirty="0">
                <a:ln/>
                <a:solidFill>
                  <a:schemeClr val="accent1"/>
                </a:solidFill>
                <a:effectLst>
                  <a:outerShdw blurRad="38100" dist="25400" dir="5400000" algn="ctr" rotWithShape="0">
                    <a:srgbClr val="6E747A">
                      <a:alpha val="43000"/>
                    </a:srgbClr>
                  </a:outerShdw>
                </a:effectLst>
              </a:rPr>
              <a:t>    Less Flexibility With Transactions.</a:t>
            </a:r>
            <a:endParaRPr lang="en-AU" dirty="0">
              <a:ln/>
              <a:solidFill>
                <a:schemeClr val="accent1"/>
              </a:solidFill>
              <a:effectLst>
                <a:outerShdw blurRad="38100" dist="25400" dir="5400000" algn="ctr" rotWithShape="0">
                  <a:srgbClr val="6E747A">
                    <a:alpha val="43000"/>
                  </a:srgbClr>
                </a:outerShdw>
              </a:effectLst>
            </a:endParaRPr>
          </a:p>
          <a:p>
            <a:pPr marL="171450" lvl="1" indent="-171450">
              <a:buFont typeface="Arial" panose="020B0604020202020204" pitchFamily="34" charset="0"/>
              <a:buChar char="•"/>
            </a:pPr>
            <a:r>
              <a:rPr lang="en-AU" dirty="0">
                <a:ln/>
                <a:solidFill>
                  <a:schemeClr val="accent1"/>
                </a:solidFill>
                <a:effectLst>
                  <a:outerShdw blurRad="38100" dist="25400" dir="5400000" algn="ctr" rotWithShape="0">
                    <a:srgbClr val="6E747A">
                      <a:alpha val="43000"/>
                    </a:srgbClr>
                  </a:outerShdw>
                </a:effectLst>
              </a:rPr>
              <a:t>    The Absence of Their Own ATMs.</a:t>
            </a:r>
            <a:endParaRPr lang="en-AU" dirty="0">
              <a:ln/>
              <a:solidFill>
                <a:schemeClr val="accent1"/>
              </a:solidFill>
              <a:effectLst>
                <a:outerShdw blurRad="38100" dist="25400" dir="5400000" algn="ctr" rotWithShape="0">
                  <a:srgbClr val="6E747A">
                    <a:alpha val="43000"/>
                  </a:srgbClr>
                </a:outerShdw>
              </a:effectLst>
            </a:endParaRPr>
          </a:p>
          <a:p>
            <a:pPr marL="171450" lvl="1" indent="-171450">
              <a:buFont typeface="Arial" panose="020B0604020202020204" pitchFamily="34" charset="0"/>
              <a:buChar char="•"/>
            </a:pPr>
            <a:r>
              <a:rPr lang="en-AU" dirty="0">
                <a:ln/>
                <a:solidFill>
                  <a:schemeClr val="accent1"/>
                </a:solidFill>
                <a:effectLst>
                  <a:outerShdw blurRad="38100" dist="25400" dir="5400000" algn="ctr" rotWithShape="0">
                    <a:srgbClr val="6E747A">
                      <a:alpha val="43000"/>
                    </a:srgbClr>
                  </a:outerShdw>
                </a:effectLst>
              </a:rPr>
              <a:t>    More Limited Services.</a:t>
            </a:r>
            <a:endParaRPr lang="en-AU" dirty="0"/>
          </a:p>
          <a:p>
            <a:pPr lvl="1"/>
            <a:endParaRPr lang="en-AU" dirty="0"/>
          </a:p>
          <a:p>
            <a:pPr lvl="1"/>
            <a:endParaRPr lang="en-AU" dirty="0"/>
          </a:p>
          <a:p>
            <a:pPr lvl="1"/>
            <a:endParaRPr lang="en-AU" dirty="0"/>
          </a:p>
        </p:txBody>
      </p:sp>
      <p:sp>
        <p:nvSpPr>
          <p:cNvPr id="10" name="Text Placeholder 1"/>
          <p:cNvSpPr txBox="1"/>
          <p:nvPr/>
        </p:nvSpPr>
        <p:spPr>
          <a:xfrm>
            <a:off x="469901" y="1089979"/>
            <a:ext cx="11266379" cy="4043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a:buNone/>
              <a:defRPr lang="en-US" sz="1000" b="1" kern="1200" dirty="0" smtClean="0">
                <a:solidFill>
                  <a:schemeClr val="tx1"/>
                </a:solidFill>
                <a:latin typeface="+mn-lt"/>
                <a:ea typeface="+mn-ea"/>
                <a:cs typeface="+mn-cs"/>
              </a:defRPr>
            </a:lvl2pPr>
            <a:lvl3pPr marL="176530" indent="-17653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235" indent="-17653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765" indent="-176530" algn="l" defTabSz="798195"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1100" dirty="0" smtClean="0"/>
              <a:t>Use this slide to present a justification for why </a:t>
            </a:r>
            <a:r>
              <a:rPr lang="en-AU" sz="1100" dirty="0" err="1" smtClean="0"/>
              <a:t>MyBank</a:t>
            </a:r>
            <a:r>
              <a:rPr lang="en-AU" sz="1100" dirty="0" smtClean="0"/>
              <a:t> should proceed with developing an online banking platform. Sample headings have been provided but please feel free to add anything you believe is relevant. </a:t>
            </a:r>
            <a:r>
              <a:rPr lang="en-AU" sz="1100" dirty="0"/>
              <a:t>Please take time to format the look and feel of the slide so that it is client ready. </a:t>
            </a:r>
            <a:endParaRPr lang="en-AU" sz="1100" i="1"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6"/>
          </p:nvPr>
        </p:nvSpPr>
        <p:spPr>
          <a:xfrm>
            <a:off x="6246471" y="1549234"/>
            <a:ext cx="5292000" cy="2484000"/>
          </a:xfrm>
          <a:ln>
            <a:solidFill>
              <a:schemeClr val="accent5">
                <a:lumMod val="60000"/>
                <a:lumOff val="40000"/>
              </a:schemeClr>
            </a:solidFill>
          </a:ln>
        </p:spPr>
        <p:txBody>
          <a:bodyPr/>
          <a:lstStyle/>
          <a:p>
            <a:pPr lvl="1"/>
            <a:r>
              <a:rPr lang="en-AU" u="sng" dirty="0" smtClean="0"/>
              <a:t>Delivery Approach</a:t>
            </a:r>
            <a:endParaRPr lang="en-AU" dirty="0"/>
          </a:p>
          <a:p>
            <a:pPr lvl="2"/>
            <a:r>
              <a:rPr altLang="en-AU">
                <a:ln/>
                <a:solidFill>
                  <a:schemeClr val="accent1"/>
                </a:solidFill>
                <a:effectLst>
                  <a:outerShdw blurRad="38100" dist="25400" dir="5400000" algn="ctr" rotWithShape="0">
                    <a:srgbClr val="6E747A">
                      <a:alpha val="43000"/>
                    </a:srgbClr>
                  </a:outerShdw>
                </a:effectLst>
                <a:sym typeface="+mn-ea"/>
              </a:rPr>
              <a:t>Final done project should must fullful the need of the client. Applying the correct methodology like agile,waterfall model, hybrid agile and etc including supporting tools like MS project, JIRA, terello,slack. These are the some usefull ways of working.</a:t>
            </a:r>
            <a:endParaRPr altLang="en-AU">
              <a:ln/>
              <a:solidFill>
                <a:schemeClr val="accent1"/>
              </a:solidFill>
              <a:effectLst>
                <a:outerShdw blurRad="38100" dist="25400" dir="5400000" algn="ctr" rotWithShape="0">
                  <a:srgbClr val="6E747A">
                    <a:alpha val="43000"/>
                  </a:srgbClr>
                </a:outerShdw>
              </a:effectLst>
              <a:sym typeface="+mn-ea"/>
            </a:endParaRPr>
          </a:p>
          <a:p>
            <a:pPr lvl="2"/>
            <a:r>
              <a:rPr lang="en-US" noProof="0" dirty="0">
                <a:ln/>
                <a:solidFill>
                  <a:schemeClr val="accent1"/>
                </a:solidFill>
                <a:effectLst>
                  <a:outerShdw blurRad="38100" dist="25400" dir="5400000" algn="ctr" rotWithShape="0">
                    <a:srgbClr val="6E747A">
                      <a:alpha val="43000"/>
                    </a:srgbClr>
                  </a:outerShdw>
                </a:effectLst>
              </a:rPr>
              <a:t>Channel Delivery Is an Active Exercise : Banks need to proactively determine how to shift customers to one delivery channel to another. The rise of interactive virtual tellers (IVTs) highlights this perfectly as banks can use this technology to bring many online products to the branch in an efficient manner.</a:t>
            </a:r>
            <a:endParaRPr lang="en-US" noProof="0" dirty="0">
              <a:ln/>
              <a:solidFill>
                <a:schemeClr val="accent1"/>
              </a:solidFill>
              <a:effectLst>
                <a:outerShdw blurRad="38100" dist="25400" dir="5400000" algn="ctr" rotWithShape="0">
                  <a:srgbClr val="6E747A">
                    <a:alpha val="43000"/>
                  </a:srgbClr>
                </a:outerShdw>
              </a:effectLst>
            </a:endParaRPr>
          </a:p>
        </p:txBody>
      </p:sp>
      <p:sp>
        <p:nvSpPr>
          <p:cNvPr id="6" name="Text Placeholder 5"/>
          <p:cNvSpPr>
            <a:spLocks noGrp="1"/>
          </p:cNvSpPr>
          <p:nvPr>
            <p:ph type="body" sz="quarter" idx="13"/>
          </p:nvPr>
        </p:nvSpPr>
        <p:spPr>
          <a:xfrm>
            <a:off x="469901" y="736688"/>
            <a:ext cx="9163050" cy="373021"/>
          </a:xfrm>
        </p:spPr>
        <p:txBody>
          <a:bodyPr/>
          <a:lstStyle/>
          <a:p>
            <a:r>
              <a:rPr lang="en-US" dirty="0"/>
              <a:t>Considerations for </a:t>
            </a:r>
            <a:r>
              <a:rPr lang="en-US" dirty="0" err="1"/>
              <a:t>Mobilisation</a:t>
            </a:r>
            <a:endParaRPr lang="en-US" dirty="0"/>
          </a:p>
        </p:txBody>
      </p:sp>
      <p:sp>
        <p:nvSpPr>
          <p:cNvPr id="3" name="Title 2"/>
          <p:cNvSpPr>
            <a:spLocks noGrp="1"/>
          </p:cNvSpPr>
          <p:nvPr>
            <p:ph type="title"/>
          </p:nvPr>
        </p:nvSpPr>
        <p:spPr/>
        <p:txBody>
          <a:bodyPr/>
          <a:lstStyle/>
          <a:p>
            <a:r>
              <a:rPr lang="en-US" dirty="0"/>
              <a:t>Module </a:t>
            </a:r>
            <a:r>
              <a:rPr lang="en-US" dirty="0" smtClean="0"/>
              <a:t>3</a:t>
            </a:r>
            <a:endParaRPr lang="en-US" noProof="0" dirty="0"/>
          </a:p>
        </p:txBody>
      </p:sp>
      <p:sp>
        <p:nvSpPr>
          <p:cNvPr id="7" name="Content Placeholder 4"/>
          <p:cNvSpPr txBox="1"/>
          <p:nvPr/>
        </p:nvSpPr>
        <p:spPr>
          <a:xfrm>
            <a:off x="644642"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4965"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panose="020B0604020202020204"/>
              <a:buNone/>
              <a:tabLst>
                <a:tab pos="6704965" algn="r"/>
              </a:tabLst>
              <a:defRPr lang="en-US" sz="1000" b="1" kern="1200">
                <a:solidFill>
                  <a:schemeClr val="tx1"/>
                </a:solidFill>
                <a:latin typeface="+mn-lt"/>
                <a:ea typeface="+mn-ea"/>
                <a:cs typeface="+mn-cs"/>
              </a:defRPr>
            </a:lvl2pPr>
            <a:lvl3pPr marL="179705" indent="-179705" algn="l" defTabSz="914400" rtl="0" eaLnBrk="1" latinLnBrk="0" hangingPunct="1">
              <a:spcBef>
                <a:spcPts val="600"/>
              </a:spcBef>
              <a:spcAft>
                <a:spcPts val="600"/>
              </a:spcAft>
              <a:buClrTx/>
              <a:buSzPct val="100000"/>
              <a:buFont typeface="Arial" panose="020B0604020202020204" pitchFamily="34" charset="0"/>
              <a:buChar char="•"/>
              <a:tabLst>
                <a:tab pos="6704965" algn="r"/>
              </a:tabLst>
              <a:defRPr lang="en-US" sz="1000" kern="1200">
                <a:solidFill>
                  <a:schemeClr val="tx1"/>
                </a:solidFill>
                <a:latin typeface="+mn-lt"/>
                <a:ea typeface="+mn-ea"/>
                <a:cs typeface="+mn-cs"/>
              </a:defRPr>
            </a:lvl3pPr>
            <a:lvl4pPr marL="360045" indent="-179705" algn="l" defTabSz="914400" rtl="0" eaLnBrk="1" latinLnBrk="0" hangingPunct="1">
              <a:spcBef>
                <a:spcPts val="600"/>
              </a:spcBef>
              <a:spcAft>
                <a:spcPts val="600"/>
              </a:spcAft>
              <a:buClrTx/>
              <a:buSzPct val="100000"/>
              <a:buFont typeface="Verdana" panose="020B0604030504040204" pitchFamily="34" charset="0"/>
              <a:buChar char="−"/>
              <a:tabLst>
                <a:tab pos="6704965" algn="r"/>
              </a:tabLst>
              <a:defRPr lang="en-US" sz="1000" kern="1200" baseline="0">
                <a:solidFill>
                  <a:schemeClr val="tx1"/>
                </a:solidFill>
                <a:latin typeface="+mn-lt"/>
                <a:ea typeface="+mn-ea"/>
                <a:cs typeface="+mn-cs"/>
              </a:defRPr>
            </a:lvl4pPr>
            <a:lvl5pPr marL="539750" indent="-179705" algn="l" defTabSz="798195" rtl="0" eaLnBrk="1" latinLnBrk="0" hangingPunct="1">
              <a:spcBef>
                <a:spcPts val="600"/>
              </a:spcBef>
              <a:spcAft>
                <a:spcPts val="600"/>
              </a:spcAft>
              <a:buClrTx/>
              <a:buSzPct val="100000"/>
              <a:buFont typeface="Arial" panose="020B0604020202020204" pitchFamily="34" charset="0"/>
              <a:buChar char="•"/>
              <a:tabLst>
                <a:tab pos="6704965" algn="r"/>
              </a:tabLst>
              <a:defRPr lang="en-US" sz="1000" kern="1200" baseline="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u="sng" dirty="0" smtClean="0"/>
              <a:t>Resource Requirements</a:t>
            </a:r>
            <a:endParaRPr lang="en-AU" dirty="0" smtClean="0"/>
          </a:p>
          <a:p>
            <a:pPr marL="171450" lvl="1" indent="-171450">
              <a:buFont typeface="Arial" panose="020B0604020202020204" pitchFamily="34" charset="0"/>
              <a:buChar char="•"/>
            </a:pPr>
            <a:r>
              <a:rPr lang="en-AU" dirty="0" smtClean="0">
                <a:ln/>
                <a:solidFill>
                  <a:schemeClr val="accent1"/>
                </a:solidFill>
                <a:effectLst>
                  <a:outerShdw blurRad="38100" dist="25400" dir="5400000" algn="ctr" rotWithShape="0">
                    <a:srgbClr val="6E747A">
                      <a:alpha val="43000"/>
                    </a:srgbClr>
                  </a:outerShdw>
                </a:effectLst>
              </a:rPr>
              <a:t>The operating systems and browser versions listed below are the minimum system requirements for using  Online Banking:</a:t>
            </a:r>
            <a:endParaRPr lang="en-AU" dirty="0" smtClean="0">
              <a:ln/>
              <a:solidFill>
                <a:schemeClr val="accent1"/>
              </a:solidFill>
              <a:effectLst>
                <a:outerShdw blurRad="38100" dist="25400" dir="5400000" algn="ctr" rotWithShape="0">
                  <a:srgbClr val="6E747A">
                    <a:alpha val="43000"/>
                  </a:srgbClr>
                </a:outerShdw>
              </a:effectLst>
            </a:endParaRPr>
          </a:p>
          <a:p>
            <a:pPr marL="171450" lvl="1" indent="-171450">
              <a:buFont typeface="Arial" panose="020B0604020202020204" pitchFamily="34" charset="0"/>
              <a:buChar char="•"/>
            </a:pPr>
            <a:r>
              <a:rPr altLang="en-AU" dirty="0" smtClean="0">
                <a:ln/>
                <a:solidFill>
                  <a:schemeClr val="accent1"/>
                </a:solidFill>
                <a:effectLst>
                  <a:outerShdw blurRad="38100" dist="25400" dir="5400000" algn="ctr" rotWithShape="0">
                    <a:srgbClr val="6E747A">
                      <a:alpha val="43000"/>
                    </a:srgbClr>
                  </a:outerShdw>
                </a:effectLst>
              </a:rPr>
              <a:t>    A personal computer or other access device, which is capable of accessing the Internet Broswers.</a:t>
            </a:r>
            <a:endParaRPr altLang="en-AU" dirty="0" smtClean="0">
              <a:ln/>
              <a:solidFill>
                <a:schemeClr val="accent1"/>
              </a:solidFill>
              <a:effectLst>
                <a:outerShdw blurRad="38100" dist="25400" dir="5400000" algn="ctr" rotWithShape="0">
                  <a:srgbClr val="6E747A">
                    <a:alpha val="43000"/>
                  </a:srgbClr>
                </a:outerShdw>
              </a:effectLst>
            </a:endParaRPr>
          </a:p>
          <a:p>
            <a:pPr marL="171450" lvl="1" indent="-171450">
              <a:buFont typeface="Arial" panose="020B0604020202020204" pitchFamily="34" charset="0"/>
              <a:buChar char="•"/>
            </a:pPr>
            <a:r>
              <a:rPr altLang="en-AU" dirty="0" smtClean="0">
                <a:ln/>
                <a:solidFill>
                  <a:schemeClr val="accent1"/>
                </a:solidFill>
                <a:effectLst>
                  <a:outerShdw blurRad="38100" dist="25400" dir="5400000" algn="ctr" rotWithShape="0">
                    <a:srgbClr val="6E747A">
                      <a:alpha val="43000"/>
                    </a:srgbClr>
                  </a:outerShdw>
                </a:effectLst>
              </a:rPr>
              <a:t>    An Internet web browser that is capable of supporting 128-bit SSL encrypted communications, which requires a minimum web browser version.</a:t>
            </a:r>
            <a:endParaRPr altLang="en-AU" dirty="0" smtClean="0">
              <a:ln/>
              <a:solidFill>
                <a:schemeClr val="accent1"/>
              </a:solidFill>
              <a:effectLst>
                <a:outerShdw blurRad="38100" dist="25400" dir="5400000" algn="ctr" rotWithShape="0">
                  <a:srgbClr val="6E747A">
                    <a:alpha val="43000"/>
                  </a:srgbClr>
                </a:outerShdw>
              </a:effectLst>
            </a:endParaRPr>
          </a:p>
          <a:p>
            <a:pPr lvl="2">
              <a:buFont typeface="Arial" panose="020B0604020202020204" pitchFamily="34" charset="0"/>
              <a:buChar char="•"/>
            </a:pPr>
            <a:r>
              <a:rPr lang="en-AU" dirty="0">
                <a:ln/>
                <a:solidFill>
                  <a:schemeClr val="accent1"/>
                </a:solidFill>
                <a:effectLst>
                  <a:outerShdw blurRad="38100" dist="25400" dir="5400000" algn="ctr" rotWithShape="0">
                    <a:srgbClr val="6E747A">
                      <a:alpha val="43000"/>
                    </a:srgbClr>
                  </a:outerShdw>
                </a:effectLst>
              </a:rPr>
              <a:t> An active e-mail address account. This enables us to communicate with you electronically regarding your Online Banking account(s).</a:t>
            </a:r>
            <a:r>
              <a:rPr altLang="en-AU" b="1" dirty="0">
                <a:ln/>
                <a:solidFill>
                  <a:schemeClr val="accent1"/>
                </a:solidFill>
                <a:effectLst>
                  <a:outerShdw blurRad="38100" dist="25400" dir="5400000" algn="ctr" rotWithShape="0">
                    <a:srgbClr val="6E747A">
                      <a:alpha val="43000"/>
                    </a:srgbClr>
                  </a:outerShdw>
                </a:effectLst>
              </a:rPr>
              <a:t>	</a:t>
            </a:r>
            <a:endParaRPr altLang="en-AU" b="1" dirty="0">
              <a:ln/>
              <a:solidFill>
                <a:schemeClr val="accent1"/>
              </a:solidFill>
              <a:effectLst>
                <a:outerShdw blurRad="38100" dist="25400" dir="5400000" algn="ctr" rotWithShape="0">
                  <a:srgbClr val="6E747A">
                    <a:alpha val="43000"/>
                  </a:srgbClr>
                </a:outerShdw>
              </a:effectLst>
            </a:endParaRPr>
          </a:p>
        </p:txBody>
      </p:sp>
      <p:sp>
        <p:nvSpPr>
          <p:cNvPr id="8" name="Content Placeholder 4"/>
          <p:cNvSpPr txBox="1"/>
          <p:nvPr/>
        </p:nvSpPr>
        <p:spPr>
          <a:xfrm>
            <a:off x="644642" y="1549234"/>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4965"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panose="020B0604020202020204"/>
              <a:buNone/>
              <a:tabLst>
                <a:tab pos="6704965" algn="r"/>
              </a:tabLst>
              <a:defRPr lang="en-US" sz="1000" b="1" kern="1200">
                <a:solidFill>
                  <a:schemeClr val="tx1"/>
                </a:solidFill>
                <a:latin typeface="+mn-lt"/>
                <a:ea typeface="+mn-ea"/>
                <a:cs typeface="+mn-cs"/>
              </a:defRPr>
            </a:lvl2pPr>
            <a:lvl3pPr marL="179705" indent="-179705" algn="l" defTabSz="914400" rtl="0" eaLnBrk="1" latinLnBrk="0" hangingPunct="1">
              <a:spcBef>
                <a:spcPts val="600"/>
              </a:spcBef>
              <a:spcAft>
                <a:spcPts val="600"/>
              </a:spcAft>
              <a:buClrTx/>
              <a:buSzPct val="100000"/>
              <a:buFont typeface="Arial" panose="020B0604020202020204" pitchFamily="34" charset="0"/>
              <a:buChar char="•"/>
              <a:tabLst>
                <a:tab pos="6704965" algn="r"/>
              </a:tabLst>
              <a:defRPr lang="en-US" sz="1000" kern="1200">
                <a:solidFill>
                  <a:schemeClr val="tx1"/>
                </a:solidFill>
                <a:latin typeface="+mn-lt"/>
                <a:ea typeface="+mn-ea"/>
                <a:cs typeface="+mn-cs"/>
              </a:defRPr>
            </a:lvl3pPr>
            <a:lvl4pPr marL="360045" indent="-179705" algn="l" defTabSz="914400" rtl="0" eaLnBrk="1" latinLnBrk="0" hangingPunct="1">
              <a:spcBef>
                <a:spcPts val="600"/>
              </a:spcBef>
              <a:spcAft>
                <a:spcPts val="600"/>
              </a:spcAft>
              <a:buClrTx/>
              <a:buSzPct val="100000"/>
              <a:buFont typeface="Verdana" panose="020B0604030504040204" pitchFamily="34" charset="0"/>
              <a:buChar char="−"/>
              <a:tabLst>
                <a:tab pos="6704965" algn="r"/>
              </a:tabLst>
              <a:defRPr lang="en-US" sz="1000" kern="1200" baseline="0">
                <a:solidFill>
                  <a:schemeClr val="tx1"/>
                </a:solidFill>
                <a:latin typeface="+mn-lt"/>
                <a:ea typeface="+mn-ea"/>
                <a:cs typeface="+mn-cs"/>
              </a:defRPr>
            </a:lvl4pPr>
            <a:lvl5pPr marL="539750" indent="-179705" algn="l" defTabSz="798195" rtl="0" eaLnBrk="1" latinLnBrk="0" hangingPunct="1">
              <a:spcBef>
                <a:spcPts val="600"/>
              </a:spcBef>
              <a:spcAft>
                <a:spcPts val="600"/>
              </a:spcAft>
              <a:buClrTx/>
              <a:buSzPct val="100000"/>
              <a:buFont typeface="Arial" panose="020B0604020202020204" pitchFamily="34" charset="0"/>
              <a:buChar char="•"/>
              <a:tabLst>
                <a:tab pos="6704965" algn="r"/>
              </a:tabLst>
              <a:defRPr lang="en-US" sz="1000" kern="1200" baseline="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US" b="0" u="sng" dirty="0" smtClean="0">
                <a:ln/>
                <a:solidFill>
                  <a:schemeClr val="tx1"/>
                </a:solidFill>
                <a:effectLst>
                  <a:outerShdw blurRad="38100" dist="19050" dir="2700000" algn="tl" rotWithShape="0">
                    <a:schemeClr val="dk1">
                      <a:alpha val="40000"/>
                    </a:schemeClr>
                  </a:outerShdw>
                </a:effectLst>
              </a:rPr>
              <a:t>Timeframes</a:t>
            </a:r>
            <a:endParaRPr lang="en-US" dirty="0" smtClean="0"/>
          </a:p>
          <a:p>
            <a:pPr marL="171450" lvl="1" indent="-171450">
              <a:buFont typeface="Arial" panose="020B0604020202020204" pitchFamily="34" charset="0"/>
              <a:buChar char="•"/>
            </a:pPr>
            <a:r>
              <a:rPr lang="en-AU" dirty="0">
                <a:ln/>
                <a:solidFill>
                  <a:schemeClr val="accent1"/>
                </a:solidFill>
                <a:effectLst>
                  <a:outerShdw blurRad="38100" dist="25400" dir="5400000" algn="ctr" rotWithShape="0">
                    <a:srgbClr val="6E747A">
                      <a:alpha val="43000"/>
                    </a:srgbClr>
                  </a:outerShdw>
                </a:effectLst>
              </a:rPr>
              <a:t>High level timelines</a:t>
            </a:r>
            <a:endParaRPr lang="en-AU" dirty="0">
              <a:ln/>
              <a:solidFill>
                <a:schemeClr val="accent1"/>
              </a:solidFill>
              <a:effectLst>
                <a:outerShdw blurRad="38100" dist="25400" dir="5400000" algn="ctr" rotWithShape="0">
                  <a:srgbClr val="6E747A">
                    <a:alpha val="43000"/>
                  </a:srgbClr>
                </a:outerShdw>
              </a:effectLst>
            </a:endParaRPr>
          </a:p>
          <a:p>
            <a:pPr marL="171450" lvl="1" indent="-171450">
              <a:buFont typeface="Arial" panose="020B0604020202020204" pitchFamily="34" charset="0"/>
              <a:buChar char="•"/>
            </a:pPr>
            <a:r>
              <a:rPr lang="en-AU" dirty="0">
                <a:ln/>
                <a:solidFill>
                  <a:schemeClr val="accent1"/>
                </a:solidFill>
                <a:effectLst>
                  <a:outerShdw blurRad="38100" dist="25400" dir="5400000" algn="ctr" rotWithShape="0">
                    <a:srgbClr val="6E747A">
                      <a:alpha val="43000"/>
                    </a:srgbClr>
                  </a:outerShdw>
                </a:effectLst>
              </a:rPr>
              <a:t>Key delivery milestones</a:t>
            </a:r>
            <a:endParaRPr lang="en-AU" dirty="0">
              <a:ln/>
              <a:solidFill>
                <a:schemeClr val="accent1"/>
              </a:solidFill>
              <a:effectLst>
                <a:outerShdw blurRad="38100" dist="25400" dir="5400000" algn="ctr" rotWithShape="0">
                  <a:srgbClr val="6E747A">
                    <a:alpha val="43000"/>
                  </a:srgbClr>
                </a:outerShdw>
              </a:effectLst>
            </a:endParaRPr>
          </a:p>
          <a:p>
            <a:pPr marL="171450" lvl="1" indent="-171450">
              <a:buFont typeface="Arial" panose="020B0604020202020204" pitchFamily="34" charset="0"/>
              <a:buChar char="•"/>
            </a:pPr>
            <a:r>
              <a:rPr lang="en-AU" dirty="0">
                <a:ln/>
                <a:solidFill>
                  <a:schemeClr val="accent1"/>
                </a:solidFill>
                <a:effectLst>
                  <a:outerShdw blurRad="38100" dist="25400" dir="5400000" algn="ctr" rotWithShape="0">
                    <a:srgbClr val="6E747A">
                      <a:alpha val="43000"/>
                    </a:srgbClr>
                  </a:outerShdw>
                </a:effectLst>
              </a:rPr>
              <a:t>Documents and deliverables expected</a:t>
            </a:r>
            <a:endParaRPr lang="en-AU" dirty="0">
              <a:ln/>
              <a:solidFill>
                <a:schemeClr val="accent1"/>
              </a:solidFill>
              <a:effectLst>
                <a:outerShdw blurRad="38100" dist="25400" dir="5400000" algn="ctr" rotWithShape="0">
                  <a:srgbClr val="6E747A">
                    <a:alpha val="43000"/>
                  </a:srgbClr>
                </a:outerShdw>
              </a:effectLst>
            </a:endParaRPr>
          </a:p>
          <a:p>
            <a:pPr marL="171450" lvl="1" indent="-171450">
              <a:buFont typeface="Arial" panose="020B0604020202020204" pitchFamily="34" charset="0"/>
              <a:buChar char="•"/>
            </a:pPr>
            <a:r>
              <a:rPr lang="en-AU" dirty="0">
                <a:ln/>
                <a:solidFill>
                  <a:schemeClr val="accent1"/>
                </a:solidFill>
                <a:effectLst>
                  <a:outerShdw blurRad="38100" dist="25400" dir="5400000" algn="ctr" rotWithShape="0">
                    <a:srgbClr val="6E747A">
                      <a:alpha val="43000"/>
                    </a:srgbClr>
                  </a:outerShdw>
                </a:effectLst>
              </a:rPr>
              <a:t>Identification of key stakeholders</a:t>
            </a:r>
            <a:endParaRPr lang="en-AU" dirty="0">
              <a:ln/>
              <a:solidFill>
                <a:schemeClr val="accent1"/>
              </a:solidFill>
              <a:effectLst>
                <a:outerShdw blurRad="38100" dist="25400" dir="5400000" algn="ctr" rotWithShape="0">
                  <a:srgbClr val="6E747A">
                    <a:alpha val="43000"/>
                  </a:srgbClr>
                </a:outerShdw>
              </a:effectLst>
            </a:endParaRPr>
          </a:p>
        </p:txBody>
      </p:sp>
      <p:sp>
        <p:nvSpPr>
          <p:cNvPr id="9" name="Content Placeholder 4"/>
          <p:cNvSpPr txBox="1"/>
          <p:nvPr/>
        </p:nvSpPr>
        <p:spPr>
          <a:xfrm>
            <a:off x="6246471"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4965"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panose="020B0604020202020204"/>
              <a:buNone/>
              <a:tabLst>
                <a:tab pos="6704965" algn="r"/>
              </a:tabLst>
              <a:defRPr lang="en-US" sz="1000" b="1" kern="1200">
                <a:solidFill>
                  <a:schemeClr val="tx1"/>
                </a:solidFill>
                <a:latin typeface="+mn-lt"/>
                <a:ea typeface="+mn-ea"/>
                <a:cs typeface="+mn-cs"/>
              </a:defRPr>
            </a:lvl2pPr>
            <a:lvl3pPr marL="179705" indent="-179705" algn="l" defTabSz="914400" rtl="0" eaLnBrk="1" latinLnBrk="0" hangingPunct="1">
              <a:spcBef>
                <a:spcPts val="600"/>
              </a:spcBef>
              <a:spcAft>
                <a:spcPts val="600"/>
              </a:spcAft>
              <a:buClrTx/>
              <a:buSzPct val="100000"/>
              <a:buFont typeface="Arial" panose="020B0604020202020204" pitchFamily="34" charset="0"/>
              <a:buChar char="•"/>
              <a:tabLst>
                <a:tab pos="6704965" algn="r"/>
              </a:tabLst>
              <a:defRPr lang="en-US" sz="1000" kern="1200">
                <a:solidFill>
                  <a:schemeClr val="tx1"/>
                </a:solidFill>
                <a:latin typeface="+mn-lt"/>
                <a:ea typeface="+mn-ea"/>
                <a:cs typeface="+mn-cs"/>
              </a:defRPr>
            </a:lvl3pPr>
            <a:lvl4pPr marL="360045" indent="-179705" algn="l" defTabSz="914400" rtl="0" eaLnBrk="1" latinLnBrk="0" hangingPunct="1">
              <a:spcBef>
                <a:spcPts val="600"/>
              </a:spcBef>
              <a:spcAft>
                <a:spcPts val="600"/>
              </a:spcAft>
              <a:buClrTx/>
              <a:buSzPct val="100000"/>
              <a:buFont typeface="Verdana" panose="020B0604030504040204" pitchFamily="34" charset="0"/>
              <a:buChar char="−"/>
              <a:tabLst>
                <a:tab pos="6704965" algn="r"/>
              </a:tabLst>
              <a:defRPr lang="en-US" sz="1000" kern="1200" baseline="0">
                <a:solidFill>
                  <a:schemeClr val="tx1"/>
                </a:solidFill>
                <a:latin typeface="+mn-lt"/>
                <a:ea typeface="+mn-ea"/>
                <a:cs typeface="+mn-cs"/>
              </a:defRPr>
            </a:lvl4pPr>
            <a:lvl5pPr marL="539750" indent="-179705" algn="l" defTabSz="798195" rtl="0" eaLnBrk="1" latinLnBrk="0" hangingPunct="1">
              <a:spcBef>
                <a:spcPts val="600"/>
              </a:spcBef>
              <a:spcAft>
                <a:spcPts val="600"/>
              </a:spcAft>
              <a:buClrTx/>
              <a:buSzPct val="100000"/>
              <a:buFont typeface="Arial" panose="020B0604020202020204" pitchFamily="34" charset="0"/>
              <a:buChar char="•"/>
              <a:tabLst>
                <a:tab pos="6704965" algn="r"/>
              </a:tabLst>
              <a:defRPr lang="en-US" sz="1000" kern="1200" baseline="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u="sng" dirty="0" smtClean="0"/>
              <a:t>Cost Estimates</a:t>
            </a:r>
            <a:endParaRPr lang="en-AU" dirty="0"/>
          </a:p>
          <a:p>
            <a:pPr lvl="2"/>
            <a:r>
              <a:rPr lang="en-AU" dirty="0">
                <a:ln/>
                <a:solidFill>
                  <a:schemeClr val="accent1"/>
                </a:solidFill>
                <a:effectLst>
                  <a:outerShdw blurRad="38100" dist="25400" dir="5400000" algn="ctr" rotWithShape="0">
                    <a:srgbClr val="6E747A">
                      <a:alpha val="43000"/>
                    </a:srgbClr>
                  </a:outerShdw>
                </a:effectLst>
              </a:rPr>
              <a:t>The cost of poor internet security measures, whether at the consumer-end or the point of transaction (i.e. the website accessed) can be significant, with money stolen from online bank accounts and personal identifiable information used to commit further fraud. The risk is significant in this respect and the cost of poor security measures can be vast.</a:t>
            </a:r>
            <a:endParaRPr lang="en-AU" dirty="0">
              <a:ln/>
              <a:solidFill>
                <a:schemeClr val="accent1"/>
              </a:solidFill>
              <a:effectLst>
                <a:outerShdw blurRad="38100" dist="25400" dir="5400000" algn="ctr" rotWithShape="0">
                  <a:srgbClr val="6E747A">
                    <a:alpha val="43000"/>
                  </a:srgbClr>
                </a:outerShdw>
              </a:effectLst>
            </a:endParaRPr>
          </a:p>
          <a:p>
            <a:pPr lvl="2"/>
            <a:r>
              <a:rPr lang="en-AU" dirty="0">
                <a:ln/>
                <a:solidFill>
                  <a:schemeClr val="accent1"/>
                </a:solidFill>
                <a:effectLst>
                  <a:outerShdw blurRad="38100" dist="25400" dir="5400000" algn="ctr" rotWithShape="0">
                    <a:srgbClr val="6E747A">
                      <a:alpha val="43000"/>
                    </a:srgbClr>
                  </a:outerShdw>
                </a:effectLst>
              </a:rPr>
              <a:t>Moreover, banks need to ensure that their customers who have not adopted online banking are not alienated by their service models, otherwise they will lose confidence.</a:t>
            </a:r>
            <a:endParaRPr lang="en-AU" dirty="0">
              <a:ln/>
              <a:solidFill>
                <a:schemeClr val="accent1"/>
              </a:solidFill>
              <a:effectLst>
                <a:outerShdw blurRad="38100" dist="25400" dir="5400000" algn="ctr" rotWithShape="0">
                  <a:srgbClr val="6E747A">
                    <a:alpha val="43000"/>
                  </a:srgbClr>
                </a:outerShdw>
              </a:effectLst>
            </a:endParaRPr>
          </a:p>
        </p:txBody>
      </p:sp>
      <p:sp>
        <p:nvSpPr>
          <p:cNvPr id="10" name="Text Placeholder 1"/>
          <p:cNvSpPr txBox="1"/>
          <p:nvPr/>
        </p:nvSpPr>
        <p:spPr>
          <a:xfrm>
            <a:off x="469901" y="1089979"/>
            <a:ext cx="11266379" cy="4043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a:buNone/>
              <a:defRPr lang="en-US" sz="1000" b="1" kern="1200" dirty="0" smtClean="0">
                <a:solidFill>
                  <a:schemeClr val="tx1"/>
                </a:solidFill>
                <a:latin typeface="+mn-lt"/>
                <a:ea typeface="+mn-ea"/>
                <a:cs typeface="+mn-cs"/>
              </a:defRPr>
            </a:lvl2pPr>
            <a:lvl3pPr marL="176530" indent="-17653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235" indent="-17653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765" indent="-176530" algn="l" defTabSz="798195"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1100" dirty="0" smtClean="0"/>
              <a:t>Use this slide to explain how you plan to develop and implement </a:t>
            </a:r>
            <a:r>
              <a:rPr lang="en-AU" sz="1100" dirty="0" err="1" smtClean="0"/>
              <a:t>MyBank’s</a:t>
            </a:r>
            <a:r>
              <a:rPr lang="en-AU" sz="1100" dirty="0" smtClean="0"/>
              <a:t> online banking solution . Sample headings have been provided but please feel free to add anything you believe is relevant. </a:t>
            </a:r>
            <a:r>
              <a:rPr lang="en-AU" sz="1100" dirty="0"/>
              <a:t>Please take time to format the look and feel of the slide so that it is client ready. </a:t>
            </a:r>
            <a:endParaRPr lang="en-AU" sz="1100" i="1"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p="http://schemas.openxmlformats.org/presentationml/2006/main">
  <p:tag name="THINKCELLSHAPEDONOTDELETE" val="thinkcellActiveDocDoNotDelete"/>
</p:tagLst>
</file>

<file path=ppt/theme/theme1.xml><?xml version="1.0" encoding="utf-8"?>
<a:theme xmlns:a="http://schemas.openxmlformats.org/drawingml/2006/main" name="Deloitte_4_3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panose="020B0604020202020204"/>
          <a:buChar char="�"/>
          <a:defRPr dirty="0" smtClean="0">
            <a:solidFill>
              <a:srgbClr val="313131"/>
            </a:solidFill>
          </a:defRPr>
        </a:defPPr>
      </a:lstStyle>
    </a:txDef>
  </a:objectDefaults>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7264</Words>
  <Application>WPS Presentation</Application>
  <PresentationFormat>Widescreen</PresentationFormat>
  <Paragraphs>102</Paragraphs>
  <Slides>4</Slides>
  <Notes>3</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4</vt:i4>
      </vt:variant>
    </vt:vector>
  </HeadingPairs>
  <TitlesOfParts>
    <vt:vector size="23" baseType="lpstr">
      <vt:lpstr>Arial</vt:lpstr>
      <vt:lpstr>SimSun</vt:lpstr>
      <vt:lpstr>Wingdings</vt:lpstr>
      <vt:lpstr>Wingdings 2</vt:lpstr>
      <vt:lpstr>Arial</vt:lpstr>
      <vt:lpstr>Verdana</vt:lpstr>
      <vt:lpstr>Chronicle Display Black</vt:lpstr>
      <vt:lpstr>Open Sans</vt:lpstr>
      <vt:lpstr>Frutiger Next Pro Light</vt:lpstr>
      <vt:lpstr>Nexa Black</vt:lpstr>
      <vt:lpstr>Segoe UI Semilight</vt:lpstr>
      <vt:lpstr>Open Sans</vt:lpstr>
      <vt:lpstr>Segoe Print</vt:lpstr>
      <vt:lpstr>Microsoft YaHei</vt:lpstr>
      <vt:lpstr>Arial Unicode MS</vt:lpstr>
      <vt:lpstr>Calibri</vt:lpstr>
      <vt:lpstr>Wingdings</vt:lpstr>
      <vt:lpstr>Deloitte_4_3_Onscreen</vt:lpstr>
      <vt:lpstr>TCLayout.ActiveDocument.1</vt:lpstr>
      <vt:lpstr>PowerPoint 演示文稿</vt:lpstr>
      <vt:lpstr>Module 1</vt:lpstr>
      <vt:lpstr>Module 2</vt:lpstr>
      <vt:lpstr>Module 3</vt:lpstr>
    </vt:vector>
  </TitlesOfParts>
  <Company>Deloitte Touche Tohmatsu Services,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Unguroiu, Laurentiu (AU - Sydney)</dc:creator>
  <cp:lastModifiedBy>Gaurav</cp:lastModifiedBy>
  <cp:revision>39</cp:revision>
  <dcterms:created xsi:type="dcterms:W3CDTF">2019-02-05T22:29:00Z</dcterms:created>
  <dcterms:modified xsi:type="dcterms:W3CDTF">2020-06-10T18:39:03Z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