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8"/>
  </p:handoutMasterIdLst>
  <p:sldIdLst>
    <p:sldId id="340" r:id="rId3"/>
    <p:sldId id="437" r:id="rId5"/>
    <p:sldId id="439" r:id="rId6"/>
    <p:sldId id="436" r:id="rId7"/>
  </p:sldIdLst>
  <p:sldSz cx="12192000" cy="6858000"/>
  <p:notesSz cx="7315200" cy="9601200"/>
  <p:defaultText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110" d="100"/>
          <a:sy n="110" d="100"/>
        </p:scale>
        <p:origin x="680" y="184"/>
      </p:cViewPr>
      <p:guideLst>
        <p:guide/>
        <p:guide orient="horz" pos="2078"/>
        <p:guide orient="horz" pos="1598"/>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2985"/>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1218565" rtl="0" eaLnBrk="1" latinLnBrk="0" hangingPunct="1">
      <a:defRPr sz="1600" kern="1200">
        <a:solidFill>
          <a:schemeClr val="tx1"/>
        </a:solidFill>
        <a:latin typeface="Arial" panose="020B0604020202020204" pitchFamily="34" charset="0"/>
        <a:ea typeface="+mn-ea"/>
        <a:cs typeface="+mn-cs"/>
      </a:defRPr>
    </a:lvl1pPr>
    <a:lvl2pPr marL="609600" algn="l" defTabSz="1218565" rtl="0" eaLnBrk="1" latinLnBrk="0" hangingPunct="1">
      <a:defRPr sz="1600" kern="1200">
        <a:solidFill>
          <a:schemeClr val="tx1"/>
        </a:solidFill>
        <a:latin typeface="Arial" panose="020B0604020202020204" pitchFamily="34" charset="0"/>
        <a:ea typeface="+mn-ea"/>
        <a:cs typeface="+mn-cs"/>
      </a:defRPr>
    </a:lvl2pPr>
    <a:lvl3pPr marL="1219200" algn="l" defTabSz="1218565" rtl="0" eaLnBrk="1" latinLnBrk="0" hangingPunct="1">
      <a:defRPr sz="1600" kern="1200">
        <a:solidFill>
          <a:schemeClr val="tx1"/>
        </a:solidFill>
        <a:latin typeface="Arial" panose="020B0604020202020204" pitchFamily="34" charset="0"/>
        <a:ea typeface="+mn-ea"/>
        <a:cs typeface="+mn-cs"/>
      </a:defRPr>
    </a:lvl3pPr>
    <a:lvl4pPr marL="1828800" algn="l" defTabSz="1218565" rtl="0" eaLnBrk="1" latinLnBrk="0" hangingPunct="1">
      <a:defRPr sz="1600" kern="1200">
        <a:solidFill>
          <a:schemeClr val="tx1"/>
        </a:solidFill>
        <a:latin typeface="Arial" panose="020B0604020202020204" pitchFamily="34" charset="0"/>
        <a:ea typeface="+mn-ea"/>
        <a:cs typeface="+mn-cs"/>
      </a:defRPr>
    </a:lvl4pPr>
    <a:lvl5pPr marL="2438400" algn="l" defTabSz="1218565" rtl="0" eaLnBrk="1" latinLnBrk="0" hangingPunct="1">
      <a:defRPr sz="1600" kern="1200">
        <a:solidFill>
          <a:schemeClr val="tx1"/>
        </a:solidFill>
        <a:latin typeface="Arial" panose="020B0604020202020204" pitchFamily="34" charset="0"/>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8565"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1915" algn="r"/>
              </a:tabLst>
              <a:defRPr/>
            </a:lvl1pPr>
            <a:lvl2pPr>
              <a:tabLst>
                <a:tab pos="8971915" algn="r"/>
              </a:tabLst>
              <a:defRPr/>
            </a:lvl2pPr>
            <a:lvl3pPr>
              <a:tabLst>
                <a:tab pos="8971915" algn="r"/>
              </a:tabLst>
              <a:defRPr/>
            </a:lvl3pPr>
            <a:lvl4pPr>
              <a:tabLst>
                <a:tab pos="8971915" algn="r"/>
              </a:tabLst>
              <a:defRPr/>
            </a:lvl4pPr>
            <a:lvl5pPr>
              <a:tabLst>
                <a:tab pos="6704965" algn="r"/>
              </a:tabLst>
              <a:defRPr baseline="0"/>
            </a:lvl5pPr>
            <a:lvl6pPr>
              <a:tabLst>
                <a:tab pos="8971915" algn="r"/>
              </a:tabLst>
              <a:defRPr/>
            </a:lvl6pPr>
            <a:lvl7pPr>
              <a:tabLst>
                <a:tab pos="8971915" algn="r"/>
              </a:tabLst>
              <a:defRPr/>
            </a:lvl7pPr>
            <a:lvl8pPr>
              <a:tabLst>
                <a:tab pos="8971915" algn="r"/>
              </a:tabLst>
              <a:defRPr/>
            </a:lvl8pPr>
            <a:lvl9pPr>
              <a:tabLst>
                <a:tab pos="8971915" algn="r"/>
              </a:tabLst>
              <a:defRPr/>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8565"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hasCustomPrompt="1"/>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hasCustomPrompt="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hasCustomPrompt="1"/>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8565"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5"/>
              </a:spcAft>
            </a:pPr>
            <a:endParaRPr lang="en-AU" sz="1465"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5"/>
              </a:spcAft>
            </a:pPr>
            <a:endParaRPr lang="en-AU" sz="1465"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a:solidFill>
                  <a:srgbClr val="FF0000"/>
                </a:solidFill>
              </a:rPr>
              <a:t>[Draft – Work in Progress]</a:t>
            </a:r>
            <a:endParaRPr lang="en-AU" sz="1400" dirty="0">
              <a:solidFill>
                <a:srgbClr val="FF0000"/>
              </a:solidFill>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8565"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a:solidFill>
                  <a:srgbClr val="FF0000"/>
                </a:solidFill>
              </a:rPr>
              <a:t>[Draft – Work in Progress]</a:t>
            </a:r>
            <a:endParaRPr lang="en-AU" sz="1400" dirty="0">
              <a:solidFill>
                <a:srgbClr val="FF0000"/>
              </a:solidFill>
            </a:endParaRP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8565"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p:nvPr userDrawn="1"/>
        </p:nvSpPr>
        <p:spPr bwMode="auto">
          <a:xfrm>
            <a:off x="474358" y="3429000"/>
            <a:ext cx="8556230" cy="2870201"/>
          </a:xfrm>
          <a:prstGeom prst="rect">
            <a:avLst/>
          </a:prstGeom>
          <a:noFill/>
          <a:ln w="9525">
            <a:noFill/>
            <a:miter lim="800000"/>
          </a:ln>
        </p:spPr>
        <p:txBody>
          <a:bodyPr lIns="0" tIns="0" rIns="0" bIns="0" anchor="b"/>
          <a:lstStyle/>
          <a:p>
            <a:pPr defTabSz="1019175">
              <a:spcAft>
                <a:spcPts val="0"/>
              </a:spcAft>
              <a:buClr>
                <a:schemeClr val="tx1"/>
              </a:buClr>
              <a:buSzPct val="80000"/>
              <a:buFont typeface="Wingdings" panose="05000000000000000000"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endParaRPr lang="en-AU" sz="900" noProof="1">
              <a:solidFill>
                <a:schemeClr val="tx1"/>
              </a:solidFill>
            </a:endParaRP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5"/>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vmlDrawing" Target="../drawings/vmlDrawing1.vml"/><Relationship Id="rId44" Type="http://schemas.openxmlformats.org/officeDocument/2006/relationships/image" Target="../media/image6.emf"/><Relationship Id="rId43" Type="http://schemas.openxmlformats.org/officeDocument/2006/relationships/oleObject" Target="../embeddings/oleObject1.bin"/><Relationship Id="rId42" Type="http://schemas.openxmlformats.org/officeDocument/2006/relationships/tags" Target="../tags/tag1.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3" name="think-cell Slide" r:id="rId43" imgW="12700" imgH="12700" progId="TCLayout.ActiveDocument.1">
                  <p:embed/>
                </p:oleObj>
              </mc:Choice>
              <mc:Fallback>
                <p:oleObj name="think-cell Slide" r:id="rId43" imgW="12700" imgH="12700" progId="TCLayout.ActiveDocument.1">
                  <p:embed/>
                  <p:pic>
                    <p:nvPicPr>
                      <p:cNvPr id="0" name="Picture 2332"/>
                      <p:cNvPicPr/>
                      <p:nvPr/>
                    </p:nvPicPr>
                    <p:blipFill>
                      <a:blip r:embed="rId44"/>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tx1"/>
                </a:solidFill>
              </a:rPr>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endParaRPr lang="en-AU" sz="650" b="0" noProof="0" dirty="0">
              <a:solidFill>
                <a:schemeClr val="tx1"/>
              </a:solidFill>
            </a:endParaRP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fld>
            <a:r>
              <a:rPr lang="en-AU"/>
              <a:t>19/02/2019</a:t>
            </a:r>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ransition>
    <p:fade/>
  </p:transition>
  <p:hf hdr="0" dt="0"/>
  <p:txStyles>
    <p:titleStyle>
      <a:lvl1pPr algn="l" defTabSz="1218565" rtl="0" eaLnBrk="1" latinLnBrk="0" hangingPunct="1">
        <a:spcBef>
          <a:spcPct val="0"/>
        </a:spcBef>
        <a:buNone/>
        <a:defRPr sz="2000" kern="1200">
          <a:solidFill>
            <a:schemeClr val="tx1"/>
          </a:solidFill>
          <a:latin typeface="+mj-lt"/>
          <a:ea typeface="+mj-ea"/>
          <a:cs typeface="+mj-cs"/>
        </a:defRPr>
      </a:lvl1pPr>
    </p:titleStyle>
    <p:bodyStyle>
      <a:lvl1pPr marL="0" indent="0" algn="l" defTabSz="1218565" rtl="0" eaLnBrk="1" latinLnBrk="0" hangingPunct="1">
        <a:spcBef>
          <a:spcPts val="0"/>
        </a:spcBef>
        <a:spcAft>
          <a:spcPts val="1335"/>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8565" rtl="0" eaLnBrk="1" latinLnBrk="0" hangingPunct="1">
        <a:spcBef>
          <a:spcPts val="0"/>
        </a:spcBef>
        <a:spcAft>
          <a:spcPts val="1335"/>
        </a:spcAft>
        <a:buClrTx/>
        <a:buSzPct val="100000"/>
        <a:buFont typeface="Arial" panose="020B0604020202020204"/>
        <a:buNone/>
        <a:defRPr lang="en-US" sz="1200" b="1" kern="1200" dirty="0" smtClean="0">
          <a:solidFill>
            <a:schemeClr val="tx1"/>
          </a:solidFill>
          <a:latin typeface="+mn-lt"/>
          <a:ea typeface="+mn-ea"/>
          <a:cs typeface="+mn-cs"/>
        </a:defRPr>
      </a:lvl2pPr>
      <a:lvl3pPr marL="234950" indent="-234950" algn="l" defTabSz="1218565" rtl="0" eaLnBrk="1" latinLnBrk="0" hangingPunct="1">
        <a:spcBef>
          <a:spcPts val="0"/>
        </a:spcBef>
        <a:spcAft>
          <a:spcPts val="1335"/>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4980" indent="-234950" algn="l" defTabSz="1218565"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565" indent="-234950" algn="l" defTabSz="1064260"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6pPr>
      <a:lvl7pPr marL="710565" indent="-234950" algn="l" defTabSz="1218565" rtl="0" eaLnBrk="1" latinLnBrk="0" hangingPunct="1">
        <a:spcBef>
          <a:spcPts val="0"/>
        </a:spcBef>
        <a:spcAft>
          <a:spcPts val="1335"/>
        </a:spcAft>
        <a:buFont typeface="Verdana" panose="020B0604030504040204" pitchFamily="34" charset="0"/>
        <a:buChar char="−"/>
        <a:defRPr sz="1600" kern="1200">
          <a:solidFill>
            <a:schemeClr val="tx1"/>
          </a:solidFill>
          <a:latin typeface="+mn-lt"/>
          <a:ea typeface="+mn-ea"/>
          <a:cs typeface="+mn-cs"/>
        </a:defRPr>
      </a:lvl7pPr>
      <a:lvl8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8pPr>
      <a:lvl9pPr marL="710565" indent="-234950" algn="l" defTabSz="1218565"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9" Type="http://schemas.openxmlformats.org/officeDocument/2006/relationships/slideLayout" Target="../slideLayouts/slideLayout33.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endParaRPr lang="en-AU" dirty="0">
              <a:latin typeface="+mj-lt"/>
              <a:cs typeface="Segoe UI Light" panose="020B0502040204020203" pitchFamily="34" charset="0"/>
            </a:endParaRP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endParaRPr lang="en-AU" dirty="0">
              <a:latin typeface="+mj-lt"/>
              <a:cs typeface="Segoe UI Light" panose="020B0502040204020203" pitchFamily="34" charset="0"/>
            </a:endParaRPr>
          </a:p>
        </p:txBody>
      </p:sp>
    </p:spTree>
    <p:custDataLst>
      <p:tags r:id="rId2"/>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69900" y="1858010"/>
            <a:ext cx="5544185" cy="4290695"/>
          </a:xfrm>
        </p:spPr>
        <p:txBody>
          <a:bodyPr/>
          <a:lstStyle/>
          <a:p>
            <a:r>
              <a:rPr lang="en-US" altLang="en-AU" u="sng" dirty="0"/>
              <a:t>Our approach will be:</a:t>
            </a:r>
            <a:endParaRPr lang="en-US" altLang="en-AU" b="0" dirty="0"/>
          </a:p>
          <a:p>
            <a:r>
              <a:rPr lang="en-US" altLang="en-AU" b="0" dirty="0"/>
              <a:t>1. When reporting metrics to management, it is important to keep the time factor in mind. True success or true failure may not be apparent until long after a project is formally closed.</a:t>
            </a:r>
            <a:endParaRPr lang="en-US" altLang="en-AU" b="0" dirty="0"/>
          </a:p>
          <a:p>
            <a:r>
              <a:rPr lang="en-US" altLang="en-AU" b="0" dirty="0"/>
              <a:t>Ex: a new software application may turn out to be a colossal failure six months after it is put into production, when it finally reaches its planned usage targets. </a:t>
            </a:r>
            <a:endParaRPr lang="en-US" altLang="en-AU" b="0" dirty="0"/>
          </a:p>
          <a:p>
            <a:r>
              <a:rPr lang="en-US" altLang="en-AU" b="0" dirty="0"/>
              <a:t>2. At the micro level, metrics management means identifying and tracking tactical objectives. It is only by looking at the task level metrics that status of higher-level work packages can be ascertained, which can then be reported to project stakeholders and customers.</a:t>
            </a:r>
            <a:endParaRPr lang="en-US" altLang="en-AU" b="0" dirty="0"/>
          </a:p>
          <a:p>
            <a:r>
              <a:rPr lang="en-US" altLang="en-AU" b="0" dirty="0"/>
              <a:t>Examples of macro-level metrics include: number of successful projects, percentage of failed projects, and number of hours spent per project or program. </a:t>
            </a:r>
            <a:endParaRPr lang="en-US" altLang="en-AU" b="0" dirty="0"/>
          </a:p>
        </p:txBody>
      </p:sp>
      <p:sp>
        <p:nvSpPr>
          <p:cNvPr id="6" name="Text Placeholder 5"/>
          <p:cNvSpPr>
            <a:spLocks noGrp="1"/>
          </p:cNvSpPr>
          <p:nvPr>
            <p:ph type="body" sz="quarter" idx="23"/>
          </p:nvPr>
        </p:nvSpPr>
        <p:spPr>
          <a:xfrm>
            <a:off x="6177915" y="1858010"/>
            <a:ext cx="5544185" cy="4165600"/>
          </a:xfrm>
        </p:spPr>
        <p:txBody>
          <a:bodyPr/>
          <a:lstStyle/>
          <a:p>
            <a:r>
              <a:rPr lang="en-US" altLang="en-AU" u="sng" dirty="0"/>
              <a:t>Risks:</a:t>
            </a:r>
            <a:r>
              <a:rPr lang="en-US" altLang="en-AU" b="0" dirty="0"/>
              <a:t> Risks are events that will adversely affect the project if they eventuate. Evaluate their importance based on the likelihood they’ll occur, along with the impact on the project if they do.</a:t>
            </a:r>
            <a:endParaRPr lang="en-US" altLang="en-AU" b="0" dirty="0"/>
          </a:p>
          <a:p>
            <a:r>
              <a:rPr lang="en-US" altLang="en-AU" u="sng" dirty="0"/>
              <a:t>Issues:</a:t>
            </a:r>
            <a:r>
              <a:rPr lang="en-US" altLang="en-AU" b="0" dirty="0"/>
              <a:t> Issues are events that have an adverse impact on the project. They are risks that have eventuated, and you must manage ASAP to keep the project on track.</a:t>
            </a:r>
            <a:endParaRPr lang="en-US" altLang="en-AU" b="0" dirty="0"/>
          </a:p>
          <a:p>
            <a:endParaRPr lang="en-US" altLang="en-AU" b="0" dirty="0"/>
          </a:p>
          <a:p>
            <a:r>
              <a:rPr lang="en-AU" u="sng" dirty="0"/>
              <a:t>Dependencies</a:t>
            </a:r>
            <a:r>
              <a:rPr lang="en-US" altLang="en-AU" u="sng" dirty="0"/>
              <a:t>: </a:t>
            </a:r>
            <a:r>
              <a:rPr lang="en-US" altLang="en-AU" b="0" dirty="0"/>
              <a:t>Dependencies are activities which need to start or be completed so the project can progress and succeed. Dependencies may rely on internal or external events, suppliers, or partners.</a:t>
            </a:r>
            <a:endParaRPr lang="en-US" altLang="en-AU" b="0"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endParaRPr lang="en-AU" sz="1600" dirty="0"/>
          </a:p>
        </p:txBody>
      </p:sp>
      <p:sp>
        <p:nvSpPr>
          <p:cNvPr id="11" name="Title 10"/>
          <p:cNvSpPr>
            <a:spLocks noGrp="1"/>
          </p:cNvSpPr>
          <p:nvPr>
            <p:ph type="title"/>
          </p:nvPr>
        </p:nvSpPr>
        <p:spPr/>
        <p:txBody>
          <a:bodyPr/>
          <a:lstStyle/>
          <a:p>
            <a:r>
              <a:rPr lang="en-AU" dirty="0"/>
              <a:t>Project Plan for SectorMetric</a:t>
            </a:r>
            <a:endParaRPr lang="en-AU" dirty="0"/>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endParaRPr lang="en-AU" sz="1800" dirty="0">
              <a:solidFill>
                <a:srgbClr val="313131"/>
              </a:solidFill>
            </a:endParaRP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endParaRPr lang="en-AU" sz="1800" dirty="0">
              <a:solidFill>
                <a:srgbClr val="313131"/>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endParaRPr lang="en-AU" sz="1600" dirty="0"/>
          </a:p>
          <a:p>
            <a:endParaRPr lang="en-AU" sz="1600" dirty="0"/>
          </a:p>
        </p:txBody>
      </p:sp>
      <p:sp>
        <p:nvSpPr>
          <p:cNvPr id="3" name="Title 2"/>
          <p:cNvSpPr>
            <a:spLocks noGrp="1"/>
          </p:cNvSpPr>
          <p:nvPr>
            <p:ph type="title"/>
          </p:nvPr>
        </p:nvSpPr>
        <p:spPr/>
        <p:txBody>
          <a:bodyPr/>
          <a:lstStyle/>
          <a:p>
            <a:r>
              <a:rPr lang="en-AU" dirty="0"/>
              <a:t>Project Plan for SectorMetric</a:t>
            </a:r>
            <a:endParaRPr lang="en-AU" dirty="0"/>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endParaRPr lang="en-AU" sz="1800" dirty="0">
              <a:solidFill>
                <a:srgbClr val="313131"/>
              </a:solidFill>
            </a:endParaRP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endParaRPr lang="en-AU" sz="1800" dirty="0">
              <a:solidFill>
                <a:srgbClr val="313131"/>
              </a:solidFill>
            </a:endParaRP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3"/>
            </p:custData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gridCol w="404680"/>
                <a:gridCol w="404680"/>
                <a:gridCol w="404680"/>
                <a:gridCol w="404680"/>
                <a:gridCol w="404680"/>
                <a:gridCol w="404680"/>
                <a:gridCol w="404680"/>
                <a:gridCol w="404680"/>
                <a:gridCol w="404680"/>
              </a:tblGrid>
              <a:tr h="253318">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1</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2</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3</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4</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5</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6</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7</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8</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9</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10</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1</a:t>
            </a:r>
            <a:endParaRPr lang="en-AU" sz="665" b="1" dirty="0">
              <a:solidFill>
                <a:schemeClr val="bg1"/>
              </a:solidFill>
            </a:endParaRP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2</a:t>
            </a:r>
            <a:endParaRPr lang="en-AU" sz="665" b="1" dirty="0">
              <a:solidFill>
                <a:schemeClr val="bg1"/>
              </a:solidFill>
            </a:endParaRP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5"/>
              </a:lnSpc>
            </a:pPr>
            <a:r>
              <a:rPr lang="en-AU" sz="665" b="1" dirty="0">
                <a:solidFill>
                  <a:schemeClr val="bg1"/>
                </a:solidFill>
              </a:rPr>
              <a:t>Weekly Leads Meeting</a:t>
            </a:r>
            <a:endParaRPr lang="en-AU" sz="665" b="1" dirty="0">
              <a:solidFill>
                <a:schemeClr val="bg1"/>
              </a:solidFill>
            </a:endParaRP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3</a:t>
            </a:r>
            <a:endParaRPr lang="en-AU" sz="665" b="1" dirty="0">
              <a:solidFill>
                <a:schemeClr val="bg1"/>
              </a:solidFill>
            </a:endParaRPr>
          </a:p>
        </p:txBody>
      </p:sp>
      <p:sp>
        <p:nvSpPr>
          <p:cNvPr id="18" name="Diamond 17"/>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endParaRPr lang="en-AU" sz="900" dirty="0"/>
          </a:p>
        </p:txBody>
      </p:sp>
      <p:sp>
        <p:nvSpPr>
          <p:cNvPr id="20" name="Diamond 19"/>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endParaRPr lang="en-AU" sz="900" dirty="0"/>
          </a:p>
          <a:p>
            <a:r>
              <a:rPr lang="en-AU" sz="900" dirty="0"/>
              <a:t>meeting</a:t>
            </a:r>
            <a:endParaRPr lang="en-AU" sz="900" dirty="0"/>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rgbClr val="53565A"/>
                </a:solidFill>
              </a:rPr>
              <a:t>Phase</a:t>
            </a:r>
            <a:endParaRPr lang="en-AU" sz="665" b="1" dirty="0">
              <a:solidFill>
                <a:srgbClr val="53565A"/>
              </a:solidFill>
            </a:endParaRP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endParaRPr lang="en-AU" b="0" dirty="0"/>
          </a:p>
        </p:txBody>
      </p:sp>
      <p:graphicFrame>
        <p:nvGraphicFramePr>
          <p:cNvPr id="31" name="Table 30"/>
          <p:cNvGraphicFramePr>
            <a:graphicFrameLocks noGrp="1"/>
          </p:cNvGraphicFramePr>
          <p:nvPr/>
        </p:nvGraphicFramePr>
        <p:xfrm>
          <a:off x="6177462" y="2308536"/>
          <a:ext cx="5544000" cy="2839720"/>
        </p:xfrm>
        <a:graphic>
          <a:graphicData uri="http://schemas.openxmlformats.org/drawingml/2006/table">
            <a:tbl>
              <a:tblPr firstRow="1" bandRow="1">
                <a:tableStyleId>{69012ECD-51FC-41F1-AA8D-1B2483CD663E}</a:tableStyleId>
              </a:tblPr>
              <a:tblGrid>
                <a:gridCol w="1307465"/>
                <a:gridCol w="1464535"/>
                <a:gridCol w="1386000"/>
                <a:gridCol w="1386000"/>
              </a:tblGrid>
              <a:tr h="370840">
                <a:tc>
                  <a:txBody>
                    <a:bodyPr/>
                    <a:lstStyle/>
                    <a:p>
                      <a:r>
                        <a:rPr lang="en-AU" sz="1200" dirty="0"/>
                        <a:t>Position</a:t>
                      </a:r>
                      <a:endParaRPr lang="en-AU" sz="1200" dirty="0"/>
                    </a:p>
                  </a:txBody>
                  <a:tcPr/>
                </a:tc>
                <a:tc>
                  <a:txBody>
                    <a:bodyPr/>
                    <a:lstStyle/>
                    <a:p>
                      <a:r>
                        <a:rPr lang="en-AU" sz="1200" dirty="0"/>
                        <a:t>Daily rate not incl. GST</a:t>
                      </a:r>
                      <a:endParaRPr lang="en-AU" sz="1200" dirty="0"/>
                    </a:p>
                  </a:txBody>
                  <a:tcPr/>
                </a:tc>
                <a:tc>
                  <a:txBody>
                    <a:bodyPr/>
                    <a:lstStyle/>
                    <a:p>
                      <a:r>
                        <a:rPr lang="en-AU" sz="1200" dirty="0"/>
                        <a:t>Number of days over 6 weeks</a:t>
                      </a:r>
                      <a:endParaRPr lang="en-AU" sz="1200" dirty="0"/>
                    </a:p>
                  </a:txBody>
                  <a:tcPr/>
                </a:tc>
                <a:tc>
                  <a:txBody>
                    <a:bodyPr/>
                    <a:lstStyle/>
                    <a:p>
                      <a:r>
                        <a:rPr lang="en-AU" sz="1200" dirty="0"/>
                        <a:t>Total</a:t>
                      </a:r>
                      <a:endParaRPr lang="en-AU" sz="1200" dirty="0"/>
                    </a:p>
                  </a:txBody>
                  <a:tcPr/>
                </a:tc>
              </a:tr>
              <a:tr h="370840">
                <a:tc>
                  <a:txBody>
                    <a:bodyPr/>
                    <a:lstStyle/>
                    <a:p>
                      <a:r>
                        <a:rPr lang="en-AU" sz="1200" dirty="0"/>
                        <a:t>Partner</a:t>
                      </a:r>
                      <a:endParaRPr lang="en-AU" sz="1200" dirty="0"/>
                    </a:p>
                  </a:txBody>
                  <a:tcPr/>
                </a:tc>
                <a:tc>
                  <a:txBody>
                    <a:bodyPr/>
                    <a:lstStyle/>
                    <a:p>
                      <a:r>
                        <a:rPr lang="en-US" altLang="en-AU" sz="1600" dirty="0"/>
                        <a:t>$4000</a:t>
                      </a:r>
                      <a:endParaRPr lang="en-US" altLang="en-AU" sz="1600" dirty="0"/>
                    </a:p>
                  </a:txBody>
                  <a:tcPr/>
                </a:tc>
                <a:tc>
                  <a:txBody>
                    <a:bodyPr/>
                    <a:lstStyle/>
                    <a:p>
                      <a:r>
                        <a:rPr lang="en-US" altLang="en-AU" sz="1600"/>
                        <a:t>2</a:t>
                      </a:r>
                      <a:endParaRPr lang="en-US" altLang="en-AU" sz="1600"/>
                    </a:p>
                  </a:txBody>
                  <a:tcPr/>
                </a:tc>
                <a:tc>
                  <a:txBody>
                    <a:bodyPr/>
                    <a:lstStyle/>
                    <a:p>
                      <a:r>
                        <a:rPr lang="en-US" altLang="en-AU" sz="1600"/>
                        <a:t>$8000</a:t>
                      </a:r>
                      <a:endParaRPr lang="en-US" altLang="en-AU" sz="1600"/>
                    </a:p>
                  </a:txBody>
                  <a:tcPr/>
                </a:tc>
              </a:tr>
              <a:tr h="370840">
                <a:tc>
                  <a:txBody>
                    <a:bodyPr/>
                    <a:lstStyle/>
                    <a:p>
                      <a:r>
                        <a:rPr lang="en-AU" sz="1200" dirty="0"/>
                        <a:t>Director</a:t>
                      </a:r>
                      <a:endParaRPr lang="en-AU" sz="1200" dirty="0"/>
                    </a:p>
                  </a:txBody>
                  <a:tcPr/>
                </a:tc>
                <a:tc>
                  <a:txBody>
                    <a:bodyPr/>
                    <a:lstStyle/>
                    <a:p>
                      <a:r>
                        <a:rPr lang="en-US" altLang="en-AU" sz="1600"/>
                        <a:t>$1400</a:t>
                      </a:r>
                      <a:endParaRPr lang="en-US" altLang="en-AU" sz="1600"/>
                    </a:p>
                  </a:txBody>
                  <a:tcPr/>
                </a:tc>
                <a:tc>
                  <a:txBody>
                    <a:bodyPr/>
                    <a:lstStyle/>
                    <a:p>
                      <a:r>
                        <a:rPr lang="en-US" altLang="en-AU" sz="1600"/>
                        <a:t>5</a:t>
                      </a:r>
                      <a:endParaRPr lang="en-US" altLang="en-AU" sz="1600"/>
                    </a:p>
                  </a:txBody>
                  <a:tcPr/>
                </a:tc>
                <a:tc>
                  <a:txBody>
                    <a:bodyPr/>
                    <a:lstStyle/>
                    <a:p>
                      <a:r>
                        <a:rPr lang="en-US" altLang="en-AU" sz="1600"/>
                        <a:t>$7000</a:t>
                      </a:r>
                      <a:endParaRPr lang="en-US" altLang="en-AU" sz="1600"/>
                    </a:p>
                  </a:txBody>
                  <a:tcPr/>
                </a:tc>
              </a:tr>
              <a:tr h="370840">
                <a:tc>
                  <a:txBody>
                    <a:bodyPr/>
                    <a:lstStyle/>
                    <a:p>
                      <a:r>
                        <a:rPr lang="en-AU" sz="1200" dirty="0"/>
                        <a:t>Senior</a:t>
                      </a:r>
                      <a:r>
                        <a:rPr lang="en-AU" sz="1200" baseline="0" dirty="0"/>
                        <a:t> Consultant</a:t>
                      </a:r>
                      <a:endParaRPr lang="en-AU" sz="1200" dirty="0"/>
                    </a:p>
                  </a:txBody>
                  <a:tcPr/>
                </a:tc>
                <a:tc>
                  <a:txBody>
                    <a:bodyPr/>
                    <a:lstStyle/>
                    <a:p>
                      <a:r>
                        <a:rPr lang="en-US" altLang="en-AU" sz="1600"/>
                        <a:t>$1700</a:t>
                      </a:r>
                      <a:endParaRPr lang="en-US" altLang="en-AU" sz="1600"/>
                    </a:p>
                  </a:txBody>
                  <a:tcPr/>
                </a:tc>
                <a:tc>
                  <a:txBody>
                    <a:bodyPr/>
                    <a:lstStyle/>
                    <a:p>
                      <a:r>
                        <a:rPr lang="en-US" altLang="en-AU" sz="1600"/>
                        <a:t>25</a:t>
                      </a:r>
                      <a:endParaRPr lang="en-US" altLang="en-AU" sz="1600"/>
                    </a:p>
                  </a:txBody>
                  <a:tcPr/>
                </a:tc>
                <a:tc>
                  <a:txBody>
                    <a:bodyPr/>
                    <a:lstStyle/>
                    <a:p>
                      <a:r>
                        <a:rPr lang="en-US" altLang="en-AU" sz="1600"/>
                        <a:t>$42500</a:t>
                      </a:r>
                      <a:endParaRPr lang="en-US" altLang="en-AU" sz="1600"/>
                    </a:p>
                  </a:txBody>
                  <a:tcPr/>
                </a:tc>
              </a:tr>
              <a:tr h="370840">
                <a:tc>
                  <a:txBody>
                    <a:bodyPr/>
                    <a:lstStyle/>
                    <a:p>
                      <a:r>
                        <a:rPr lang="en-AU" sz="1200" dirty="0"/>
                        <a:t>Senior</a:t>
                      </a:r>
                      <a:r>
                        <a:rPr lang="en-AU" sz="1200" baseline="0" dirty="0"/>
                        <a:t> Consultant</a:t>
                      </a:r>
                      <a:endParaRPr lang="en-AU" sz="1200" dirty="0"/>
                    </a:p>
                  </a:txBody>
                  <a:tcPr/>
                </a:tc>
                <a:tc>
                  <a:txBody>
                    <a:bodyPr/>
                    <a:lstStyle/>
                    <a:p>
                      <a:r>
                        <a:rPr lang="en-US" altLang="en-AU" sz="1600"/>
                        <a:t>$1700</a:t>
                      </a:r>
                      <a:endParaRPr lang="en-US" altLang="en-AU" sz="1600"/>
                    </a:p>
                  </a:txBody>
                  <a:tcPr/>
                </a:tc>
                <a:tc>
                  <a:txBody>
                    <a:bodyPr/>
                    <a:lstStyle/>
                    <a:p>
                      <a:r>
                        <a:rPr lang="en-US" altLang="en-AU" sz="1600"/>
                        <a:t>25</a:t>
                      </a:r>
                      <a:endParaRPr lang="en-US" altLang="en-AU" sz="1600"/>
                    </a:p>
                  </a:txBody>
                  <a:tcPr/>
                </a:tc>
                <a:tc>
                  <a:txBody>
                    <a:bodyPr/>
                    <a:lstStyle/>
                    <a:p>
                      <a:r>
                        <a:rPr lang="en-US" altLang="en-AU" sz="1600"/>
                        <a:t>$42500</a:t>
                      </a:r>
                      <a:endParaRPr lang="en-US" altLang="en-AU" sz="1600"/>
                    </a:p>
                  </a:txBody>
                  <a:tcPr/>
                </a:tc>
              </a:tr>
              <a:tr h="370840">
                <a:tc>
                  <a:txBody>
                    <a:bodyPr/>
                    <a:lstStyle/>
                    <a:p>
                      <a:endParaRPr lang="en-AU" sz="1200" dirty="0"/>
                    </a:p>
                  </a:txBody>
                  <a:tcPr/>
                </a:tc>
                <a:tc>
                  <a:txBody>
                    <a:bodyPr/>
                    <a:lstStyle/>
                    <a:p>
                      <a:endParaRPr lang="en-AU" sz="1200" dirty="0"/>
                    </a:p>
                  </a:txBody>
                  <a:tcPr/>
                </a:tc>
                <a:tc>
                  <a:txBody>
                    <a:bodyPr/>
                    <a:lstStyle/>
                    <a:p>
                      <a:r>
                        <a:rPr lang="en-AU" sz="1200" b="1" dirty="0"/>
                        <a:t>Total</a:t>
                      </a:r>
                      <a:endParaRPr lang="en-AU" sz="1200" b="1" dirty="0"/>
                    </a:p>
                  </a:txBody>
                  <a:tcPr/>
                </a:tc>
                <a:tc>
                  <a:txBody>
                    <a:bodyPr/>
                    <a:lstStyle/>
                    <a:p>
                      <a:pPr algn="r"/>
                      <a:r>
                        <a:rPr lang="en-US" altLang="en-AU" sz="1800" b="1" dirty="0"/>
                        <a:t>$100000</a:t>
                      </a:r>
                      <a:endParaRPr lang="en-US" altLang="en-AU" sz="1800" b="1" dirty="0"/>
                    </a:p>
                  </a:txBody>
                  <a:tcPr/>
                </a:tc>
              </a:tr>
            </a:tbl>
          </a:graphicData>
        </a:graphic>
      </p:graphicFrame>
      <p:sp>
        <p:nvSpPr>
          <p:cNvPr id="4" name="Text Box 3"/>
          <p:cNvSpPr txBox="1"/>
          <p:nvPr/>
        </p:nvSpPr>
        <p:spPr>
          <a:xfrm>
            <a:off x="242570" y="4779010"/>
            <a:ext cx="5631815" cy="1508125"/>
          </a:xfrm>
          <a:prstGeom prst="rect">
            <a:avLst/>
          </a:prstGeom>
          <a:noFill/>
        </p:spPr>
        <p:txBody>
          <a:bodyPr wrap="square" lIns="0" tIns="0" rIns="0" bIns="0" rtlCol="0">
            <a:spAutoFit/>
          </a:bodyPr>
          <a:p>
            <a:pPr marL="203200" indent="-203200">
              <a:spcBef>
                <a:spcPts val="600"/>
              </a:spcBef>
              <a:buSzPct val="100000"/>
              <a:buFont typeface="Arial" panose="020B0604020202020204"/>
              <a:buChar char="•"/>
            </a:pPr>
            <a:r>
              <a:rPr lang="en-US" sz="1400" dirty="0" smtClean="0">
                <a:solidFill>
                  <a:srgbClr val="313131"/>
                </a:solidFill>
              </a:rPr>
              <a:t>Given that engagement timeline of 6weeks. Following phases are marked under considerations: • Phase 1 </a:t>
            </a:r>
            <a:r>
              <a:rPr lang="en-US" sz="1400" b="1" u="sng" dirty="0" smtClean="0">
                <a:solidFill>
                  <a:srgbClr val="313131"/>
                </a:solidFill>
              </a:rPr>
              <a:t>Technology Evaluation</a:t>
            </a:r>
            <a:r>
              <a:rPr lang="en-US" sz="1400" b="1" dirty="0" smtClean="0">
                <a:solidFill>
                  <a:srgbClr val="313131"/>
                </a:solidFill>
              </a:rPr>
              <a:t> </a:t>
            </a:r>
            <a:r>
              <a:rPr lang="en-US" sz="1400" dirty="0" smtClean="0">
                <a:solidFill>
                  <a:srgbClr val="313131"/>
                </a:solidFill>
              </a:rPr>
              <a:t>–Consists of providing a framework for exception led requirement gathering and use case development.• Phase 2 </a:t>
            </a:r>
            <a:r>
              <a:rPr lang="en-US" sz="1400" b="1" u="sng" dirty="0" smtClean="0">
                <a:solidFill>
                  <a:srgbClr val="313131"/>
                </a:solidFill>
              </a:rPr>
              <a:t>Technology Analysis and Selection</a:t>
            </a:r>
            <a:r>
              <a:rPr lang="en-US" sz="1400" dirty="0" smtClean="0">
                <a:solidFill>
                  <a:srgbClr val="313131"/>
                </a:solidFill>
              </a:rPr>
              <a:t> –Consist of developing market scan approach and scoring methodology. </a:t>
            </a:r>
            <a:endParaRPr lang="en-US" sz="1400" dirty="0" smtClean="0">
              <a:solidFill>
                <a:srgbClr val="313131"/>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panose="020B0604020202020204"/>
              <a:buNone/>
            </a:pPr>
            <a:r>
              <a:rPr lang="en-AU" sz="800" dirty="0"/>
              <a:t>HIGH RISK CONFIDENTIAL</a:t>
            </a:r>
            <a:endParaRPr lang="en-AU"/>
          </a:p>
        </p:txBody>
      </p:sp>
      <p:sp>
        <p:nvSpPr>
          <p:cNvPr id="6" name="Confidential" hidden="1"/>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panose="020B0604020202020204"/>
              <a:buNone/>
            </a:pPr>
            <a:r>
              <a:rPr lang="en-AU" sz="800" dirty="0"/>
              <a:t>CONFIDENTIAL</a:t>
            </a:r>
            <a:endParaRPr lang="en-AU"/>
          </a:p>
        </p:txBody>
      </p:sp>
      <p:sp>
        <p:nvSpPr>
          <p:cNvPr id="7" name="Public"/>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panose="020B0604020202020204"/>
              <a:buNone/>
            </a:pPr>
            <a:r>
              <a:rPr lang="en-AU" sz="800" dirty="0"/>
              <a:t>PUBLIC</a:t>
            </a:r>
            <a:endParaRPr lang="en-AU"/>
          </a:p>
        </p:txBody>
      </p:sp>
    </p:spTree>
    <p:custDataLst>
      <p:tags r:id="rId1"/>
    </p:custDataLst>
  </p:cSld>
  <p:clrMapOvr>
    <a:masterClrMapping/>
  </p:clrMapOvr>
  <p:transition>
    <p:fade/>
  </p:transition>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vD95b_2NFE2syNZCyTEeBQ"/>
</p:tagLst>
</file>

<file path=ppt/tags/tag11.xml><?xml version="1.0" encoding="utf-8"?>
<p:tagLst xmlns:p="http://schemas.openxmlformats.org/presentationml/2006/main">
  <p:tag name="THINKCELLSHAPEDONOTDELETE" val="pOubzxuPKG02WHX_7p63NhQ"/>
</p:tagLst>
</file>

<file path=ppt/tags/tag12.xml><?xml version="1.0" encoding="utf-8"?>
<p:tagLst xmlns:p="http://schemas.openxmlformats.org/presentationml/2006/main">
  <p:tag name="THINKCELLSHAPEDONOTDELETE" val="pOubzxuPKG02WHX_7p63NhQ"/>
</p:tagLst>
</file>

<file path=ppt/tags/tag13.xml><?xml version="1.0" encoding="utf-8"?>
<p:tagLst xmlns:p="http://schemas.openxmlformats.org/presentationml/2006/main">
  <p:tag name="THINKCELLSHAPEDONOTDELETE" val="pvD95b_2NFE2syNZCyTEeBQ"/>
</p:tagLst>
</file>

<file path=ppt/tags/tag14.xml><?xml version="1.0" encoding="utf-8"?>
<p:tagLst xmlns:p="http://schemas.openxmlformats.org/presentationml/2006/main">
  <p:tag name="THINKCELLSHAPEDONOTDELETE" val="pOubzxuPKG02WHX_7p63NhQ"/>
</p:tagLst>
</file>

<file path=ppt/tags/tag15.xml><?xml version="1.0" encoding="utf-8"?>
<p:tagLst xmlns:p="http://schemas.openxmlformats.org/presentationml/2006/main">
  <p:tag name="THINKCELLSHAPEDONOTDELETE" val="pOubzxuPKG02WHX_7p63NhQ"/>
</p:tagLst>
</file>

<file path=ppt/tags/tag16.xml><?xml version="1.0" encoding="utf-8"?>
<p:tagLst xmlns:p="http://schemas.openxmlformats.org/presentationml/2006/main">
  <p:tag name="THINKCELLSHAPEDONOTDELETE" val="pvD95b_2NFE2syNZCyTEeBQ"/>
</p:tagLst>
</file>

<file path=ppt/tags/tag17.xml><?xml version="1.0" encoding="utf-8"?>
<p:tagLst xmlns:p="http://schemas.openxmlformats.org/presentationml/2006/main">
  <p:tag name="THINKCELLSHAPEDONOTDELETE" val="pvD95b_2NFE2syNZCyTEeBQ"/>
</p:tagLst>
</file>

<file path=ppt/tags/tag18.xml><?xml version="1.0" encoding="utf-8"?>
<p:tagLst xmlns:p="http://schemas.openxmlformats.org/presentationml/2006/main">
  <p:tag name="THINKCELLSHAPEDONOTDELETE" val="pvD95b_2NFE2syNZCyTEeBQ"/>
</p:tagLst>
</file>

<file path=ppt/tags/tag19.xml><?xml version="1.0" encoding="utf-8"?>
<p:tagLst xmlns:p="http://schemas.openxmlformats.org/presentationml/2006/main">
  <p:tag name="THINKCELLSHAPEDONOTDELETE" val="pvD95b_2NFE2syNZCyTEeBQ"/>
</p:tagLst>
</file>

<file path=ppt/tags/tag2.xml><?xml version="1.0" encoding="utf-8"?>
<p:tagLst xmlns:p="http://schemas.openxmlformats.org/presentationml/2006/main">
  <p:tag name="TEMPLAFYSLIDEID" val="636286312820941863"/>
</p:tagLst>
</file>

<file path=ppt/tags/tag20.xml><?xml version="1.0" encoding="utf-8"?>
<p:tagLst xmlns:p="http://schemas.openxmlformats.org/presentationml/2006/main">
  <p:tag name="THINKCELLSHAPEDONOTDELETE" val="pvD95b_2NFE2syNZCyTEeBQ"/>
</p:tagLst>
</file>

<file path=ppt/tags/tag21.xml><?xml version="1.0" encoding="utf-8"?>
<p:tagLst xmlns:p="http://schemas.openxmlformats.org/presentationml/2006/main">
  <p:tag name="TEMPLAFYSLIDEID" val="636286312872347766"/>
</p:tagLst>
</file>

<file path=ppt/tags/tag3.xml><?xml version="1.0" encoding="utf-8"?>
<p:tagLst xmlns:p="http://schemas.openxmlformats.org/presentationml/2006/main">
  <p:tag name="THINKCELLSHAPEDONOTDELETE" val="pZK4cFUID00q1F56rNrMIvw"/>
</p:tagLst>
</file>

<file path=ppt/tags/tag4.xml><?xml version="1.0" encoding="utf-8"?>
<p:tagLst xmlns:p="http://schemas.openxmlformats.org/presentationml/2006/main">
  <p:tag name="THINKCELLSHAPEDONOTDELETE" val="pds9tbQbCFEOip0LQzD18nA"/>
</p:tagLst>
</file>

<file path=ppt/tags/tag5.xml><?xml version="1.0" encoding="utf-8"?>
<p:tagLst xmlns:p="http://schemas.openxmlformats.org/presentationml/2006/main">
  <p:tag name="THINKCELLSHAPEDONOTDELETE" val="pEQ12kDLQyk6.uqCuZnf8Iw"/>
</p:tagLst>
</file>

<file path=ppt/tags/tag6.xml><?xml version="1.0" encoding="utf-8"?>
<p:tagLst xmlns:p="http://schemas.openxmlformats.org/presentationml/2006/main">
  <p:tag name="THINKCELLSHAPEDONOTDELETE" val="pZmMGRfm4rEuqYCQasiUWjg"/>
</p:tagLst>
</file>

<file path=ppt/tags/tag7.xml><?xml version="1.0" encoding="utf-8"?>
<p:tagLst xmlns:p="http://schemas.openxmlformats.org/presentationml/2006/main">
  <p:tag name="THINKCELLSHAPEDONOTDELETE" val="pSmm7uRiUtU.JmH98qLiGsA"/>
</p:tagLst>
</file>

<file path=ppt/tags/tag8.xml><?xml version="1.0" encoding="utf-8"?>
<p:tagLst xmlns:p="http://schemas.openxmlformats.org/presentationml/2006/main">
  <p:tag name="THINKCELLSHAPEDONOTDELETE" val="p9rkHjFU.jU2k2OzQ8PDQFA"/>
</p:tagLst>
</file>

<file path=ppt/tags/tag9.xml><?xml version="1.0" encoding="utf-8"?>
<p:tagLst xmlns:p="http://schemas.openxmlformats.org/presentationml/2006/main">
  <p:tag name="THINKCELLSHAPEDONOTDELETE" val="psnQemyh5tkKEejMZezUy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16_9 Deloitte Consulting PPT Template</Template>
  <TotalTime>0</TotalTime>
  <Words>2747</Words>
  <Application>WPS Presentation</Application>
  <PresentationFormat>Widescreen</PresentationFormat>
  <Paragraphs>135</Paragraphs>
  <Slides>4</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vt:i4>
      </vt:variant>
    </vt:vector>
  </HeadingPairs>
  <TitlesOfParts>
    <vt:vector size="19" baseType="lpstr">
      <vt:lpstr>Arial</vt:lpstr>
      <vt:lpstr>SimSun</vt:lpstr>
      <vt:lpstr>Wingdings</vt:lpstr>
      <vt:lpstr>Wingdings 2</vt:lpstr>
      <vt:lpstr>Arial</vt:lpstr>
      <vt:lpstr>Verdana</vt:lpstr>
      <vt:lpstr>Open Sans</vt:lpstr>
      <vt:lpstr>Times New Roman</vt:lpstr>
      <vt:lpstr>Segoe UI Light</vt:lpstr>
      <vt:lpstr>Microsoft YaHei</vt:lpstr>
      <vt:lpstr>Arial Unicode MS</vt:lpstr>
      <vt:lpstr>Segoe Print</vt:lpstr>
      <vt:lpstr>Wingdings</vt:lpstr>
      <vt:lpstr>Deloitte_US_Onscreen</vt:lpstr>
      <vt:lpstr>TCLayout.ActiveDocument.1</vt:lpstr>
      <vt:lpstr>Inside Sherpa – Digital Internship</vt:lpstr>
      <vt:lpstr>Project Plan for SectorMetric</vt:lpstr>
      <vt:lpstr>Project Plan for SectorMetric</vt:lpstr>
      <vt:lpstr>PowerPoint 演示文稿</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creator>Rahman, Kate</dc:creator>
  <cp:lastModifiedBy>Gaurav</cp:lastModifiedBy>
  <cp:revision>27</cp:revision>
  <cp:lastPrinted>2014-06-25T02:16:00Z</cp:lastPrinted>
  <dcterms:created xsi:type="dcterms:W3CDTF">2016-11-09T03:27:00Z</dcterms:created>
  <dcterms:modified xsi:type="dcterms:W3CDTF">2020-06-11T05:38:17Z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y fmtid="{D5CDD505-2E9C-101B-9397-08002B2CF9AE}" pid="15" name="KSOProductBuildVer">
    <vt:lpwstr>1033-10.2.0.7636</vt:lpwstr>
  </property>
</Properties>
</file>